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5" r:id="rId2"/>
  </p:sldMasterIdLst>
  <p:notesMasterIdLst>
    <p:notesMasterId r:id="rId41"/>
  </p:notesMasterIdLst>
  <p:sldIdLst>
    <p:sldId id="274" r:id="rId3"/>
    <p:sldId id="256" r:id="rId4"/>
    <p:sldId id="258" r:id="rId5"/>
    <p:sldId id="259" r:id="rId6"/>
    <p:sldId id="257" r:id="rId7"/>
    <p:sldId id="275" r:id="rId8"/>
    <p:sldId id="260" r:id="rId9"/>
    <p:sldId id="276" r:id="rId10"/>
    <p:sldId id="277" r:id="rId11"/>
    <p:sldId id="261" r:id="rId12"/>
    <p:sldId id="273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87" r:id="rId21"/>
    <p:sldId id="288" r:id="rId22"/>
    <p:sldId id="271" r:id="rId23"/>
    <p:sldId id="279" r:id="rId24"/>
    <p:sldId id="281" r:id="rId25"/>
    <p:sldId id="272" r:id="rId26"/>
    <p:sldId id="278" r:id="rId27"/>
    <p:sldId id="283" r:id="rId28"/>
    <p:sldId id="285" r:id="rId29"/>
    <p:sldId id="286" r:id="rId30"/>
    <p:sldId id="289" r:id="rId31"/>
    <p:sldId id="290" r:id="rId32"/>
    <p:sldId id="291" r:id="rId33"/>
    <p:sldId id="292" r:id="rId34"/>
    <p:sldId id="294" r:id="rId35"/>
    <p:sldId id="295" r:id="rId36"/>
    <p:sldId id="296" r:id="rId37"/>
    <p:sldId id="297" r:id="rId38"/>
    <p:sldId id="293" r:id="rId39"/>
    <p:sldId id="280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9762" autoAdjust="0"/>
  </p:normalViewPr>
  <p:slideViewPr>
    <p:cSldViewPr>
      <p:cViewPr varScale="1">
        <p:scale>
          <a:sx n="100" d="100"/>
          <a:sy n="100" d="100"/>
        </p:scale>
        <p:origin x="-13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BDE05-C201-4ECE-8BEA-CD34E10AC915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2A7BBD-C56B-49D8-A48E-620D069E60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07.06.2022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4781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07.06.2022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6600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07.06.2022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310462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buClr>
                <a:srgbClr val="CCECFF"/>
              </a:buClr>
            </a:pPr>
            <a:r>
              <a:rPr lang="en-US" smtClean="0">
                <a:solidFill>
                  <a:srgbClr val="FFFFFF"/>
                </a:solidFill>
              </a:rPr>
              <a:t>Edit your company slogan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7598A1-A790-43B2-850A-F9CCA72A87A9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srgbClr val="FFFFFF"/>
                </a:solidFill>
              </a:rPr>
              <a:t>http://www.ppt.prtxt.ru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409543-A0AA-4EF7-9B07-6F41C4D96F36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srgbClr val="FFFFFF"/>
                </a:solidFill>
              </a:rPr>
              <a:t>http://www.ppt.prtxt.ru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6C56F3-FC41-4377-9C90-3EACF7C4BB5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srgbClr val="FFFFFF"/>
                </a:solidFill>
              </a:rPr>
              <a:t>http://www.ppt.prtxt.ru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8D34A0-C2AA-4904-98A3-AD0DFC62FE55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srgbClr val="FFFFFF"/>
                </a:solidFill>
              </a:rPr>
              <a:t>http://www.ppt.prtxt.ru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C3A079-3D84-4EEF-A6DA-BC783C5C90F2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srgbClr val="FFFFFF"/>
                </a:solidFill>
              </a:rPr>
              <a:t>http://www.ppt.prtxt.ru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F2CF5A-A0D1-4FFC-86A7-88EE12B9D50A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srgbClr val="FFFFFF"/>
                </a:solidFill>
              </a:rPr>
              <a:t>http://www.ppt.prtxt.ru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38264F-76F2-4EA8-B6AB-BEF9B4E4BB4E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srgbClr val="FFFFFF"/>
                </a:solidFill>
              </a:rPr>
              <a:t>http://www.ppt.prtxt.ru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7EF492-2C5E-4206-BA05-AE784200F96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07.06.2022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720604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srgbClr val="FFFFFF"/>
                </a:solidFill>
              </a:rPr>
              <a:t>http://www.ppt.prtxt.ru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08FECA-9366-48A5-99DE-82BC9A5DBE44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srgbClr val="FFFFFF"/>
                </a:solidFill>
              </a:rPr>
              <a:t>http://www.ppt.prtxt.ru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756063-83C4-4AEC-9D69-88649B292731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srgbClr val="FFFFFF"/>
                </a:solidFill>
              </a:rPr>
              <a:t>http://www.ppt.prtxt.ru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AF9D57-3EF9-49FB-815C-A76921EE0DA6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07.06.2022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21338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07.06.2022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64562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07.06.2022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2689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07.06.2022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6494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07.06.2022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16144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8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07.06.2022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55738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07.06.2022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1394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07.06.2022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72812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07.06.2022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843808" y="2924944"/>
            <a:ext cx="6120680" cy="30243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7030A0"/>
                </a:solidFill>
              </a:rPr>
              <a:t>ЛЕКЦИЯ 3</a:t>
            </a: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>Плоскость. Способы ее задания, положение относительно плоскостей проекций.</a:t>
            </a:r>
            <a:endParaRPr lang="en-US" sz="4000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356" y="3714752"/>
            <a:ext cx="1628821" cy="1872208"/>
          </a:xfrm>
          <a:prstGeom prst="rect">
            <a:avLst/>
          </a:prstGeom>
        </p:spPr>
      </p:pic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500174"/>
            <a:ext cx="1552575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http://ssau.ru/img/su/logo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00206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624"/>
            <a:ext cx="3456384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3"/>
          <p:cNvSpPr txBox="1">
            <a:spLocks/>
          </p:cNvSpPr>
          <p:nvPr/>
        </p:nvSpPr>
        <p:spPr bwMode="auto">
          <a:xfrm>
            <a:off x="3571868" y="142852"/>
            <a:ext cx="532859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i="1" dirty="0" smtClean="0">
                <a:solidFill>
                  <a:srgbClr val="002060"/>
                </a:solidFill>
                <a:latin typeface="Times New Roman" pitchFamily="18" charset="0"/>
              </a:rPr>
              <a:t>ФЕДЕРАЛЬНОЕ  ГОСУДАРСТВЕННОЕ АВТОНОМНОЕ ОБРАЗОВАТЕЛЬНОЕ</a:t>
            </a:r>
            <a:br>
              <a:rPr lang="ru-RU" sz="1400" i="1" dirty="0" smtClean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1400" i="1" dirty="0" smtClean="0">
                <a:solidFill>
                  <a:srgbClr val="002060"/>
                </a:solidFill>
                <a:latin typeface="Times New Roman" pitchFamily="18" charset="0"/>
              </a:rPr>
              <a:t> УЧРЕЖДЕНИЕ  ВЫСШЕГО  ОБРАЗОВАНИЯ</a:t>
            </a:r>
            <a:br>
              <a:rPr lang="ru-RU" sz="1400" i="1" dirty="0" smtClean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1400" i="1" dirty="0" smtClean="0">
                <a:solidFill>
                  <a:srgbClr val="002060"/>
                </a:solidFill>
                <a:latin typeface="Times New Roman" pitchFamily="18" charset="0"/>
              </a:rPr>
              <a:t> "САМАРСКИЙ  НАЦИОНАЛЬНЫЙ ИССЛЕДОВАТЕЛЬСКИЙ</a:t>
            </a:r>
            <a:br>
              <a:rPr lang="ru-RU" sz="1400" i="1" dirty="0" smtClean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1400" i="1" dirty="0" smtClean="0">
                <a:solidFill>
                  <a:srgbClr val="002060"/>
                </a:solidFill>
                <a:latin typeface="Times New Roman" pitchFamily="18" charset="0"/>
              </a:rPr>
              <a:t> УНИВЕРСИТЕТ ИМЕНИ АКАДЕМИКА С.П. КОРОЛЕВА»</a:t>
            </a:r>
            <a:br>
              <a:rPr lang="ru-RU" sz="1400" i="1" dirty="0" smtClean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1400" i="1" dirty="0" smtClean="0">
                <a:solidFill>
                  <a:srgbClr val="002060"/>
                </a:solidFill>
                <a:latin typeface="Times New Roman" pitchFamily="18" charset="0"/>
              </a:rPr>
              <a:t> (САМАРСКИЙ УНИВЕРСИТЕТ) </a:t>
            </a:r>
            <a:endParaRPr lang="ru-RU" sz="1400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57554" y="1714488"/>
            <a:ext cx="48638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Кафедра инженерной графики</a:t>
            </a:r>
          </a:p>
          <a:p>
            <a:r>
              <a:rPr lang="ru-RU" dirty="0" smtClean="0"/>
              <a:t>Дисциплина: «Начертательная геометрия»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857884" y="6000768"/>
            <a:ext cx="2637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Лектор: </a:t>
            </a:r>
            <a:r>
              <a:rPr lang="ru-RU" dirty="0" err="1" smtClean="0"/>
              <a:t>Жемкова</a:t>
            </a:r>
            <a:r>
              <a:rPr lang="ru-RU" dirty="0" smtClean="0"/>
              <a:t> Т.Ю.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1689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/>
          <p:cNvSpPr>
            <a:spLocks noChangeArrowheads="1"/>
          </p:cNvSpPr>
          <p:nvPr/>
        </p:nvSpPr>
        <p:spPr bwMode="auto">
          <a:xfrm>
            <a:off x="611560" y="1928813"/>
            <a:ext cx="777686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800" dirty="0">
                <a:solidFill>
                  <a:srgbClr val="C00000"/>
                </a:solidFill>
              </a:rPr>
              <a:t>Положение  плоскости относительно плоскостей  проекций</a:t>
            </a:r>
            <a:endParaRPr lang="ru-RU" altLang="ru-RU" sz="4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602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/>
          <p:cNvSpPr/>
          <p:nvPr/>
        </p:nvSpPr>
        <p:spPr>
          <a:xfrm>
            <a:off x="214282" y="1571612"/>
            <a:ext cx="8643998" cy="514353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428596" y="2663726"/>
            <a:ext cx="2354560" cy="2122596"/>
          </a:xfrm>
          <a:prstGeom prst="rect">
            <a:avLst/>
          </a:prstGeom>
          <a:solidFill>
            <a:schemeClr val="tx1">
              <a:lumMod val="65000"/>
            </a:schemeClr>
          </a:solidFill>
          <a:ln>
            <a:noFill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sp>
        <p:nvSpPr>
          <p:cNvPr id="4" name="Прямоугольник 8"/>
          <p:cNvSpPr/>
          <p:nvPr/>
        </p:nvSpPr>
        <p:spPr bwMode="auto">
          <a:xfrm>
            <a:off x="428596" y="4786322"/>
            <a:ext cx="4071966" cy="928694"/>
          </a:xfrm>
          <a:custGeom>
            <a:avLst/>
            <a:gdLst>
              <a:gd name="connsiteX0" fmla="*/ 0 w 2354560"/>
              <a:gd name="connsiteY0" fmla="*/ 0 h 914400"/>
              <a:gd name="connsiteX1" fmla="*/ 2354560 w 2354560"/>
              <a:gd name="connsiteY1" fmla="*/ 0 h 914400"/>
              <a:gd name="connsiteX2" fmla="*/ 2354560 w 2354560"/>
              <a:gd name="connsiteY2" fmla="*/ 914400 h 914400"/>
              <a:gd name="connsiteX3" fmla="*/ 0 w 2354560"/>
              <a:gd name="connsiteY3" fmla="*/ 914400 h 914400"/>
              <a:gd name="connsiteX4" fmla="*/ 0 w 2354560"/>
              <a:gd name="connsiteY4" fmla="*/ 0 h 914400"/>
              <a:gd name="connsiteX0" fmla="*/ 0 w 3903960"/>
              <a:gd name="connsiteY0" fmla="*/ 0 h 914400"/>
              <a:gd name="connsiteX1" fmla="*/ 2354560 w 3903960"/>
              <a:gd name="connsiteY1" fmla="*/ 0 h 914400"/>
              <a:gd name="connsiteX2" fmla="*/ 3903960 w 3903960"/>
              <a:gd name="connsiteY2" fmla="*/ 660400 h 914400"/>
              <a:gd name="connsiteX3" fmla="*/ 0 w 3903960"/>
              <a:gd name="connsiteY3" fmla="*/ 914400 h 914400"/>
              <a:gd name="connsiteX4" fmla="*/ 0 w 3903960"/>
              <a:gd name="connsiteY4" fmla="*/ 0 h 914400"/>
              <a:gd name="connsiteX0" fmla="*/ 0 w 3903960"/>
              <a:gd name="connsiteY0" fmla="*/ 0 h 855133"/>
              <a:gd name="connsiteX1" fmla="*/ 2354560 w 3903960"/>
              <a:gd name="connsiteY1" fmla="*/ 0 h 855133"/>
              <a:gd name="connsiteX2" fmla="*/ 3903960 w 3903960"/>
              <a:gd name="connsiteY2" fmla="*/ 660400 h 855133"/>
              <a:gd name="connsiteX3" fmla="*/ 939800 w 3903960"/>
              <a:gd name="connsiteY3" fmla="*/ 855133 h 855133"/>
              <a:gd name="connsiteX4" fmla="*/ 0 w 3903960"/>
              <a:gd name="connsiteY4" fmla="*/ 0 h 855133"/>
              <a:gd name="connsiteX0" fmla="*/ 0 w 3903960"/>
              <a:gd name="connsiteY0" fmla="*/ 0 h 855133"/>
              <a:gd name="connsiteX1" fmla="*/ 2354560 w 3903960"/>
              <a:gd name="connsiteY1" fmla="*/ 0 h 855133"/>
              <a:gd name="connsiteX2" fmla="*/ 3903960 w 3903960"/>
              <a:gd name="connsiteY2" fmla="*/ 660400 h 855133"/>
              <a:gd name="connsiteX3" fmla="*/ 939800 w 3903960"/>
              <a:gd name="connsiteY3" fmla="*/ 855133 h 855133"/>
              <a:gd name="connsiteX4" fmla="*/ 0 w 3903960"/>
              <a:gd name="connsiteY4" fmla="*/ 0 h 855133"/>
              <a:gd name="connsiteX0" fmla="*/ 0 w 4538960"/>
              <a:gd name="connsiteY0" fmla="*/ 0 h 1058334"/>
              <a:gd name="connsiteX1" fmla="*/ 2354560 w 4538960"/>
              <a:gd name="connsiteY1" fmla="*/ 0 h 1058334"/>
              <a:gd name="connsiteX2" fmla="*/ 4538960 w 4538960"/>
              <a:gd name="connsiteY2" fmla="*/ 1058334 h 1058334"/>
              <a:gd name="connsiteX3" fmla="*/ 939800 w 4538960"/>
              <a:gd name="connsiteY3" fmla="*/ 855133 h 1058334"/>
              <a:gd name="connsiteX4" fmla="*/ 0 w 4538960"/>
              <a:gd name="connsiteY4" fmla="*/ 0 h 1058334"/>
              <a:gd name="connsiteX0" fmla="*/ 0 w 4538960"/>
              <a:gd name="connsiteY0" fmla="*/ 0 h 1202266"/>
              <a:gd name="connsiteX1" fmla="*/ 2354560 w 4538960"/>
              <a:gd name="connsiteY1" fmla="*/ 0 h 1202266"/>
              <a:gd name="connsiteX2" fmla="*/ 4538960 w 4538960"/>
              <a:gd name="connsiteY2" fmla="*/ 1058334 h 1202266"/>
              <a:gd name="connsiteX3" fmla="*/ 1253067 w 4538960"/>
              <a:gd name="connsiteY3" fmla="*/ 1202266 h 1202266"/>
              <a:gd name="connsiteX4" fmla="*/ 0 w 4538960"/>
              <a:gd name="connsiteY4" fmla="*/ 0 h 1202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8960" h="1202266">
                <a:moveTo>
                  <a:pt x="0" y="0"/>
                </a:moveTo>
                <a:lnTo>
                  <a:pt x="2354560" y="0"/>
                </a:lnTo>
                <a:lnTo>
                  <a:pt x="4538960" y="1058334"/>
                </a:lnTo>
                <a:lnTo>
                  <a:pt x="1253067" y="1202266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</a:schemeClr>
          </a:solidFill>
          <a:ln>
            <a:noFill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 bwMode="auto">
          <a:xfrm>
            <a:off x="212572" y="4786322"/>
            <a:ext cx="2570584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rgbClr val="002060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Овал 10"/>
          <p:cNvSpPr/>
          <p:nvPr/>
        </p:nvSpPr>
        <p:spPr bwMode="auto">
          <a:xfrm>
            <a:off x="1104028" y="4713174"/>
            <a:ext cx="144016" cy="144016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2" name="Прямая соединительная линия 11"/>
          <p:cNvCxnSpPr>
            <a:endCxn id="10" idx="2"/>
          </p:cNvCxnSpPr>
          <p:nvPr/>
        </p:nvCxnSpPr>
        <p:spPr bwMode="auto">
          <a:xfrm>
            <a:off x="1246904" y="4856050"/>
            <a:ext cx="2357454" cy="429198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Прямая соединительная линия 13"/>
          <p:cNvCxnSpPr>
            <a:stCxn id="11" idx="7"/>
          </p:cNvCxnSpPr>
          <p:nvPr/>
        </p:nvCxnSpPr>
        <p:spPr bwMode="auto">
          <a:xfrm rot="5400000" flipH="1" flipV="1">
            <a:off x="1190664" y="3177828"/>
            <a:ext cx="1592726" cy="15201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TextBox 17"/>
          <p:cNvSpPr txBox="1"/>
          <p:nvPr/>
        </p:nvSpPr>
        <p:spPr>
          <a:xfrm rot="18926624">
            <a:off x="1390744" y="3545233"/>
            <a:ext cx="894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"/>
                <a:cs typeface="Arial"/>
              </a:rPr>
              <a:t>Σ</a:t>
            </a:r>
            <a:r>
              <a:rPr lang="ru-RU" sz="1200" dirty="0" smtClean="0">
                <a:solidFill>
                  <a:srgbClr val="002060"/>
                </a:solidFill>
                <a:latin typeface="Arial"/>
                <a:cs typeface="Arial"/>
              </a:rPr>
              <a:t>2</a:t>
            </a:r>
            <a:r>
              <a:rPr lang="ru-RU" dirty="0" smtClean="0">
                <a:solidFill>
                  <a:srgbClr val="002060"/>
                </a:solidFill>
                <a:latin typeface="Arial"/>
                <a:cs typeface="Arial"/>
              </a:rPr>
              <a:t>≡</a:t>
            </a:r>
            <a:r>
              <a:rPr lang="en-US" dirty="0" err="1" smtClean="0">
                <a:solidFill>
                  <a:srgbClr val="002060"/>
                </a:solidFill>
                <a:latin typeface="Arial"/>
                <a:cs typeface="Arial"/>
              </a:rPr>
              <a:t>f≡f</a:t>
            </a:r>
            <a:r>
              <a:rPr lang="ru-RU" sz="1200" dirty="0" smtClean="0">
                <a:solidFill>
                  <a:srgbClr val="002060"/>
                </a:solidFill>
                <a:latin typeface="Arial"/>
                <a:cs typeface="Arial"/>
              </a:rPr>
              <a:t>2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94298" y="2230844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Z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034" y="4357694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X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29124" y="535782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Y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39944" y="452899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 rot="3976688">
            <a:off x="2967620" y="4070967"/>
            <a:ext cx="1023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/>
                <a:cs typeface="Arial"/>
              </a:rPr>
              <a:t>Σ</a:t>
            </a:r>
            <a:r>
              <a:rPr lang="ru-RU" sz="1100" dirty="0" smtClean="0">
                <a:latin typeface="Arial"/>
                <a:cs typeface="Arial"/>
              </a:rPr>
              <a:t>3</a:t>
            </a:r>
            <a:r>
              <a:rPr lang="ru-RU" dirty="0" smtClean="0">
                <a:latin typeface="Arial"/>
                <a:cs typeface="Arial"/>
              </a:rPr>
              <a:t>≡р</a:t>
            </a:r>
            <a:r>
              <a:rPr lang="en-US" dirty="0" smtClean="0">
                <a:latin typeface="Arial"/>
                <a:cs typeface="Arial"/>
              </a:rPr>
              <a:t>≡</a:t>
            </a:r>
            <a:r>
              <a:rPr lang="ru-RU" dirty="0" smtClean="0">
                <a:latin typeface="Arial"/>
                <a:cs typeface="Arial"/>
              </a:rPr>
              <a:t>р</a:t>
            </a:r>
            <a:r>
              <a:rPr lang="ru-RU" sz="1100" dirty="0" smtClean="0">
                <a:latin typeface="Arial"/>
                <a:cs typeface="Arial"/>
              </a:rPr>
              <a:t>3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 rot="519505">
            <a:off x="1983254" y="4788075"/>
            <a:ext cx="1023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"/>
                <a:cs typeface="Arial"/>
              </a:rPr>
              <a:t>Σ</a:t>
            </a:r>
            <a:r>
              <a:rPr lang="ru-RU" sz="1100" dirty="0" smtClean="0">
                <a:solidFill>
                  <a:srgbClr val="002060"/>
                </a:solidFill>
                <a:latin typeface="Arial"/>
                <a:cs typeface="Arial"/>
              </a:rPr>
              <a:t>1</a:t>
            </a:r>
            <a:r>
              <a:rPr lang="ru-RU" dirty="0" smtClean="0">
                <a:solidFill>
                  <a:srgbClr val="002060"/>
                </a:solidFill>
                <a:latin typeface="Arial"/>
                <a:cs typeface="Arial"/>
              </a:rPr>
              <a:t>≡h</a:t>
            </a:r>
            <a:r>
              <a:rPr lang="en-US" dirty="0" smtClean="0">
                <a:solidFill>
                  <a:srgbClr val="002060"/>
                </a:solidFill>
                <a:latin typeface="Arial"/>
                <a:cs typeface="Arial"/>
              </a:rPr>
              <a:t>≡</a:t>
            </a:r>
            <a:r>
              <a:rPr lang="ru-RU" dirty="0" smtClean="0">
                <a:solidFill>
                  <a:srgbClr val="002060"/>
                </a:solidFill>
                <a:latin typeface="Arial"/>
                <a:cs typeface="Arial"/>
              </a:rPr>
              <a:t>h</a:t>
            </a:r>
            <a:r>
              <a:rPr lang="ru-RU" sz="1100" dirty="0" smtClean="0">
                <a:solidFill>
                  <a:srgbClr val="002060"/>
                </a:solidFill>
                <a:latin typeface="Arial"/>
                <a:cs typeface="Arial"/>
              </a:rPr>
              <a:t>1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104292" y="2927224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/>
                <a:cs typeface="Arial"/>
              </a:rPr>
              <a:t>Σ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1889846" y="4355984"/>
            <a:ext cx="668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"/>
                <a:cs typeface="Arial"/>
              </a:rPr>
              <a:t>h</a:t>
            </a:r>
            <a:r>
              <a:rPr lang="ru-RU" sz="1100" dirty="0" smtClean="0">
                <a:solidFill>
                  <a:srgbClr val="002060"/>
                </a:solidFill>
                <a:latin typeface="Arial"/>
                <a:cs typeface="Arial"/>
              </a:rPr>
              <a:t>2</a:t>
            </a:r>
            <a:r>
              <a:rPr lang="en-US" dirty="0" smtClean="0">
                <a:solidFill>
                  <a:srgbClr val="002060"/>
                </a:solidFill>
                <a:latin typeface="Arial"/>
                <a:cs typeface="Arial"/>
              </a:rPr>
              <a:t>≡</a:t>
            </a:r>
            <a:r>
              <a:rPr lang="ru-RU" dirty="0" smtClean="0">
                <a:solidFill>
                  <a:srgbClr val="002060"/>
                </a:solidFill>
                <a:latin typeface="Arial"/>
                <a:cs typeface="Arial"/>
              </a:rPr>
              <a:t>f</a:t>
            </a:r>
            <a:r>
              <a:rPr lang="ru-RU" sz="1100" dirty="0" smtClean="0">
                <a:solidFill>
                  <a:srgbClr val="002060"/>
                </a:solidFill>
                <a:latin typeface="Arial"/>
                <a:cs typeface="Arial"/>
              </a:rPr>
              <a:t>1</a:t>
            </a:r>
            <a:endParaRPr lang="ru-RU" dirty="0">
              <a:solidFill>
                <a:srgbClr val="002060"/>
              </a:solidFill>
            </a:endParaRPr>
          </a:p>
        </p:txBody>
      </p:sp>
      <p:cxnSp>
        <p:nvCxnSpPr>
          <p:cNvPr id="27" name="Прямая соединительная линия 26"/>
          <p:cNvCxnSpPr>
            <a:stCxn id="11" idx="6"/>
            <a:endCxn id="8" idx="2"/>
          </p:cNvCxnSpPr>
          <p:nvPr/>
        </p:nvCxnSpPr>
        <p:spPr>
          <a:xfrm>
            <a:off x="1248044" y="4785182"/>
            <a:ext cx="1476176" cy="114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2"/>
          <p:cNvSpPr/>
          <p:nvPr/>
        </p:nvSpPr>
        <p:spPr bwMode="auto">
          <a:xfrm rot="1513484">
            <a:off x="2290207" y="2836835"/>
            <a:ext cx="2795850" cy="2321672"/>
          </a:xfrm>
          <a:custGeom>
            <a:avLst/>
            <a:gdLst>
              <a:gd name="connsiteX0" fmla="*/ 0 w 914400"/>
              <a:gd name="connsiteY0" fmla="*/ 0 h 2001135"/>
              <a:gd name="connsiteX1" fmla="*/ 914400 w 914400"/>
              <a:gd name="connsiteY1" fmla="*/ 0 h 2001135"/>
              <a:gd name="connsiteX2" fmla="*/ 914400 w 914400"/>
              <a:gd name="connsiteY2" fmla="*/ 2001135 h 2001135"/>
              <a:gd name="connsiteX3" fmla="*/ 0 w 914400"/>
              <a:gd name="connsiteY3" fmla="*/ 2001135 h 2001135"/>
              <a:gd name="connsiteX4" fmla="*/ 0 w 914400"/>
              <a:gd name="connsiteY4" fmla="*/ 0 h 2001135"/>
              <a:gd name="connsiteX0" fmla="*/ 0 w 1017136"/>
              <a:gd name="connsiteY0" fmla="*/ 20321 h 2001135"/>
              <a:gd name="connsiteX1" fmla="*/ 1017136 w 1017136"/>
              <a:gd name="connsiteY1" fmla="*/ 0 h 2001135"/>
              <a:gd name="connsiteX2" fmla="*/ 1017136 w 1017136"/>
              <a:gd name="connsiteY2" fmla="*/ 2001135 h 2001135"/>
              <a:gd name="connsiteX3" fmla="*/ 102736 w 1017136"/>
              <a:gd name="connsiteY3" fmla="*/ 2001135 h 2001135"/>
              <a:gd name="connsiteX4" fmla="*/ 0 w 1017136"/>
              <a:gd name="connsiteY4" fmla="*/ 20321 h 2001135"/>
              <a:gd name="connsiteX0" fmla="*/ 0 w 1017136"/>
              <a:gd name="connsiteY0" fmla="*/ 20321 h 2001135"/>
              <a:gd name="connsiteX1" fmla="*/ 1017136 w 1017136"/>
              <a:gd name="connsiteY1" fmla="*/ 0 h 2001135"/>
              <a:gd name="connsiteX2" fmla="*/ 1017136 w 1017136"/>
              <a:gd name="connsiteY2" fmla="*/ 2001135 h 2001135"/>
              <a:gd name="connsiteX3" fmla="*/ 872849 w 1017136"/>
              <a:gd name="connsiteY3" fmla="*/ 1947191 h 2001135"/>
              <a:gd name="connsiteX4" fmla="*/ 0 w 1017136"/>
              <a:gd name="connsiteY4" fmla="*/ 20321 h 2001135"/>
              <a:gd name="connsiteX0" fmla="*/ 0 w 2565023"/>
              <a:gd name="connsiteY0" fmla="*/ 20321 h 1947191"/>
              <a:gd name="connsiteX1" fmla="*/ 1017136 w 2565023"/>
              <a:gd name="connsiteY1" fmla="*/ 0 h 1947191"/>
              <a:gd name="connsiteX2" fmla="*/ 2565023 w 2565023"/>
              <a:gd name="connsiteY2" fmla="*/ 1889641 h 1947191"/>
              <a:gd name="connsiteX3" fmla="*/ 872849 w 2565023"/>
              <a:gd name="connsiteY3" fmla="*/ 1947191 h 1947191"/>
              <a:gd name="connsiteX4" fmla="*/ 0 w 2565023"/>
              <a:gd name="connsiteY4" fmla="*/ 20321 h 1947191"/>
              <a:gd name="connsiteX0" fmla="*/ 0 w 2565023"/>
              <a:gd name="connsiteY0" fmla="*/ 165667 h 2092537"/>
              <a:gd name="connsiteX1" fmla="*/ 1603802 w 2565023"/>
              <a:gd name="connsiteY1" fmla="*/ 0 h 2092537"/>
              <a:gd name="connsiteX2" fmla="*/ 2565023 w 2565023"/>
              <a:gd name="connsiteY2" fmla="*/ 2034987 h 2092537"/>
              <a:gd name="connsiteX3" fmla="*/ 872849 w 2565023"/>
              <a:gd name="connsiteY3" fmla="*/ 2092537 h 2092537"/>
              <a:gd name="connsiteX4" fmla="*/ 0 w 2565023"/>
              <a:gd name="connsiteY4" fmla="*/ 165667 h 2092537"/>
              <a:gd name="connsiteX0" fmla="*/ 0 w 2585211"/>
              <a:gd name="connsiteY0" fmla="*/ 347227 h 2274097"/>
              <a:gd name="connsiteX1" fmla="*/ 2585211 w 2585211"/>
              <a:gd name="connsiteY1" fmla="*/ 0 h 2274097"/>
              <a:gd name="connsiteX2" fmla="*/ 2565023 w 2585211"/>
              <a:gd name="connsiteY2" fmla="*/ 2216547 h 2274097"/>
              <a:gd name="connsiteX3" fmla="*/ 872849 w 2585211"/>
              <a:gd name="connsiteY3" fmla="*/ 2274097 h 2274097"/>
              <a:gd name="connsiteX4" fmla="*/ 0 w 2585211"/>
              <a:gd name="connsiteY4" fmla="*/ 347227 h 2274097"/>
              <a:gd name="connsiteX0" fmla="*/ 0 w 3229301"/>
              <a:gd name="connsiteY0" fmla="*/ 347227 h 2315414"/>
              <a:gd name="connsiteX1" fmla="*/ 2585211 w 3229301"/>
              <a:gd name="connsiteY1" fmla="*/ 0 h 2315414"/>
              <a:gd name="connsiteX2" fmla="*/ 3229301 w 3229301"/>
              <a:gd name="connsiteY2" fmla="*/ 2315414 h 2315414"/>
              <a:gd name="connsiteX3" fmla="*/ 872849 w 3229301"/>
              <a:gd name="connsiteY3" fmla="*/ 2274097 h 2315414"/>
              <a:gd name="connsiteX4" fmla="*/ 0 w 3229301"/>
              <a:gd name="connsiteY4" fmla="*/ 347227 h 2315414"/>
              <a:gd name="connsiteX0" fmla="*/ 0 w 3229301"/>
              <a:gd name="connsiteY0" fmla="*/ 306963 h 2275150"/>
              <a:gd name="connsiteX1" fmla="*/ 2201738 w 3229301"/>
              <a:gd name="connsiteY1" fmla="*/ 0 h 2275150"/>
              <a:gd name="connsiteX2" fmla="*/ 3229301 w 3229301"/>
              <a:gd name="connsiteY2" fmla="*/ 2275150 h 2275150"/>
              <a:gd name="connsiteX3" fmla="*/ 872849 w 3229301"/>
              <a:gd name="connsiteY3" fmla="*/ 2233833 h 2275150"/>
              <a:gd name="connsiteX4" fmla="*/ 0 w 3229301"/>
              <a:gd name="connsiteY4" fmla="*/ 306963 h 227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29301" h="2275150">
                <a:moveTo>
                  <a:pt x="0" y="306963"/>
                </a:moveTo>
                <a:lnTo>
                  <a:pt x="2201738" y="0"/>
                </a:lnTo>
                <a:lnTo>
                  <a:pt x="3229301" y="2275150"/>
                </a:lnTo>
                <a:lnTo>
                  <a:pt x="872849" y="2233833"/>
                </a:lnTo>
                <a:lnTo>
                  <a:pt x="0" y="306963"/>
                </a:lnTo>
                <a:close/>
              </a:path>
            </a:pathLst>
          </a:custGeom>
          <a:solidFill>
            <a:schemeClr val="tx1">
              <a:lumMod val="65000"/>
            </a:schemeClr>
          </a:solidFill>
          <a:ln>
            <a:noFill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 bwMode="auto">
          <a:xfrm rot="16200000" flipH="1">
            <a:off x="2172847" y="3787231"/>
            <a:ext cx="2117271" cy="825884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Прямая соединительная линия 5"/>
          <p:cNvCxnSpPr/>
          <p:nvPr/>
        </p:nvCxnSpPr>
        <p:spPr bwMode="auto">
          <a:xfrm>
            <a:off x="2747102" y="2284282"/>
            <a:ext cx="0" cy="2448272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rgbClr val="002060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Овал 7"/>
          <p:cNvSpPr/>
          <p:nvPr/>
        </p:nvSpPr>
        <p:spPr bwMode="auto">
          <a:xfrm>
            <a:off x="2724220" y="4714314"/>
            <a:ext cx="144016" cy="144016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 bwMode="auto">
          <a:xfrm rot="10800000">
            <a:off x="2818540" y="4856050"/>
            <a:ext cx="1824898" cy="858966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rgbClr val="002060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Овал 9"/>
          <p:cNvSpPr/>
          <p:nvPr/>
        </p:nvSpPr>
        <p:spPr bwMode="auto">
          <a:xfrm>
            <a:off x="3604358" y="5213240"/>
            <a:ext cx="144016" cy="144016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000496" y="3143248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</a:t>
            </a:r>
            <a:r>
              <a:rPr lang="ru-RU" sz="1100" dirty="0" smtClean="0">
                <a:solidFill>
                  <a:srgbClr val="002060"/>
                </a:solidFill>
              </a:rPr>
              <a:t>3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00034" y="2714620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</a:t>
            </a:r>
            <a:r>
              <a:rPr lang="ru-RU" sz="1100" dirty="0" smtClean="0">
                <a:solidFill>
                  <a:srgbClr val="002060"/>
                </a:solidFill>
              </a:rPr>
              <a:t>2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00166" y="5286388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</a:t>
            </a:r>
            <a:r>
              <a:rPr lang="ru-RU" sz="1100" dirty="0" smtClean="0">
                <a:solidFill>
                  <a:srgbClr val="002060"/>
                </a:solidFill>
              </a:rPr>
              <a:t>1</a:t>
            </a:r>
            <a:endParaRPr lang="ru-RU" dirty="0">
              <a:solidFill>
                <a:srgbClr val="002060"/>
              </a:solidFill>
            </a:endParaRPr>
          </a:p>
        </p:txBody>
      </p:sp>
      <p:cxnSp>
        <p:nvCxnSpPr>
          <p:cNvPr id="39" name="Прямая со стрелкой 38"/>
          <p:cNvCxnSpPr/>
          <p:nvPr/>
        </p:nvCxnSpPr>
        <p:spPr>
          <a:xfrm rot="16200000" flipH="1">
            <a:off x="7000892" y="4714884"/>
            <a:ext cx="1500198" cy="15001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 bwMode="auto">
          <a:xfrm rot="5400000">
            <a:off x="5179223" y="4607727"/>
            <a:ext cx="3643338" cy="1588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rgbClr val="002060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Овал 8"/>
          <p:cNvSpPr/>
          <p:nvPr/>
        </p:nvSpPr>
        <p:spPr bwMode="auto">
          <a:xfrm>
            <a:off x="2675664" y="2998662"/>
            <a:ext cx="144016" cy="144016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2" name="Прямая соединительная линия 41"/>
          <p:cNvCxnSpPr/>
          <p:nvPr/>
        </p:nvCxnSpPr>
        <p:spPr bwMode="auto">
          <a:xfrm>
            <a:off x="5000628" y="4714884"/>
            <a:ext cx="3929090" cy="1588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rgbClr val="002060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7" name="Прямая соединительная линия 46"/>
          <p:cNvCxnSpPr/>
          <p:nvPr/>
        </p:nvCxnSpPr>
        <p:spPr bwMode="auto">
          <a:xfrm rot="5400000" flipH="1" flipV="1">
            <a:off x="5439232" y="3133274"/>
            <a:ext cx="1643074" cy="1520147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8" name="Прямая соединительная линия 47"/>
          <p:cNvCxnSpPr/>
          <p:nvPr/>
        </p:nvCxnSpPr>
        <p:spPr bwMode="auto">
          <a:xfrm rot="16200000" flipH="1">
            <a:off x="6750859" y="3321843"/>
            <a:ext cx="1643076" cy="114301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" name="Прямая соединительная линия 50"/>
          <p:cNvCxnSpPr/>
          <p:nvPr/>
        </p:nvCxnSpPr>
        <p:spPr bwMode="auto">
          <a:xfrm>
            <a:off x="5500694" y="4714884"/>
            <a:ext cx="1500198" cy="1285884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" name="Прямая со стрелкой 53"/>
          <p:cNvCxnSpPr/>
          <p:nvPr/>
        </p:nvCxnSpPr>
        <p:spPr>
          <a:xfrm>
            <a:off x="7000892" y="6000768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rot="16200000" flipV="1">
            <a:off x="7572396" y="5357826"/>
            <a:ext cx="1214446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Дуга 58"/>
          <p:cNvSpPr/>
          <p:nvPr/>
        </p:nvSpPr>
        <p:spPr>
          <a:xfrm rot="4880168">
            <a:off x="6707356" y="4707100"/>
            <a:ext cx="914400" cy="914400"/>
          </a:xfrm>
          <a:prstGeom prst="arc">
            <a:avLst>
              <a:gd name="adj1" fmla="val 17986014"/>
              <a:gd name="adj2" fmla="val 163455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285720" y="285728"/>
            <a:ext cx="87154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Плоскость общего положения</a:t>
            </a:r>
          </a:p>
          <a:p>
            <a:r>
              <a:rPr lang="ru-RU" dirty="0" smtClean="0"/>
              <a:t>Плоскость произвольно расположенная в пространстве,  не перпендикулярная  и не параллельная ни одной из плоскостей проекций.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1" name="TextBox 60"/>
          <p:cNvSpPr txBox="1"/>
          <p:nvPr/>
        </p:nvSpPr>
        <p:spPr>
          <a:xfrm>
            <a:off x="7072330" y="6072206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Y</a:t>
            </a:r>
            <a:r>
              <a:rPr lang="ru-RU" sz="1050" dirty="0" smtClean="0">
                <a:solidFill>
                  <a:srgbClr val="002060"/>
                </a:solidFill>
              </a:rPr>
              <a:t>1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429652" y="4286256"/>
            <a:ext cx="386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Y</a:t>
            </a:r>
            <a:r>
              <a:rPr lang="en-US" dirty="0" smtClean="0">
                <a:solidFill>
                  <a:srgbClr val="002060"/>
                </a:solidFill>
                <a:latin typeface="Arial"/>
                <a:cs typeface="Arial"/>
              </a:rPr>
              <a:t>ʹ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000628" y="428625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X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072330" y="2643182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Z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072462" y="2786058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</a:t>
            </a:r>
            <a:r>
              <a:rPr lang="ru-RU" sz="1100" dirty="0" smtClean="0">
                <a:solidFill>
                  <a:srgbClr val="002060"/>
                </a:solidFill>
              </a:rPr>
              <a:t>3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072066" y="2714620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</a:t>
            </a:r>
            <a:r>
              <a:rPr lang="ru-RU" sz="1100" dirty="0" smtClean="0">
                <a:solidFill>
                  <a:srgbClr val="002060"/>
                </a:solidFill>
              </a:rPr>
              <a:t>2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286380" y="5857892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</a:t>
            </a:r>
            <a:r>
              <a:rPr lang="ru-RU" sz="1100" dirty="0" smtClean="0">
                <a:solidFill>
                  <a:srgbClr val="002060"/>
                </a:solidFill>
              </a:rPr>
              <a:t>1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786050" y="450057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0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000892" y="435769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0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 rot="18926624">
            <a:off x="5814347" y="3618381"/>
            <a:ext cx="412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"/>
                <a:cs typeface="Arial"/>
              </a:rPr>
              <a:t>Σ</a:t>
            </a:r>
            <a:r>
              <a:rPr lang="ru-RU" sz="1200" dirty="0" smtClean="0">
                <a:solidFill>
                  <a:srgbClr val="002060"/>
                </a:solidFill>
                <a:latin typeface="Arial"/>
                <a:cs typeface="Arial"/>
              </a:rPr>
              <a:t>2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 rot="2547121">
            <a:off x="6269604" y="4990120"/>
            <a:ext cx="405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"/>
                <a:cs typeface="Arial"/>
              </a:rPr>
              <a:t>Σ</a:t>
            </a:r>
            <a:r>
              <a:rPr lang="ru-RU" sz="1100" dirty="0" smtClean="0">
                <a:solidFill>
                  <a:srgbClr val="002060"/>
                </a:solidFill>
                <a:latin typeface="Arial"/>
                <a:cs typeface="Arial"/>
              </a:rPr>
              <a:t>1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 rot="2975524">
            <a:off x="7497182" y="3440633"/>
            <a:ext cx="412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"/>
                <a:cs typeface="Arial"/>
              </a:rPr>
              <a:t>Σ</a:t>
            </a:r>
            <a:r>
              <a:rPr lang="ru-RU" sz="1200" dirty="0" smtClean="0">
                <a:solidFill>
                  <a:srgbClr val="002060"/>
                </a:solidFill>
                <a:latin typeface="Arial"/>
                <a:cs typeface="Arial"/>
              </a:rPr>
              <a:t>3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 rot="3976688">
            <a:off x="2935130" y="3858362"/>
            <a:ext cx="1023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"/>
                <a:cs typeface="Arial"/>
              </a:rPr>
              <a:t>Σ</a:t>
            </a:r>
            <a:r>
              <a:rPr lang="ru-RU" sz="1100" dirty="0" smtClean="0">
                <a:solidFill>
                  <a:srgbClr val="002060"/>
                </a:solidFill>
                <a:latin typeface="Arial"/>
                <a:cs typeface="Arial"/>
              </a:rPr>
              <a:t>3</a:t>
            </a:r>
            <a:r>
              <a:rPr lang="ru-RU" dirty="0" smtClean="0">
                <a:solidFill>
                  <a:srgbClr val="002060"/>
                </a:solidFill>
                <a:latin typeface="Arial"/>
                <a:cs typeface="Arial"/>
              </a:rPr>
              <a:t>≡р</a:t>
            </a:r>
            <a:r>
              <a:rPr lang="en-US" dirty="0" smtClean="0">
                <a:solidFill>
                  <a:srgbClr val="002060"/>
                </a:solidFill>
                <a:latin typeface="Arial"/>
                <a:cs typeface="Arial"/>
              </a:rPr>
              <a:t>≡</a:t>
            </a:r>
            <a:r>
              <a:rPr lang="ru-RU" dirty="0" smtClean="0">
                <a:solidFill>
                  <a:srgbClr val="002060"/>
                </a:solidFill>
                <a:latin typeface="Arial"/>
                <a:cs typeface="Arial"/>
              </a:rPr>
              <a:t>р</a:t>
            </a:r>
            <a:r>
              <a:rPr lang="ru-RU" sz="1100" dirty="0" smtClean="0">
                <a:solidFill>
                  <a:srgbClr val="002060"/>
                </a:solidFill>
                <a:latin typeface="Arial"/>
                <a:cs typeface="Arial"/>
              </a:rPr>
              <a:t>3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000892" y="5143512"/>
            <a:ext cx="508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45</a:t>
            </a:r>
            <a:r>
              <a:rPr lang="ru-RU" dirty="0" smtClean="0">
                <a:solidFill>
                  <a:srgbClr val="002060"/>
                </a:solidFill>
                <a:latin typeface="Arial"/>
                <a:cs typeface="Arial"/>
              </a:rPr>
              <a:t>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357554" y="3071810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"/>
                <a:cs typeface="Arial"/>
              </a:rPr>
              <a:t>Σ</a:t>
            </a:r>
            <a:endParaRPr lang="ru-RU" dirty="0">
              <a:solidFill>
                <a:srgbClr val="002060"/>
              </a:solidFill>
            </a:endParaRPr>
          </a:p>
        </p:txBody>
      </p:sp>
      <p:cxnSp>
        <p:nvCxnSpPr>
          <p:cNvPr id="77" name="Прямая со стрелкой 76"/>
          <p:cNvCxnSpPr/>
          <p:nvPr/>
        </p:nvCxnSpPr>
        <p:spPr>
          <a:xfrm rot="10800000" flipV="1">
            <a:off x="2857488" y="3357562"/>
            <a:ext cx="571504" cy="428628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483311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1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31" grpId="0" animBg="1"/>
      <p:bldP spid="8" grpId="0" animBg="1"/>
      <p:bldP spid="10" grpId="0" animBg="1"/>
      <p:bldP spid="9" grpId="0" animBg="1"/>
      <p:bldP spid="61" grpId="0"/>
      <p:bldP spid="62" grpId="0"/>
      <p:bldP spid="63" grpId="0"/>
      <p:bldP spid="64" grpId="0"/>
      <p:bldP spid="70" grpId="0"/>
      <p:bldP spid="71" grpId="0"/>
      <p:bldP spid="73" grpId="0"/>
      <p:bldP spid="74" grpId="0"/>
      <p:bldP spid="7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17"/>
          <p:cNvSpPr txBox="1">
            <a:spLocks noChangeArrowheads="1"/>
          </p:cNvSpPr>
          <p:nvPr/>
        </p:nvSpPr>
        <p:spPr bwMode="auto">
          <a:xfrm>
            <a:off x="1571625" y="2143125"/>
            <a:ext cx="63579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Плоскости частного положения</a:t>
            </a:r>
          </a:p>
        </p:txBody>
      </p:sp>
    </p:spTree>
    <p:extLst>
      <p:ext uri="{BB962C8B-B14F-4D97-AF65-F5344CB8AC3E}">
        <p14:creationId xmlns="" xmlns:p14="http://schemas.microsoft.com/office/powerpoint/2010/main" val="92285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362075" y="1041400"/>
            <a:ext cx="65008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i="1" dirty="0">
                <a:solidFill>
                  <a:srgbClr val="002060"/>
                </a:solidFill>
              </a:rPr>
              <a:t>Плоскость</a:t>
            </a:r>
            <a:r>
              <a:rPr lang="ru-RU" altLang="ru-RU" sz="2400" dirty="0">
                <a:solidFill>
                  <a:srgbClr val="002060"/>
                </a:solidFill>
              </a:rPr>
              <a:t>, перпендикулярная к плоскости проекций, называется </a:t>
            </a:r>
            <a:r>
              <a:rPr lang="ru-RU" altLang="ru-RU" sz="2400" i="1" dirty="0">
                <a:solidFill>
                  <a:srgbClr val="C00000"/>
                </a:solidFill>
              </a:rPr>
              <a:t>проецирующей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004888" y="2201863"/>
            <a:ext cx="72151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>
                <a:solidFill>
                  <a:srgbClr val="C00000"/>
                </a:solidFill>
              </a:rPr>
              <a:t>Особенности</a:t>
            </a:r>
          </a:p>
          <a:p>
            <a:pPr algn="ctr" eaLnBrk="1" hangingPunct="1"/>
            <a:r>
              <a:rPr lang="ru-RU" altLang="ru-RU" sz="2400">
                <a:solidFill>
                  <a:srgbClr val="C00000"/>
                </a:solidFill>
              </a:rPr>
              <a:t> проецирующих плоскостей: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11188" y="3365500"/>
            <a:ext cx="8001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i="1" dirty="0">
                <a:solidFill>
                  <a:srgbClr val="002060"/>
                </a:solidFill>
              </a:rPr>
              <a:t>–</a:t>
            </a:r>
            <a:r>
              <a:rPr lang="ru-RU" altLang="ru-RU" sz="2400" i="1" dirty="0">
                <a:solidFill>
                  <a:srgbClr val="002060"/>
                </a:solidFill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 </a:t>
            </a:r>
            <a:r>
              <a:rPr lang="ru-RU" altLang="ru-RU" sz="2400" i="1" dirty="0">
                <a:solidFill>
                  <a:srgbClr val="002060"/>
                </a:solidFill>
              </a:rPr>
              <a:t>одна проекция любого элемента, расположенного</a:t>
            </a:r>
          </a:p>
          <a:p>
            <a:pPr algn="ctr" eaLnBrk="1" hangingPunct="1"/>
            <a:r>
              <a:rPr lang="ru-RU" altLang="ru-RU" sz="2400" i="1" dirty="0">
                <a:solidFill>
                  <a:srgbClr val="002060"/>
                </a:solidFill>
              </a:rPr>
              <a:t>– в проецирующей плоскости, совпадает</a:t>
            </a:r>
          </a:p>
          <a:p>
            <a:pPr algn="ctr" eaLnBrk="1" hangingPunct="1"/>
            <a:r>
              <a:rPr lang="ru-RU" altLang="ru-RU" sz="2400" i="1" dirty="0">
                <a:solidFill>
                  <a:srgbClr val="002060"/>
                </a:solidFill>
              </a:rPr>
              <a:t> с соответствующим следом этой плоскости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1188" y="4933950"/>
            <a:ext cx="8001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i="1" dirty="0">
                <a:solidFill>
                  <a:srgbClr val="002060"/>
                </a:solidFill>
              </a:rPr>
              <a:t>– угол наклона заданной плоскости к плоскости проекций на эпюре  проецируется в натуральную величину</a:t>
            </a:r>
          </a:p>
        </p:txBody>
      </p:sp>
      <p:sp>
        <p:nvSpPr>
          <p:cNvPr id="6" name="Text Box 73"/>
          <p:cNvSpPr txBox="1">
            <a:spLocks noChangeArrowheads="1"/>
          </p:cNvSpPr>
          <p:nvPr/>
        </p:nvSpPr>
        <p:spPr bwMode="auto">
          <a:xfrm>
            <a:off x="1857356" y="428604"/>
            <a:ext cx="5942039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Проецирующие плоскости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428596" y="1000108"/>
            <a:ext cx="8286808" cy="71438"/>
          </a:xfrm>
          <a:prstGeom prst="line">
            <a:avLst/>
          </a:prstGeom>
          <a:ln>
            <a:solidFill>
              <a:srgbClr val="0020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44198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Прямоугольник 73"/>
          <p:cNvSpPr/>
          <p:nvPr/>
        </p:nvSpPr>
        <p:spPr>
          <a:xfrm>
            <a:off x="357158" y="2000240"/>
            <a:ext cx="5067329" cy="3286148"/>
          </a:xfrm>
          <a:prstGeom prst="rect">
            <a:avLst/>
          </a:prstGeom>
          <a:solidFill>
            <a:srgbClr val="FFFFFF">
              <a:alpha val="34118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412" name="Line 4"/>
          <p:cNvSpPr>
            <a:spLocks noChangeShapeType="1"/>
          </p:cNvSpPr>
          <p:nvPr/>
        </p:nvSpPr>
        <p:spPr bwMode="auto">
          <a:xfrm flipH="1" flipV="1">
            <a:off x="6297613" y="4638675"/>
            <a:ext cx="1909762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6040438" y="4368800"/>
            <a:ext cx="3587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х</a:t>
            </a:r>
          </a:p>
        </p:txBody>
      </p:sp>
      <p:sp>
        <p:nvSpPr>
          <p:cNvPr id="17414" name="Freeform 6"/>
          <p:cNvSpPr>
            <a:spLocks/>
          </p:cNvSpPr>
          <p:nvPr/>
        </p:nvSpPr>
        <p:spPr bwMode="auto">
          <a:xfrm>
            <a:off x="6861175" y="4076700"/>
            <a:ext cx="1588" cy="1465263"/>
          </a:xfrm>
          <a:custGeom>
            <a:avLst/>
            <a:gdLst>
              <a:gd name="T0" fmla="*/ 0 w 1"/>
              <a:gd name="T1" fmla="*/ 0 h 923"/>
              <a:gd name="T2" fmla="*/ 2147483647 w 1"/>
              <a:gd name="T3" fmla="*/ 2147483647 h 923"/>
              <a:gd name="T4" fmla="*/ 0 60000 65536"/>
              <a:gd name="T5" fmla="*/ 0 60000 65536"/>
              <a:gd name="T6" fmla="*/ 0 w 1"/>
              <a:gd name="T7" fmla="*/ 0 h 923"/>
              <a:gd name="T8" fmla="*/ 1 w 1"/>
              <a:gd name="T9" fmla="*/ 923 h 92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923">
                <a:moveTo>
                  <a:pt x="0" y="0"/>
                </a:moveTo>
                <a:lnTo>
                  <a:pt x="1" y="923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15" name="Freeform 7"/>
          <p:cNvSpPr>
            <a:spLocks/>
          </p:cNvSpPr>
          <p:nvPr/>
        </p:nvSpPr>
        <p:spPr bwMode="auto">
          <a:xfrm>
            <a:off x="7342188" y="3695700"/>
            <a:ext cx="1587" cy="1651000"/>
          </a:xfrm>
          <a:custGeom>
            <a:avLst/>
            <a:gdLst>
              <a:gd name="T0" fmla="*/ 0 w 1"/>
              <a:gd name="T1" fmla="*/ 0 h 1040"/>
              <a:gd name="T2" fmla="*/ 2147483647 w 1"/>
              <a:gd name="T3" fmla="*/ 2147483647 h 1040"/>
              <a:gd name="T4" fmla="*/ 0 60000 65536"/>
              <a:gd name="T5" fmla="*/ 0 60000 65536"/>
              <a:gd name="T6" fmla="*/ 0 w 1"/>
              <a:gd name="T7" fmla="*/ 0 h 1040"/>
              <a:gd name="T8" fmla="*/ 1 w 1"/>
              <a:gd name="T9" fmla="*/ 1040 h 104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040">
                <a:moveTo>
                  <a:pt x="0" y="0"/>
                </a:moveTo>
                <a:lnTo>
                  <a:pt x="1" y="1040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16" name="Freeform 8"/>
          <p:cNvSpPr>
            <a:spLocks/>
          </p:cNvSpPr>
          <p:nvPr/>
        </p:nvSpPr>
        <p:spPr bwMode="auto">
          <a:xfrm>
            <a:off x="7772400" y="4429125"/>
            <a:ext cx="1588" cy="665163"/>
          </a:xfrm>
          <a:custGeom>
            <a:avLst/>
            <a:gdLst>
              <a:gd name="T0" fmla="*/ 2147483647 w 1"/>
              <a:gd name="T1" fmla="*/ 0 h 419"/>
              <a:gd name="T2" fmla="*/ 0 w 1"/>
              <a:gd name="T3" fmla="*/ 2147483647 h 419"/>
              <a:gd name="T4" fmla="*/ 0 60000 65536"/>
              <a:gd name="T5" fmla="*/ 0 60000 65536"/>
              <a:gd name="T6" fmla="*/ 0 w 1"/>
              <a:gd name="T7" fmla="*/ 0 h 419"/>
              <a:gd name="T8" fmla="*/ 1 w 1"/>
              <a:gd name="T9" fmla="*/ 419 h 41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419">
                <a:moveTo>
                  <a:pt x="1" y="0"/>
                </a:moveTo>
                <a:lnTo>
                  <a:pt x="0" y="419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6450013" y="3900488"/>
            <a:ext cx="431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А</a:t>
            </a:r>
            <a:r>
              <a:rPr lang="ru-RU" altLang="ru-RU" baseline="-25000" dirty="0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7392988" y="3478213"/>
            <a:ext cx="431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В</a:t>
            </a:r>
            <a:r>
              <a:rPr lang="ru-RU" altLang="ru-RU" baseline="-25000" dirty="0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7766050" y="4270375"/>
            <a:ext cx="504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С</a:t>
            </a:r>
            <a:r>
              <a:rPr lang="ru-RU" altLang="ru-RU" baseline="-25000" dirty="0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7773988" y="4992688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С</a:t>
            </a:r>
            <a:r>
              <a:rPr lang="ru-RU" altLang="ru-RU" baseline="-25000" dirty="0">
                <a:solidFill>
                  <a:srgbClr val="002060"/>
                </a:solidFill>
              </a:rPr>
              <a:t>1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6388100" y="5353050"/>
            <a:ext cx="504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А</a:t>
            </a:r>
            <a:r>
              <a:rPr lang="ru-RU" altLang="ru-RU" baseline="-25000" dirty="0">
                <a:solidFill>
                  <a:srgbClr val="002060"/>
                </a:solidFill>
              </a:rPr>
              <a:t>1</a:t>
            </a: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7273925" y="5326063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В</a:t>
            </a:r>
            <a:r>
              <a:rPr lang="ru-RU" altLang="ru-RU" baseline="-25000" dirty="0">
                <a:solidFill>
                  <a:srgbClr val="002060"/>
                </a:solidFill>
              </a:rPr>
              <a:t>1</a:t>
            </a:r>
          </a:p>
        </p:txBody>
      </p:sp>
      <p:sp>
        <p:nvSpPr>
          <p:cNvPr id="17423" name="Freeform 15"/>
          <p:cNvSpPr>
            <a:spLocks/>
          </p:cNvSpPr>
          <p:nvPr/>
        </p:nvSpPr>
        <p:spPr bwMode="auto">
          <a:xfrm>
            <a:off x="7342188" y="3709988"/>
            <a:ext cx="427037" cy="733425"/>
          </a:xfrm>
          <a:custGeom>
            <a:avLst/>
            <a:gdLst>
              <a:gd name="T0" fmla="*/ 2147483647 w 269"/>
              <a:gd name="T1" fmla="*/ 2147483647 h 462"/>
              <a:gd name="T2" fmla="*/ 0 w 269"/>
              <a:gd name="T3" fmla="*/ 0 h 462"/>
              <a:gd name="T4" fmla="*/ 0 60000 65536"/>
              <a:gd name="T5" fmla="*/ 0 60000 65536"/>
              <a:gd name="T6" fmla="*/ 0 w 269"/>
              <a:gd name="T7" fmla="*/ 0 h 462"/>
              <a:gd name="T8" fmla="*/ 269 w 269"/>
              <a:gd name="T9" fmla="*/ 462 h 46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69" h="462">
                <a:moveTo>
                  <a:pt x="269" y="462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24" name="Freeform 16"/>
          <p:cNvSpPr>
            <a:spLocks/>
          </p:cNvSpPr>
          <p:nvPr/>
        </p:nvSpPr>
        <p:spPr bwMode="auto">
          <a:xfrm>
            <a:off x="6865938" y="3709988"/>
            <a:ext cx="476250" cy="366712"/>
          </a:xfrm>
          <a:custGeom>
            <a:avLst/>
            <a:gdLst>
              <a:gd name="T0" fmla="*/ 2147483647 w 300"/>
              <a:gd name="T1" fmla="*/ 0 h 231"/>
              <a:gd name="T2" fmla="*/ 0 w 300"/>
              <a:gd name="T3" fmla="*/ 2147483647 h 231"/>
              <a:gd name="T4" fmla="*/ 0 60000 65536"/>
              <a:gd name="T5" fmla="*/ 0 60000 65536"/>
              <a:gd name="T6" fmla="*/ 0 w 300"/>
              <a:gd name="T7" fmla="*/ 0 h 231"/>
              <a:gd name="T8" fmla="*/ 300 w 300"/>
              <a:gd name="T9" fmla="*/ 231 h 23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0" h="231">
                <a:moveTo>
                  <a:pt x="300" y="0"/>
                </a:moveTo>
                <a:lnTo>
                  <a:pt x="0" y="231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25" name="Freeform 17"/>
          <p:cNvSpPr>
            <a:spLocks/>
          </p:cNvSpPr>
          <p:nvPr/>
        </p:nvSpPr>
        <p:spPr bwMode="auto">
          <a:xfrm>
            <a:off x="6853238" y="5089525"/>
            <a:ext cx="919162" cy="438150"/>
          </a:xfrm>
          <a:custGeom>
            <a:avLst/>
            <a:gdLst>
              <a:gd name="T0" fmla="*/ 2147483647 w 579"/>
              <a:gd name="T1" fmla="*/ 0 h 276"/>
              <a:gd name="T2" fmla="*/ 0 w 579"/>
              <a:gd name="T3" fmla="*/ 2147483647 h 276"/>
              <a:gd name="T4" fmla="*/ 0 60000 65536"/>
              <a:gd name="T5" fmla="*/ 0 60000 65536"/>
              <a:gd name="T6" fmla="*/ 0 w 579"/>
              <a:gd name="T7" fmla="*/ 0 h 276"/>
              <a:gd name="T8" fmla="*/ 579 w 579"/>
              <a:gd name="T9" fmla="*/ 276 h 2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79" h="276">
                <a:moveTo>
                  <a:pt x="579" y="0"/>
                </a:moveTo>
                <a:lnTo>
                  <a:pt x="0" y="276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26" name="Oval 18"/>
          <p:cNvSpPr>
            <a:spLocks noChangeArrowheads="1"/>
          </p:cNvSpPr>
          <p:nvPr/>
        </p:nvSpPr>
        <p:spPr bwMode="auto">
          <a:xfrm>
            <a:off x="6824663" y="4056063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27" name="Oval 19"/>
          <p:cNvSpPr>
            <a:spLocks noChangeArrowheads="1"/>
          </p:cNvSpPr>
          <p:nvPr/>
        </p:nvSpPr>
        <p:spPr bwMode="auto">
          <a:xfrm>
            <a:off x="7308850" y="3686175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28" name="Freeform 20"/>
          <p:cNvSpPr>
            <a:spLocks/>
          </p:cNvSpPr>
          <p:nvPr/>
        </p:nvSpPr>
        <p:spPr bwMode="auto">
          <a:xfrm>
            <a:off x="6892925" y="4114800"/>
            <a:ext cx="890588" cy="328613"/>
          </a:xfrm>
          <a:custGeom>
            <a:avLst/>
            <a:gdLst>
              <a:gd name="T0" fmla="*/ 2147483647 w 561"/>
              <a:gd name="T1" fmla="*/ 2147483647 h 207"/>
              <a:gd name="T2" fmla="*/ 0 w 561"/>
              <a:gd name="T3" fmla="*/ 0 h 207"/>
              <a:gd name="T4" fmla="*/ 0 60000 65536"/>
              <a:gd name="T5" fmla="*/ 0 60000 65536"/>
              <a:gd name="T6" fmla="*/ 0 w 561"/>
              <a:gd name="T7" fmla="*/ 0 h 207"/>
              <a:gd name="T8" fmla="*/ 561 w 561"/>
              <a:gd name="T9" fmla="*/ 207 h 20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61" h="207">
                <a:moveTo>
                  <a:pt x="561" y="207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29" name="Oval 21"/>
          <p:cNvSpPr>
            <a:spLocks noChangeArrowheads="1"/>
          </p:cNvSpPr>
          <p:nvPr/>
        </p:nvSpPr>
        <p:spPr bwMode="auto">
          <a:xfrm>
            <a:off x="7726363" y="4411663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30" name="Oval 22"/>
          <p:cNvSpPr>
            <a:spLocks noChangeArrowheads="1"/>
          </p:cNvSpPr>
          <p:nvPr/>
        </p:nvSpPr>
        <p:spPr bwMode="auto">
          <a:xfrm>
            <a:off x="7308850" y="5254625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31" name="Oval 23"/>
          <p:cNvSpPr>
            <a:spLocks noChangeArrowheads="1"/>
          </p:cNvSpPr>
          <p:nvPr/>
        </p:nvSpPr>
        <p:spPr bwMode="auto">
          <a:xfrm>
            <a:off x="7732713" y="5056188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32" name="Oval 24"/>
          <p:cNvSpPr>
            <a:spLocks noChangeArrowheads="1"/>
          </p:cNvSpPr>
          <p:nvPr/>
        </p:nvSpPr>
        <p:spPr bwMode="auto">
          <a:xfrm>
            <a:off x="6829425" y="5484813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33" name="Text Box 25"/>
          <p:cNvSpPr txBox="1">
            <a:spLocks noChangeArrowheads="1"/>
          </p:cNvSpPr>
          <p:nvPr/>
        </p:nvSpPr>
        <p:spPr bwMode="auto">
          <a:xfrm>
            <a:off x="6461125" y="3221038"/>
            <a:ext cx="16557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ym typeface="Symbol" pitchFamily="18" charset="2"/>
              </a:rPr>
              <a:t>∑</a:t>
            </a:r>
            <a:r>
              <a:rPr lang="ru-RU" altLang="ru-RU" dirty="0" smtClean="0">
                <a:sym typeface="Symbol" pitchFamily="18" charset="2"/>
              </a:rPr>
              <a:t>(</a:t>
            </a:r>
            <a:r>
              <a:rPr lang="ru-RU" altLang="ru-RU" dirty="0" smtClean="0"/>
              <a:t>АВС</a:t>
            </a:r>
            <a:r>
              <a:rPr lang="ru-RU" altLang="ru-RU" dirty="0"/>
              <a:t>)</a:t>
            </a:r>
            <a:r>
              <a:rPr lang="ru-RU" altLang="ru-RU" dirty="0">
                <a:sym typeface="Symbol" pitchFamily="18" charset="2"/>
              </a:rPr>
              <a:t></a:t>
            </a:r>
            <a:r>
              <a:rPr lang="ru-RU" altLang="ru-RU" dirty="0"/>
              <a:t>П</a:t>
            </a:r>
            <a:r>
              <a:rPr lang="ru-RU" altLang="ru-RU" baseline="-25000" dirty="0"/>
              <a:t>1</a:t>
            </a:r>
          </a:p>
        </p:txBody>
      </p:sp>
      <p:sp>
        <p:nvSpPr>
          <p:cNvPr id="17434" name="Text Box 26"/>
          <p:cNvSpPr txBox="1">
            <a:spLocks noChangeArrowheads="1"/>
          </p:cNvSpPr>
          <p:nvPr/>
        </p:nvSpPr>
        <p:spPr bwMode="auto">
          <a:xfrm>
            <a:off x="857224" y="214290"/>
            <a:ext cx="73993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i="1" dirty="0">
                <a:solidFill>
                  <a:srgbClr val="CD1805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Горизонтально</a:t>
            </a:r>
            <a:r>
              <a:rPr lang="ru-RU" sz="2400" i="1" dirty="0">
                <a:solidFill>
                  <a:srgbClr val="000099"/>
                </a:solidFill>
              </a:rPr>
              <a:t> </a:t>
            </a:r>
            <a:r>
              <a:rPr lang="ru-RU" sz="2400" i="1" dirty="0">
                <a:solidFill>
                  <a:srgbClr val="C00000"/>
                </a:solidFill>
              </a:rPr>
              <a:t>–</a:t>
            </a:r>
            <a:r>
              <a:rPr lang="ru-RU" sz="2400" i="1" dirty="0">
                <a:solidFill>
                  <a:srgbClr val="000099"/>
                </a:solidFill>
              </a:rPr>
              <a:t> </a:t>
            </a:r>
            <a:r>
              <a:rPr lang="ru-RU" sz="2400" b="1" i="1" dirty="0">
                <a:solidFill>
                  <a:srgbClr val="CD1805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проецирующая плоскость</a:t>
            </a:r>
          </a:p>
        </p:txBody>
      </p:sp>
      <p:sp>
        <p:nvSpPr>
          <p:cNvPr id="16409" name="Line 27"/>
          <p:cNvSpPr>
            <a:spLocks noChangeShapeType="1"/>
          </p:cNvSpPr>
          <p:nvPr/>
        </p:nvSpPr>
        <p:spPr bwMode="auto">
          <a:xfrm flipH="1">
            <a:off x="6540500" y="2441575"/>
            <a:ext cx="15843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6410" name="Freeform 28"/>
          <p:cNvSpPr>
            <a:spLocks/>
          </p:cNvSpPr>
          <p:nvPr/>
        </p:nvSpPr>
        <p:spPr bwMode="auto">
          <a:xfrm>
            <a:off x="6900863" y="2436813"/>
            <a:ext cx="923925" cy="508000"/>
          </a:xfrm>
          <a:custGeom>
            <a:avLst/>
            <a:gdLst>
              <a:gd name="T0" fmla="*/ 0 w 495"/>
              <a:gd name="T1" fmla="*/ 2147483647 h 270"/>
              <a:gd name="T2" fmla="*/ 2147483647 w 495"/>
              <a:gd name="T3" fmla="*/ 0 h 270"/>
              <a:gd name="T4" fmla="*/ 0 60000 65536"/>
              <a:gd name="T5" fmla="*/ 0 60000 65536"/>
              <a:gd name="T6" fmla="*/ 0 w 495"/>
              <a:gd name="T7" fmla="*/ 0 h 270"/>
              <a:gd name="T8" fmla="*/ 495 w 495"/>
              <a:gd name="T9" fmla="*/ 270 h 27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95" h="270">
                <a:moveTo>
                  <a:pt x="0" y="270"/>
                </a:moveTo>
                <a:lnTo>
                  <a:pt x="495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6411" name="Line 29"/>
          <p:cNvSpPr>
            <a:spLocks noChangeShapeType="1"/>
          </p:cNvSpPr>
          <p:nvPr/>
        </p:nvSpPr>
        <p:spPr bwMode="auto">
          <a:xfrm flipV="1">
            <a:off x="7821613" y="1865313"/>
            <a:ext cx="0" cy="5762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6412" name="Arc 30"/>
          <p:cNvSpPr>
            <a:spLocks/>
          </p:cNvSpPr>
          <p:nvPr/>
        </p:nvSpPr>
        <p:spPr bwMode="auto">
          <a:xfrm rot="18621342" flipH="1">
            <a:off x="7206456" y="2447132"/>
            <a:ext cx="274637" cy="279400"/>
          </a:xfrm>
          <a:custGeom>
            <a:avLst/>
            <a:gdLst>
              <a:gd name="T0" fmla="*/ 2147483647 w 20672"/>
              <a:gd name="T1" fmla="*/ 0 h 20968"/>
              <a:gd name="T2" fmla="*/ 2147483647 w 20672"/>
              <a:gd name="T3" fmla="*/ 2147483647 h 20968"/>
              <a:gd name="T4" fmla="*/ 0 w 20672"/>
              <a:gd name="T5" fmla="*/ 2147483647 h 20968"/>
              <a:gd name="T6" fmla="*/ 0 60000 65536"/>
              <a:gd name="T7" fmla="*/ 0 60000 65536"/>
              <a:gd name="T8" fmla="*/ 0 60000 65536"/>
              <a:gd name="T9" fmla="*/ 0 w 20672"/>
              <a:gd name="T10" fmla="*/ 0 h 20968"/>
              <a:gd name="T11" fmla="*/ 20672 w 20672"/>
              <a:gd name="T12" fmla="*/ 20968 h 2096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672" h="20968" fill="none" extrusionOk="0">
                <a:moveTo>
                  <a:pt x="5187" y="0"/>
                </a:moveTo>
                <a:cubicBezTo>
                  <a:pt x="12581" y="1829"/>
                  <a:pt x="18464" y="7416"/>
                  <a:pt x="20672" y="14705"/>
                </a:cubicBezTo>
              </a:path>
              <a:path w="20672" h="20968" stroke="0" extrusionOk="0">
                <a:moveTo>
                  <a:pt x="5187" y="0"/>
                </a:moveTo>
                <a:cubicBezTo>
                  <a:pt x="12581" y="1829"/>
                  <a:pt x="18464" y="7416"/>
                  <a:pt x="20672" y="14705"/>
                </a:cubicBezTo>
                <a:lnTo>
                  <a:pt x="0" y="20968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6413" name="Text Box 31"/>
          <p:cNvSpPr txBox="1">
            <a:spLocks noChangeArrowheads="1"/>
          </p:cNvSpPr>
          <p:nvPr/>
        </p:nvSpPr>
        <p:spPr bwMode="auto">
          <a:xfrm>
            <a:off x="6238875" y="2246313"/>
            <a:ext cx="2873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>
                <a:solidFill>
                  <a:srgbClr val="002060"/>
                </a:solidFill>
              </a:rPr>
              <a:t>x</a:t>
            </a:r>
            <a:endParaRPr lang="ru-RU" altLang="ru-RU" dirty="0">
              <a:solidFill>
                <a:srgbClr val="002060"/>
              </a:solidFill>
            </a:endParaRPr>
          </a:p>
        </p:txBody>
      </p:sp>
      <p:sp>
        <p:nvSpPr>
          <p:cNvPr id="16414" name="Text Box 32"/>
          <p:cNvSpPr txBox="1">
            <a:spLocks noChangeArrowheads="1"/>
          </p:cNvSpPr>
          <p:nvPr/>
        </p:nvSpPr>
        <p:spPr bwMode="auto">
          <a:xfrm>
            <a:off x="6973888" y="2801938"/>
            <a:ext cx="5905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 smtClean="0">
                <a:solidFill>
                  <a:srgbClr val="002060"/>
                </a:solidFill>
                <a:sym typeface="Symbol" pitchFamily="18" charset="2"/>
              </a:rPr>
              <a:t>∑</a:t>
            </a:r>
            <a:r>
              <a:rPr lang="en-US" altLang="ru-RU" baseline="-40000" dirty="0" smtClean="0">
                <a:solidFill>
                  <a:srgbClr val="002060"/>
                </a:solidFill>
                <a:sym typeface="Symbol" pitchFamily="18" charset="2"/>
              </a:rPr>
              <a:t>1</a:t>
            </a:r>
            <a:endParaRPr lang="en-US" altLang="ru-RU" baseline="-40000" dirty="0">
              <a:solidFill>
                <a:srgbClr val="002060"/>
              </a:solidFill>
              <a:sym typeface="Symbol" pitchFamily="18" charset="2"/>
            </a:endParaRPr>
          </a:p>
        </p:txBody>
      </p:sp>
      <p:sp>
        <p:nvSpPr>
          <p:cNvPr id="16417" name="Freeform 35"/>
          <p:cNvSpPr>
            <a:spLocks/>
          </p:cNvSpPr>
          <p:nvPr/>
        </p:nvSpPr>
        <p:spPr bwMode="auto">
          <a:xfrm>
            <a:off x="7715250" y="2336800"/>
            <a:ext cx="93663" cy="103188"/>
          </a:xfrm>
          <a:custGeom>
            <a:avLst/>
            <a:gdLst>
              <a:gd name="T0" fmla="*/ 2147483647 w 59"/>
              <a:gd name="T1" fmla="*/ 0 h 65"/>
              <a:gd name="T2" fmla="*/ 0 w 59"/>
              <a:gd name="T3" fmla="*/ 0 h 65"/>
              <a:gd name="T4" fmla="*/ 0 w 59"/>
              <a:gd name="T5" fmla="*/ 2147483647 h 65"/>
              <a:gd name="T6" fmla="*/ 0 60000 65536"/>
              <a:gd name="T7" fmla="*/ 0 60000 65536"/>
              <a:gd name="T8" fmla="*/ 0 60000 65536"/>
              <a:gd name="T9" fmla="*/ 0 w 59"/>
              <a:gd name="T10" fmla="*/ 0 h 65"/>
              <a:gd name="T11" fmla="*/ 59 w 59"/>
              <a:gd name="T12" fmla="*/ 65 h 6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9" h="65">
                <a:moveTo>
                  <a:pt x="59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6418" name="Text Box 36"/>
          <p:cNvSpPr txBox="1">
            <a:spLocks noChangeArrowheads="1"/>
          </p:cNvSpPr>
          <p:nvPr/>
        </p:nvSpPr>
        <p:spPr bwMode="auto">
          <a:xfrm>
            <a:off x="6110288" y="1236663"/>
            <a:ext cx="2232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Угол наклона к П</a:t>
            </a:r>
            <a:r>
              <a:rPr lang="ru-RU" altLang="ru-RU" baseline="-25000" dirty="0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16419" name="Freeform 37"/>
          <p:cNvSpPr>
            <a:spLocks/>
          </p:cNvSpPr>
          <p:nvPr/>
        </p:nvSpPr>
        <p:spPr bwMode="auto">
          <a:xfrm>
            <a:off x="6207125" y="1593850"/>
            <a:ext cx="1047750" cy="960438"/>
          </a:xfrm>
          <a:custGeom>
            <a:avLst/>
            <a:gdLst>
              <a:gd name="T0" fmla="*/ 0 w 660"/>
              <a:gd name="T1" fmla="*/ 0 h 605"/>
              <a:gd name="T2" fmla="*/ 2147483647 w 660"/>
              <a:gd name="T3" fmla="*/ 2147483647 h 605"/>
              <a:gd name="T4" fmla="*/ 0 60000 65536"/>
              <a:gd name="T5" fmla="*/ 0 60000 65536"/>
              <a:gd name="T6" fmla="*/ 0 w 660"/>
              <a:gd name="T7" fmla="*/ 0 h 605"/>
              <a:gd name="T8" fmla="*/ 660 w 660"/>
              <a:gd name="T9" fmla="*/ 605 h 60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60" h="605">
                <a:moveTo>
                  <a:pt x="0" y="0"/>
                </a:moveTo>
                <a:lnTo>
                  <a:pt x="660" y="605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6420" name="Line 38"/>
          <p:cNvSpPr>
            <a:spLocks noChangeShapeType="1"/>
          </p:cNvSpPr>
          <p:nvPr/>
        </p:nvSpPr>
        <p:spPr bwMode="auto">
          <a:xfrm>
            <a:off x="6216650" y="1590675"/>
            <a:ext cx="18002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5397" name="Rectangle 39"/>
          <p:cNvSpPr>
            <a:spLocks noChangeArrowheads="1"/>
          </p:cNvSpPr>
          <p:nvPr/>
        </p:nvSpPr>
        <p:spPr bwMode="auto">
          <a:xfrm>
            <a:off x="1811338" y="4483100"/>
            <a:ext cx="4841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z="1200" b="1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ru-RU" altLang="ru-RU" sz="1200" b="1">
                <a:solidFill>
                  <a:prstClr val="black"/>
                </a:solidFill>
                <a:cs typeface="Times New Roman" pitchFamily="18" charset="0"/>
              </a:rPr>
              <a:t>       </a:t>
            </a:r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6422" name="AutoShape 40"/>
          <p:cNvSpPr>
            <a:spLocks noChangeArrowheads="1"/>
          </p:cNvSpPr>
          <p:nvPr/>
        </p:nvSpPr>
        <p:spPr bwMode="auto">
          <a:xfrm flipH="1">
            <a:off x="1089025" y="3997325"/>
            <a:ext cx="4065588" cy="1036638"/>
          </a:xfrm>
          <a:prstGeom prst="parallelogram">
            <a:avLst>
              <a:gd name="adj" fmla="val 98047"/>
            </a:avLst>
          </a:prstGeom>
          <a:gradFill rotWithShape="1">
            <a:gsLst>
              <a:gs pos="0">
                <a:srgbClr val="006666"/>
              </a:gs>
              <a:gs pos="100000">
                <a:srgbClr val="002F2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6423" name="Rectangle 41"/>
          <p:cNvSpPr>
            <a:spLocks noChangeArrowheads="1"/>
          </p:cNvSpPr>
          <p:nvPr/>
        </p:nvSpPr>
        <p:spPr bwMode="auto">
          <a:xfrm>
            <a:off x="1090613" y="2125663"/>
            <a:ext cx="3044825" cy="1866900"/>
          </a:xfrm>
          <a:prstGeom prst="rect">
            <a:avLst/>
          </a:prstGeom>
          <a:gradFill rotWithShape="1">
            <a:gsLst>
              <a:gs pos="0">
                <a:srgbClr val="002F2F"/>
              </a:gs>
              <a:gs pos="100000">
                <a:srgbClr val="00666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6424" name="Text Box 42"/>
          <p:cNvSpPr txBox="1">
            <a:spLocks noChangeArrowheads="1"/>
          </p:cNvSpPr>
          <p:nvPr/>
        </p:nvSpPr>
        <p:spPr bwMode="auto">
          <a:xfrm>
            <a:off x="728663" y="3641725"/>
            <a:ext cx="2889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prstClr val="black"/>
                </a:solidFill>
              </a:rPr>
              <a:t>x</a:t>
            </a:r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6425" name="Freeform 43"/>
          <p:cNvSpPr>
            <a:spLocks/>
          </p:cNvSpPr>
          <p:nvPr/>
        </p:nvSpPr>
        <p:spPr bwMode="auto">
          <a:xfrm>
            <a:off x="889000" y="3990975"/>
            <a:ext cx="3263900" cy="3175"/>
          </a:xfrm>
          <a:custGeom>
            <a:avLst/>
            <a:gdLst>
              <a:gd name="T0" fmla="*/ 0 w 2056"/>
              <a:gd name="T1" fmla="*/ 2147483647 h 2"/>
              <a:gd name="T2" fmla="*/ 2147483647 w 2056"/>
              <a:gd name="T3" fmla="*/ 0 h 2"/>
              <a:gd name="T4" fmla="*/ 0 60000 65536"/>
              <a:gd name="T5" fmla="*/ 0 60000 65536"/>
              <a:gd name="T6" fmla="*/ 0 w 2056"/>
              <a:gd name="T7" fmla="*/ 0 h 2"/>
              <a:gd name="T8" fmla="*/ 2056 w 2056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056" h="2">
                <a:moveTo>
                  <a:pt x="0" y="2"/>
                </a:moveTo>
                <a:lnTo>
                  <a:pt x="2056" y="0"/>
                </a:lnTo>
              </a:path>
            </a:pathLst>
          </a:custGeom>
          <a:noFill/>
          <a:ln w="12700">
            <a:solidFill>
              <a:srgbClr val="FF3300"/>
            </a:solidFill>
            <a:round/>
            <a:headEnd type="stealth" w="med" len="lg"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6426" name="Text Box 44"/>
          <p:cNvSpPr txBox="1">
            <a:spLocks noChangeArrowheads="1"/>
          </p:cNvSpPr>
          <p:nvPr/>
        </p:nvSpPr>
        <p:spPr bwMode="auto">
          <a:xfrm>
            <a:off x="2171700" y="4357688"/>
            <a:ext cx="454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srgbClr val="FFFF00"/>
                </a:solidFill>
              </a:rPr>
              <a:t>A</a:t>
            </a:r>
            <a:r>
              <a:rPr lang="en-US" altLang="ru-RU" baseline="-25000">
                <a:solidFill>
                  <a:srgbClr val="FFFF00"/>
                </a:solidFill>
              </a:rPr>
              <a:t>1</a:t>
            </a:r>
            <a:endParaRPr lang="ru-RU" altLang="ru-RU" baseline="-25000">
              <a:solidFill>
                <a:srgbClr val="FFFF00"/>
              </a:solidFill>
            </a:endParaRPr>
          </a:p>
        </p:txBody>
      </p:sp>
      <p:sp>
        <p:nvSpPr>
          <p:cNvPr id="16427" name="Text Box 45"/>
          <p:cNvSpPr txBox="1">
            <a:spLocks noChangeArrowheads="1"/>
          </p:cNvSpPr>
          <p:nvPr/>
        </p:nvSpPr>
        <p:spPr bwMode="auto">
          <a:xfrm>
            <a:off x="3148013" y="4078288"/>
            <a:ext cx="454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srgbClr val="FFFF00"/>
                </a:solidFill>
              </a:rPr>
              <a:t>B</a:t>
            </a:r>
            <a:r>
              <a:rPr lang="en-US" altLang="ru-RU" baseline="-25000">
                <a:solidFill>
                  <a:srgbClr val="FFFF00"/>
                </a:solidFill>
              </a:rPr>
              <a:t>1</a:t>
            </a:r>
            <a:endParaRPr lang="ru-RU" altLang="ru-RU" baseline="-25000">
              <a:solidFill>
                <a:srgbClr val="FFFF00"/>
              </a:solidFill>
            </a:endParaRPr>
          </a:p>
        </p:txBody>
      </p:sp>
      <p:sp>
        <p:nvSpPr>
          <p:cNvPr id="16428" name="Text Box 46"/>
          <p:cNvSpPr txBox="1">
            <a:spLocks noChangeArrowheads="1"/>
          </p:cNvSpPr>
          <p:nvPr/>
        </p:nvSpPr>
        <p:spPr bwMode="auto">
          <a:xfrm>
            <a:off x="2124075" y="2781300"/>
            <a:ext cx="4540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srgbClr val="FFFF00"/>
                </a:solidFill>
              </a:rPr>
              <a:t>A</a:t>
            </a:r>
            <a:endParaRPr lang="ru-RU" altLang="ru-RU" baseline="-25000">
              <a:solidFill>
                <a:srgbClr val="FFFF00"/>
              </a:solidFill>
            </a:endParaRPr>
          </a:p>
        </p:txBody>
      </p:sp>
      <p:sp>
        <p:nvSpPr>
          <p:cNvPr id="16429" name="Text Box 47"/>
          <p:cNvSpPr txBox="1">
            <a:spLocks noChangeArrowheads="1"/>
          </p:cNvSpPr>
          <p:nvPr/>
        </p:nvSpPr>
        <p:spPr bwMode="auto">
          <a:xfrm>
            <a:off x="4127500" y="3743325"/>
            <a:ext cx="2889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prstClr val="black"/>
                </a:solidFill>
              </a:rPr>
              <a:t>0</a:t>
            </a:r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6430" name="Line 48"/>
          <p:cNvSpPr>
            <a:spLocks noChangeShapeType="1"/>
          </p:cNvSpPr>
          <p:nvPr/>
        </p:nvSpPr>
        <p:spPr bwMode="auto">
          <a:xfrm>
            <a:off x="2652713" y="3660775"/>
            <a:ext cx="0" cy="649288"/>
          </a:xfrm>
          <a:prstGeom prst="line">
            <a:avLst/>
          </a:prstGeom>
          <a:noFill/>
          <a:ln w="127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6431" name="Freeform 49"/>
          <p:cNvSpPr>
            <a:spLocks/>
          </p:cNvSpPr>
          <p:nvPr/>
        </p:nvSpPr>
        <p:spPr bwMode="auto">
          <a:xfrm>
            <a:off x="1995488" y="2473325"/>
            <a:ext cx="1662112" cy="2049463"/>
          </a:xfrm>
          <a:custGeom>
            <a:avLst/>
            <a:gdLst>
              <a:gd name="T0" fmla="*/ 2147483647 w 1047"/>
              <a:gd name="T1" fmla="*/ 2147483647 h 1291"/>
              <a:gd name="T2" fmla="*/ 2147483647 w 1047"/>
              <a:gd name="T3" fmla="*/ 2147483647 h 1291"/>
              <a:gd name="T4" fmla="*/ 2147483647 w 1047"/>
              <a:gd name="T5" fmla="*/ 2147483647 h 1291"/>
              <a:gd name="T6" fmla="*/ 2147483647 w 1047"/>
              <a:gd name="T7" fmla="*/ 2147483647 h 1291"/>
              <a:gd name="T8" fmla="*/ 2147483647 w 1047"/>
              <a:gd name="T9" fmla="*/ 2147483647 h 1291"/>
              <a:gd name="T10" fmla="*/ 2147483647 w 1047"/>
              <a:gd name="T11" fmla="*/ 2147483647 h 1291"/>
              <a:gd name="T12" fmla="*/ 2147483647 w 1047"/>
              <a:gd name="T13" fmla="*/ 2147483647 h 1291"/>
              <a:gd name="T14" fmla="*/ 2147483647 w 1047"/>
              <a:gd name="T15" fmla="*/ 2147483647 h 1291"/>
              <a:gd name="T16" fmla="*/ 2147483647 w 1047"/>
              <a:gd name="T17" fmla="*/ 2147483647 h 1291"/>
              <a:gd name="T18" fmla="*/ 2147483647 w 1047"/>
              <a:gd name="T19" fmla="*/ 2147483647 h 1291"/>
              <a:gd name="T20" fmla="*/ 2147483647 w 1047"/>
              <a:gd name="T21" fmla="*/ 2147483647 h 1291"/>
              <a:gd name="T22" fmla="*/ 2147483647 w 1047"/>
              <a:gd name="T23" fmla="*/ 2147483647 h 1291"/>
              <a:gd name="T24" fmla="*/ 2147483647 w 1047"/>
              <a:gd name="T25" fmla="*/ 2147483647 h 1291"/>
              <a:gd name="T26" fmla="*/ 2147483647 w 1047"/>
              <a:gd name="T27" fmla="*/ 2147483647 h 1291"/>
              <a:gd name="T28" fmla="*/ 2147483647 w 1047"/>
              <a:gd name="T29" fmla="*/ 2147483647 h 1291"/>
              <a:gd name="T30" fmla="*/ 2147483647 w 1047"/>
              <a:gd name="T31" fmla="*/ 2147483647 h 1291"/>
              <a:gd name="T32" fmla="*/ 2147483647 w 1047"/>
              <a:gd name="T33" fmla="*/ 2147483647 h 1291"/>
              <a:gd name="T34" fmla="*/ 2147483647 w 1047"/>
              <a:gd name="T35" fmla="*/ 2147483647 h 1291"/>
              <a:gd name="T36" fmla="*/ 2147483647 w 1047"/>
              <a:gd name="T37" fmla="*/ 2147483647 h 1291"/>
              <a:gd name="T38" fmla="*/ 2147483647 w 1047"/>
              <a:gd name="T39" fmla="*/ 2147483647 h 1291"/>
              <a:gd name="T40" fmla="*/ 2147483647 w 1047"/>
              <a:gd name="T41" fmla="*/ 2147483647 h 1291"/>
              <a:gd name="T42" fmla="*/ 2147483647 w 1047"/>
              <a:gd name="T43" fmla="*/ 2147483647 h 1291"/>
              <a:gd name="T44" fmla="*/ 2147483647 w 1047"/>
              <a:gd name="T45" fmla="*/ 2147483647 h 1291"/>
              <a:gd name="T46" fmla="*/ 2147483647 w 1047"/>
              <a:gd name="T47" fmla="*/ 0 h 1291"/>
              <a:gd name="T48" fmla="*/ 2147483647 w 1047"/>
              <a:gd name="T49" fmla="*/ 2147483647 h 1291"/>
              <a:gd name="T50" fmla="*/ 2147483647 w 1047"/>
              <a:gd name="T51" fmla="*/ 2147483647 h 1291"/>
              <a:gd name="T52" fmla="*/ 2147483647 w 1047"/>
              <a:gd name="T53" fmla="*/ 2147483647 h 129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047"/>
              <a:gd name="T82" fmla="*/ 0 h 1291"/>
              <a:gd name="T83" fmla="*/ 1047 w 1047"/>
              <a:gd name="T84" fmla="*/ 1291 h 1291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047" h="1291">
                <a:moveTo>
                  <a:pt x="2" y="620"/>
                </a:moveTo>
                <a:cubicBezTo>
                  <a:pt x="0" y="625"/>
                  <a:pt x="16" y="577"/>
                  <a:pt x="19" y="566"/>
                </a:cubicBezTo>
                <a:cubicBezTo>
                  <a:pt x="22" y="556"/>
                  <a:pt x="30" y="525"/>
                  <a:pt x="39" y="521"/>
                </a:cubicBezTo>
                <a:cubicBezTo>
                  <a:pt x="76" y="506"/>
                  <a:pt x="43" y="484"/>
                  <a:pt x="108" y="481"/>
                </a:cubicBezTo>
                <a:cubicBezTo>
                  <a:pt x="137" y="474"/>
                  <a:pt x="115" y="471"/>
                  <a:pt x="138" y="451"/>
                </a:cubicBezTo>
                <a:cubicBezTo>
                  <a:pt x="142" y="444"/>
                  <a:pt x="161" y="438"/>
                  <a:pt x="166" y="433"/>
                </a:cubicBezTo>
                <a:cubicBezTo>
                  <a:pt x="170" y="429"/>
                  <a:pt x="182" y="409"/>
                  <a:pt x="182" y="409"/>
                </a:cubicBezTo>
                <a:cubicBezTo>
                  <a:pt x="189" y="395"/>
                  <a:pt x="234" y="367"/>
                  <a:pt x="244" y="359"/>
                </a:cubicBezTo>
                <a:cubicBezTo>
                  <a:pt x="254" y="340"/>
                  <a:pt x="266" y="333"/>
                  <a:pt x="282" y="321"/>
                </a:cubicBezTo>
                <a:cubicBezTo>
                  <a:pt x="296" y="312"/>
                  <a:pt x="329" y="298"/>
                  <a:pt x="344" y="289"/>
                </a:cubicBezTo>
                <a:cubicBezTo>
                  <a:pt x="364" y="278"/>
                  <a:pt x="362" y="288"/>
                  <a:pt x="380" y="273"/>
                </a:cubicBezTo>
                <a:cubicBezTo>
                  <a:pt x="385" y="264"/>
                  <a:pt x="395" y="268"/>
                  <a:pt x="402" y="261"/>
                </a:cubicBezTo>
                <a:cubicBezTo>
                  <a:pt x="411" y="244"/>
                  <a:pt x="412" y="251"/>
                  <a:pt x="422" y="243"/>
                </a:cubicBezTo>
                <a:cubicBezTo>
                  <a:pt x="427" y="234"/>
                  <a:pt x="449" y="217"/>
                  <a:pt x="456" y="211"/>
                </a:cubicBezTo>
                <a:cubicBezTo>
                  <a:pt x="470" y="185"/>
                  <a:pt x="493" y="210"/>
                  <a:pt x="513" y="194"/>
                </a:cubicBezTo>
                <a:cubicBezTo>
                  <a:pt x="520" y="182"/>
                  <a:pt x="515" y="188"/>
                  <a:pt x="529" y="177"/>
                </a:cubicBezTo>
                <a:cubicBezTo>
                  <a:pt x="531" y="176"/>
                  <a:pt x="535" y="172"/>
                  <a:pt x="535" y="172"/>
                </a:cubicBezTo>
                <a:cubicBezTo>
                  <a:pt x="541" y="162"/>
                  <a:pt x="549" y="157"/>
                  <a:pt x="557" y="150"/>
                </a:cubicBezTo>
                <a:cubicBezTo>
                  <a:pt x="561" y="146"/>
                  <a:pt x="569" y="140"/>
                  <a:pt x="569" y="140"/>
                </a:cubicBezTo>
                <a:cubicBezTo>
                  <a:pt x="607" y="71"/>
                  <a:pt x="702" y="83"/>
                  <a:pt x="770" y="82"/>
                </a:cubicBezTo>
                <a:cubicBezTo>
                  <a:pt x="807" y="67"/>
                  <a:pt x="836" y="61"/>
                  <a:pt x="873" y="46"/>
                </a:cubicBezTo>
                <a:cubicBezTo>
                  <a:pt x="882" y="35"/>
                  <a:pt x="876" y="40"/>
                  <a:pt x="891" y="33"/>
                </a:cubicBezTo>
                <a:cubicBezTo>
                  <a:pt x="893" y="32"/>
                  <a:pt x="897" y="31"/>
                  <a:pt x="897" y="31"/>
                </a:cubicBezTo>
                <a:lnTo>
                  <a:pt x="1047" y="0"/>
                </a:lnTo>
                <a:lnTo>
                  <a:pt x="1047" y="954"/>
                </a:lnTo>
                <a:lnTo>
                  <a:pt x="3" y="1291"/>
                </a:lnTo>
                <a:lnTo>
                  <a:pt x="3" y="618"/>
                </a:lnTo>
              </a:path>
            </a:pathLst>
          </a:custGeom>
          <a:gradFill rotWithShape="1">
            <a:gsLst>
              <a:gs pos="0">
                <a:srgbClr val="FFFF00">
                  <a:alpha val="50000"/>
                </a:srgbClr>
              </a:gs>
              <a:gs pos="100000">
                <a:srgbClr val="767600">
                  <a:alpha val="39998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6432" name="Text Box 50"/>
          <p:cNvSpPr txBox="1">
            <a:spLocks noChangeArrowheads="1"/>
          </p:cNvSpPr>
          <p:nvPr/>
        </p:nvSpPr>
        <p:spPr bwMode="auto">
          <a:xfrm>
            <a:off x="3135313" y="2643188"/>
            <a:ext cx="454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srgbClr val="FFFF00"/>
                </a:solidFill>
              </a:rPr>
              <a:t>B</a:t>
            </a:r>
            <a:endParaRPr lang="ru-RU" altLang="ru-RU" baseline="-25000">
              <a:solidFill>
                <a:srgbClr val="FFFF00"/>
              </a:solidFill>
            </a:endParaRPr>
          </a:p>
        </p:txBody>
      </p:sp>
      <p:sp>
        <p:nvSpPr>
          <p:cNvPr id="16433" name="Line 51"/>
          <p:cNvSpPr>
            <a:spLocks noChangeShapeType="1"/>
          </p:cNvSpPr>
          <p:nvPr/>
        </p:nvSpPr>
        <p:spPr bwMode="auto">
          <a:xfrm>
            <a:off x="3163888" y="2917825"/>
            <a:ext cx="0" cy="1254125"/>
          </a:xfrm>
          <a:prstGeom prst="line">
            <a:avLst/>
          </a:prstGeom>
          <a:noFill/>
          <a:ln w="127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6434" name="Line 52"/>
          <p:cNvSpPr>
            <a:spLocks noChangeShapeType="1"/>
          </p:cNvSpPr>
          <p:nvPr/>
        </p:nvSpPr>
        <p:spPr bwMode="auto">
          <a:xfrm>
            <a:off x="2420938" y="3133725"/>
            <a:ext cx="0" cy="1262063"/>
          </a:xfrm>
          <a:prstGeom prst="line">
            <a:avLst/>
          </a:prstGeom>
          <a:noFill/>
          <a:ln w="127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6435" name="Text Box 53"/>
          <p:cNvSpPr txBox="1">
            <a:spLocks noChangeArrowheads="1"/>
          </p:cNvSpPr>
          <p:nvPr/>
        </p:nvSpPr>
        <p:spPr bwMode="auto">
          <a:xfrm>
            <a:off x="2609850" y="3613150"/>
            <a:ext cx="4540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srgbClr val="FFFF00"/>
                </a:solidFill>
              </a:rPr>
              <a:t>C        </a:t>
            </a:r>
            <a:endParaRPr lang="ru-RU" altLang="ru-RU" baseline="-25000">
              <a:solidFill>
                <a:srgbClr val="FFFF00"/>
              </a:solidFill>
            </a:endParaRPr>
          </a:p>
        </p:txBody>
      </p:sp>
      <p:sp>
        <p:nvSpPr>
          <p:cNvPr id="16436" name="Text Box 54"/>
          <p:cNvSpPr txBox="1">
            <a:spLocks noChangeArrowheads="1"/>
          </p:cNvSpPr>
          <p:nvPr/>
        </p:nvSpPr>
        <p:spPr bwMode="auto">
          <a:xfrm>
            <a:off x="3609975" y="2451100"/>
            <a:ext cx="6048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 smtClean="0">
                <a:solidFill>
                  <a:srgbClr val="4F81BD"/>
                </a:solidFill>
                <a:sym typeface="Symbol" pitchFamily="18" charset="2"/>
              </a:rPr>
              <a:t>∑</a:t>
            </a:r>
            <a:r>
              <a:rPr lang="ru-RU" altLang="ru-RU" baseline="-40000" dirty="0" smtClean="0">
                <a:solidFill>
                  <a:srgbClr val="4F81BD"/>
                </a:solidFill>
                <a:sym typeface="Symbol" pitchFamily="18" charset="2"/>
              </a:rPr>
              <a:t>2</a:t>
            </a:r>
            <a:endParaRPr lang="ru-RU" altLang="ru-RU" baseline="-40000" dirty="0">
              <a:solidFill>
                <a:srgbClr val="4F81BD"/>
              </a:solidFill>
              <a:sym typeface="Symbol" pitchFamily="18" charset="2"/>
            </a:endParaRPr>
          </a:p>
        </p:txBody>
      </p:sp>
      <p:sp>
        <p:nvSpPr>
          <p:cNvPr id="16438" name="Freeform 56"/>
          <p:cNvSpPr>
            <a:spLocks/>
          </p:cNvSpPr>
          <p:nvPr/>
        </p:nvSpPr>
        <p:spPr bwMode="auto">
          <a:xfrm>
            <a:off x="2006600" y="3984625"/>
            <a:ext cx="1666875" cy="538163"/>
          </a:xfrm>
          <a:custGeom>
            <a:avLst/>
            <a:gdLst>
              <a:gd name="T0" fmla="*/ 0 w 1050"/>
              <a:gd name="T1" fmla="*/ 2147483647 h 339"/>
              <a:gd name="T2" fmla="*/ 2147483647 w 1050"/>
              <a:gd name="T3" fmla="*/ 0 h 339"/>
              <a:gd name="T4" fmla="*/ 0 60000 65536"/>
              <a:gd name="T5" fmla="*/ 0 60000 65536"/>
              <a:gd name="T6" fmla="*/ 0 w 1050"/>
              <a:gd name="T7" fmla="*/ 0 h 339"/>
              <a:gd name="T8" fmla="*/ 1050 w 1050"/>
              <a:gd name="T9" fmla="*/ 339 h 33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50" h="339">
                <a:moveTo>
                  <a:pt x="0" y="339"/>
                </a:moveTo>
                <a:lnTo>
                  <a:pt x="1050" y="0"/>
                </a:lnTo>
              </a:path>
            </a:pathLst>
          </a:cu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6439" name="Line 57"/>
          <p:cNvSpPr>
            <a:spLocks noChangeShapeType="1"/>
          </p:cNvSpPr>
          <p:nvPr/>
        </p:nvSpPr>
        <p:spPr bwMode="auto">
          <a:xfrm flipV="1">
            <a:off x="3656013" y="2478088"/>
            <a:ext cx="0" cy="151130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6440" name="Freeform 58"/>
          <p:cNvSpPr>
            <a:spLocks/>
          </p:cNvSpPr>
          <p:nvPr/>
        </p:nvSpPr>
        <p:spPr bwMode="auto">
          <a:xfrm>
            <a:off x="2414588" y="2917825"/>
            <a:ext cx="752475" cy="765175"/>
          </a:xfrm>
          <a:custGeom>
            <a:avLst/>
            <a:gdLst>
              <a:gd name="T0" fmla="*/ 0 w 474"/>
              <a:gd name="T1" fmla="*/ 2147483647 h 482"/>
              <a:gd name="T2" fmla="*/ 2147483647 w 474"/>
              <a:gd name="T3" fmla="*/ 2147483647 h 482"/>
              <a:gd name="T4" fmla="*/ 2147483647 w 474"/>
              <a:gd name="T5" fmla="*/ 0 h 482"/>
              <a:gd name="T6" fmla="*/ 0 w 474"/>
              <a:gd name="T7" fmla="*/ 2147483647 h 482"/>
              <a:gd name="T8" fmla="*/ 0 60000 65536"/>
              <a:gd name="T9" fmla="*/ 0 60000 65536"/>
              <a:gd name="T10" fmla="*/ 0 60000 65536"/>
              <a:gd name="T11" fmla="*/ 0 60000 65536"/>
              <a:gd name="T12" fmla="*/ 0 w 474"/>
              <a:gd name="T13" fmla="*/ 0 h 482"/>
              <a:gd name="T14" fmla="*/ 474 w 474"/>
              <a:gd name="T15" fmla="*/ 482 h 48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4" h="482">
                <a:moveTo>
                  <a:pt x="0" y="140"/>
                </a:moveTo>
                <a:lnTo>
                  <a:pt x="150" y="482"/>
                </a:lnTo>
                <a:lnTo>
                  <a:pt x="474" y="0"/>
                </a:lnTo>
                <a:lnTo>
                  <a:pt x="0" y="140"/>
                </a:lnTo>
                <a:close/>
              </a:path>
            </a:pathLst>
          </a:custGeom>
          <a:solidFill>
            <a:srgbClr val="E4F8B2"/>
          </a:solidFill>
          <a:ln w="12700">
            <a:solidFill>
              <a:srgbClr val="3E5E3C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6441" name="Oval 59"/>
          <p:cNvSpPr>
            <a:spLocks noChangeArrowheads="1"/>
          </p:cNvSpPr>
          <p:nvPr/>
        </p:nvSpPr>
        <p:spPr bwMode="auto">
          <a:xfrm>
            <a:off x="3119438" y="2890838"/>
            <a:ext cx="71437" cy="71437"/>
          </a:xfrm>
          <a:prstGeom prst="ellipse">
            <a:avLst/>
          </a:prstGeom>
          <a:gradFill rotWithShape="1">
            <a:gsLst>
              <a:gs pos="0">
                <a:srgbClr val="FFCC99"/>
              </a:gs>
              <a:gs pos="100000">
                <a:srgbClr val="765E47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6442" name="Oval 60"/>
          <p:cNvSpPr>
            <a:spLocks noChangeArrowheads="1"/>
          </p:cNvSpPr>
          <p:nvPr/>
        </p:nvSpPr>
        <p:spPr bwMode="auto">
          <a:xfrm>
            <a:off x="2384425" y="3109913"/>
            <a:ext cx="71438" cy="71437"/>
          </a:xfrm>
          <a:prstGeom prst="ellipse">
            <a:avLst/>
          </a:prstGeom>
          <a:gradFill rotWithShape="1">
            <a:gsLst>
              <a:gs pos="0">
                <a:srgbClr val="FFCC99"/>
              </a:gs>
              <a:gs pos="100000">
                <a:srgbClr val="765E47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6443" name="Oval 61"/>
          <p:cNvSpPr>
            <a:spLocks noChangeArrowheads="1"/>
          </p:cNvSpPr>
          <p:nvPr/>
        </p:nvSpPr>
        <p:spPr bwMode="auto">
          <a:xfrm>
            <a:off x="2613025" y="3651250"/>
            <a:ext cx="71438" cy="71438"/>
          </a:xfrm>
          <a:prstGeom prst="ellipse">
            <a:avLst/>
          </a:prstGeom>
          <a:gradFill rotWithShape="1">
            <a:gsLst>
              <a:gs pos="0">
                <a:srgbClr val="FFCC99"/>
              </a:gs>
              <a:gs pos="100000">
                <a:srgbClr val="765E47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6444" name="Freeform 62"/>
          <p:cNvSpPr>
            <a:spLocks/>
          </p:cNvSpPr>
          <p:nvPr/>
        </p:nvSpPr>
        <p:spPr bwMode="auto">
          <a:xfrm>
            <a:off x="2408238" y="4152900"/>
            <a:ext cx="746125" cy="241300"/>
          </a:xfrm>
          <a:custGeom>
            <a:avLst/>
            <a:gdLst>
              <a:gd name="T0" fmla="*/ 0 w 470"/>
              <a:gd name="T1" fmla="*/ 2147483647 h 152"/>
              <a:gd name="T2" fmla="*/ 2147483647 w 470"/>
              <a:gd name="T3" fmla="*/ 0 h 152"/>
              <a:gd name="T4" fmla="*/ 0 60000 65536"/>
              <a:gd name="T5" fmla="*/ 0 60000 65536"/>
              <a:gd name="T6" fmla="*/ 0 w 470"/>
              <a:gd name="T7" fmla="*/ 0 h 152"/>
              <a:gd name="T8" fmla="*/ 470 w 470"/>
              <a:gd name="T9" fmla="*/ 152 h 15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70" h="152">
                <a:moveTo>
                  <a:pt x="0" y="152"/>
                </a:moveTo>
                <a:lnTo>
                  <a:pt x="470" y="0"/>
                </a:lnTo>
              </a:path>
            </a:pathLst>
          </a:custGeom>
          <a:noFill/>
          <a:ln w="28575">
            <a:solidFill>
              <a:srgbClr val="20311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6445" name="Oval 63"/>
          <p:cNvSpPr>
            <a:spLocks noChangeArrowheads="1"/>
          </p:cNvSpPr>
          <p:nvPr/>
        </p:nvSpPr>
        <p:spPr bwMode="auto">
          <a:xfrm>
            <a:off x="3122613" y="4106863"/>
            <a:ext cx="71437" cy="71437"/>
          </a:xfrm>
          <a:prstGeom prst="ellipse">
            <a:avLst/>
          </a:prstGeom>
          <a:gradFill rotWithShape="1">
            <a:gsLst>
              <a:gs pos="0">
                <a:srgbClr val="FFCC99"/>
              </a:gs>
              <a:gs pos="100000">
                <a:srgbClr val="765E47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6446" name="Oval 64"/>
          <p:cNvSpPr>
            <a:spLocks noChangeArrowheads="1"/>
          </p:cNvSpPr>
          <p:nvPr/>
        </p:nvSpPr>
        <p:spPr bwMode="auto">
          <a:xfrm>
            <a:off x="2616200" y="4278313"/>
            <a:ext cx="71438" cy="71437"/>
          </a:xfrm>
          <a:prstGeom prst="ellipse">
            <a:avLst/>
          </a:prstGeom>
          <a:gradFill rotWithShape="1">
            <a:gsLst>
              <a:gs pos="0">
                <a:srgbClr val="FFCC99"/>
              </a:gs>
              <a:gs pos="100000">
                <a:srgbClr val="765E47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6447" name="Oval 65"/>
          <p:cNvSpPr>
            <a:spLocks noChangeArrowheads="1"/>
          </p:cNvSpPr>
          <p:nvPr/>
        </p:nvSpPr>
        <p:spPr bwMode="auto">
          <a:xfrm>
            <a:off x="2378075" y="4360863"/>
            <a:ext cx="71438" cy="71437"/>
          </a:xfrm>
          <a:prstGeom prst="ellipse">
            <a:avLst/>
          </a:prstGeom>
          <a:gradFill rotWithShape="1">
            <a:gsLst>
              <a:gs pos="0">
                <a:srgbClr val="FFCC99"/>
              </a:gs>
              <a:gs pos="100000">
                <a:srgbClr val="765E47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6448" name="Text Box 66"/>
          <p:cNvSpPr txBox="1">
            <a:spLocks noChangeArrowheads="1"/>
          </p:cNvSpPr>
          <p:nvPr/>
        </p:nvSpPr>
        <p:spPr bwMode="auto">
          <a:xfrm>
            <a:off x="2603500" y="4284663"/>
            <a:ext cx="454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FFFF00"/>
                </a:solidFill>
              </a:rPr>
              <a:t>С</a:t>
            </a:r>
            <a:r>
              <a:rPr lang="en-US" altLang="ru-RU" baseline="-25000">
                <a:solidFill>
                  <a:srgbClr val="FFFF00"/>
                </a:solidFill>
              </a:rPr>
              <a:t>1</a:t>
            </a:r>
            <a:endParaRPr lang="ru-RU" altLang="ru-RU" baseline="-25000">
              <a:solidFill>
                <a:srgbClr val="FFFF00"/>
              </a:solidFill>
            </a:endParaRPr>
          </a:p>
        </p:txBody>
      </p:sp>
      <p:sp>
        <p:nvSpPr>
          <p:cNvPr id="16449" name="Text Box 67"/>
          <p:cNvSpPr txBox="1">
            <a:spLocks noChangeArrowheads="1"/>
          </p:cNvSpPr>
          <p:nvPr/>
        </p:nvSpPr>
        <p:spPr bwMode="auto">
          <a:xfrm>
            <a:off x="1162050" y="2125663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4F81BD"/>
                </a:solidFill>
                <a:sym typeface="Symbol" pitchFamily="18" charset="2"/>
              </a:rPr>
              <a:t>П</a:t>
            </a:r>
            <a:r>
              <a:rPr lang="ru-RU" altLang="ru-RU" baseline="-25000">
                <a:solidFill>
                  <a:srgbClr val="4F81BD"/>
                </a:solidFill>
                <a:sym typeface="Symbol" pitchFamily="18" charset="2"/>
              </a:rPr>
              <a:t>2</a:t>
            </a:r>
          </a:p>
        </p:txBody>
      </p:sp>
      <p:sp>
        <p:nvSpPr>
          <p:cNvPr id="16450" name="Text Box 68"/>
          <p:cNvSpPr txBox="1">
            <a:spLocks noChangeArrowheads="1"/>
          </p:cNvSpPr>
          <p:nvPr/>
        </p:nvSpPr>
        <p:spPr bwMode="auto">
          <a:xfrm>
            <a:off x="4398963" y="4681538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4F81BD"/>
                </a:solidFill>
                <a:sym typeface="Symbol" pitchFamily="18" charset="2"/>
              </a:rPr>
              <a:t>П</a:t>
            </a:r>
            <a:r>
              <a:rPr lang="ru-RU" altLang="ru-RU" baseline="-25000">
                <a:solidFill>
                  <a:srgbClr val="4F81BD"/>
                </a:solidFill>
                <a:sym typeface="Symbol" pitchFamily="18" charset="2"/>
              </a:rPr>
              <a:t>1</a:t>
            </a:r>
          </a:p>
        </p:txBody>
      </p:sp>
      <p:sp>
        <p:nvSpPr>
          <p:cNvPr id="16452" name="Text Box 70"/>
          <p:cNvSpPr txBox="1">
            <a:spLocks noChangeArrowheads="1"/>
          </p:cNvSpPr>
          <p:nvPr/>
        </p:nvSpPr>
        <p:spPr bwMode="auto">
          <a:xfrm>
            <a:off x="2487613" y="3067050"/>
            <a:ext cx="504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1F497D"/>
                </a:solidFill>
                <a:sym typeface="Symbol" pitchFamily="18" charset="2"/>
              </a:rPr>
              <a:t>∑</a:t>
            </a:r>
            <a:endParaRPr lang="ru-RU" altLang="ru-RU" baseline="-25000" dirty="0">
              <a:solidFill>
                <a:srgbClr val="1F497D"/>
              </a:solidFill>
              <a:sym typeface="Symbol" pitchFamily="18" charset="2"/>
            </a:endParaRPr>
          </a:p>
        </p:txBody>
      </p:sp>
      <p:sp>
        <p:nvSpPr>
          <p:cNvPr id="16454" name="Freeform 72"/>
          <p:cNvSpPr>
            <a:spLocks/>
          </p:cNvSpPr>
          <p:nvPr/>
        </p:nvSpPr>
        <p:spPr bwMode="auto">
          <a:xfrm>
            <a:off x="3546475" y="3843338"/>
            <a:ext cx="101600" cy="180975"/>
          </a:xfrm>
          <a:custGeom>
            <a:avLst/>
            <a:gdLst>
              <a:gd name="T0" fmla="*/ 2147483647 w 64"/>
              <a:gd name="T1" fmla="*/ 0 h 114"/>
              <a:gd name="T2" fmla="*/ 0 w 64"/>
              <a:gd name="T3" fmla="*/ 2147483647 h 114"/>
              <a:gd name="T4" fmla="*/ 0 w 64"/>
              <a:gd name="T5" fmla="*/ 2147483647 h 114"/>
              <a:gd name="T6" fmla="*/ 0 w 64"/>
              <a:gd name="T7" fmla="*/ 2147483647 h 114"/>
              <a:gd name="T8" fmla="*/ 0 60000 65536"/>
              <a:gd name="T9" fmla="*/ 0 60000 65536"/>
              <a:gd name="T10" fmla="*/ 0 60000 65536"/>
              <a:gd name="T11" fmla="*/ 0 60000 65536"/>
              <a:gd name="T12" fmla="*/ 0 w 64"/>
              <a:gd name="T13" fmla="*/ 0 h 114"/>
              <a:gd name="T14" fmla="*/ 64 w 64"/>
              <a:gd name="T15" fmla="*/ 114 h 1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4" h="114">
                <a:moveTo>
                  <a:pt x="64" y="0"/>
                </a:moveTo>
                <a:lnTo>
                  <a:pt x="0" y="24"/>
                </a:lnTo>
                <a:lnTo>
                  <a:pt x="0" y="114"/>
                </a:lnTo>
                <a:lnTo>
                  <a:pt x="0" y="69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8" name="Text Box 54"/>
          <p:cNvSpPr txBox="1">
            <a:spLocks noChangeArrowheads="1"/>
          </p:cNvSpPr>
          <p:nvPr/>
        </p:nvSpPr>
        <p:spPr bwMode="auto">
          <a:xfrm>
            <a:off x="1627188" y="4359275"/>
            <a:ext cx="6048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 smtClean="0">
                <a:solidFill>
                  <a:srgbClr val="4F81BD"/>
                </a:solidFill>
                <a:sym typeface="Symbol" pitchFamily="18" charset="2"/>
              </a:rPr>
              <a:t>∑</a:t>
            </a:r>
            <a:r>
              <a:rPr lang="ru-RU" altLang="ru-RU" baseline="-40000" dirty="0" smtClean="0">
                <a:solidFill>
                  <a:srgbClr val="4F81BD"/>
                </a:solidFill>
                <a:sym typeface="Symbol" pitchFamily="18" charset="2"/>
              </a:rPr>
              <a:t>1</a:t>
            </a:r>
            <a:endParaRPr lang="ru-RU" altLang="ru-RU" baseline="-40000" dirty="0">
              <a:solidFill>
                <a:srgbClr val="4F81BD"/>
              </a:solidFill>
              <a:sym typeface="Symbol" pitchFamily="18" charset="2"/>
            </a:endParaRPr>
          </a:p>
        </p:txBody>
      </p:sp>
      <p:sp>
        <p:nvSpPr>
          <p:cNvPr id="109" name="Text Box 54"/>
          <p:cNvSpPr txBox="1">
            <a:spLocks noChangeArrowheads="1"/>
          </p:cNvSpPr>
          <p:nvPr/>
        </p:nvSpPr>
        <p:spPr bwMode="auto">
          <a:xfrm>
            <a:off x="7766050" y="1603375"/>
            <a:ext cx="6048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 smtClean="0">
                <a:solidFill>
                  <a:srgbClr val="002060"/>
                </a:solidFill>
                <a:sym typeface="Symbol" pitchFamily="18" charset="2"/>
              </a:rPr>
              <a:t>∑</a:t>
            </a:r>
            <a:r>
              <a:rPr lang="ru-RU" altLang="ru-RU" baseline="-40000" dirty="0" smtClean="0">
                <a:solidFill>
                  <a:srgbClr val="002060"/>
                </a:solidFill>
                <a:sym typeface="Symbol" pitchFamily="18" charset="2"/>
              </a:rPr>
              <a:t>2</a:t>
            </a:r>
            <a:endParaRPr lang="ru-RU" altLang="ru-RU" baseline="-40000" dirty="0">
              <a:solidFill>
                <a:srgbClr val="002060"/>
              </a:solidFill>
              <a:sym typeface="Symbol" pitchFamily="18" charset="2"/>
            </a:endParaRPr>
          </a:p>
        </p:txBody>
      </p:sp>
      <p:cxnSp>
        <p:nvCxnSpPr>
          <p:cNvPr id="75" name="Прямая соединительная линия 74"/>
          <p:cNvCxnSpPr/>
          <p:nvPr/>
        </p:nvCxnSpPr>
        <p:spPr>
          <a:xfrm rot="10800000" flipV="1">
            <a:off x="0" y="1142984"/>
            <a:ext cx="8820150" cy="7937"/>
          </a:xfrm>
          <a:prstGeom prst="line">
            <a:avLst/>
          </a:prstGeom>
          <a:ln w="38100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884772" y="2457212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β</a:t>
            </a:r>
            <a:endParaRPr lang="ru-RU" dirty="0"/>
          </a:p>
        </p:txBody>
      </p:sp>
      <p:sp>
        <p:nvSpPr>
          <p:cNvPr id="77" name="Овал 76"/>
          <p:cNvSpPr/>
          <p:nvPr/>
        </p:nvSpPr>
        <p:spPr>
          <a:xfrm>
            <a:off x="7358082" y="1857364"/>
            <a:ext cx="142876" cy="142876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Овал 77"/>
          <p:cNvSpPr/>
          <p:nvPr/>
        </p:nvSpPr>
        <p:spPr>
          <a:xfrm>
            <a:off x="7358082" y="2571744"/>
            <a:ext cx="142876" cy="142876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0" name="Прямая со стрелкой 79"/>
          <p:cNvCxnSpPr>
            <a:stCxn id="77" idx="4"/>
            <a:endCxn id="78" idx="0"/>
          </p:cNvCxnSpPr>
          <p:nvPr/>
        </p:nvCxnSpPr>
        <p:spPr>
          <a:xfrm rot="5400000">
            <a:off x="7143768" y="2285992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7500958" y="2643182"/>
            <a:ext cx="434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88" name="TextBox 87"/>
          <p:cNvSpPr txBox="1"/>
          <p:nvPr/>
        </p:nvSpPr>
        <p:spPr>
          <a:xfrm>
            <a:off x="6929454" y="1643050"/>
            <a:ext cx="434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83" name="TextBox 82"/>
          <p:cNvSpPr txBox="1"/>
          <p:nvPr/>
        </p:nvSpPr>
        <p:spPr>
          <a:xfrm>
            <a:off x="1785918" y="1285860"/>
            <a:ext cx="10903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002060"/>
                </a:solidFill>
                <a:latin typeface="Arial"/>
                <a:cs typeface="Arial"/>
              </a:rPr>
              <a:t>Σ┴</a:t>
            </a:r>
            <a:r>
              <a:rPr lang="ru-RU" sz="2800" dirty="0" smtClean="0">
                <a:solidFill>
                  <a:srgbClr val="002060"/>
                </a:solidFill>
                <a:latin typeface="Arial"/>
                <a:cs typeface="Arial"/>
              </a:rPr>
              <a:t>П</a:t>
            </a:r>
            <a:r>
              <a:rPr lang="ru-RU" sz="1600" dirty="0" smtClean="0">
                <a:solidFill>
                  <a:srgbClr val="002060"/>
                </a:solidFill>
                <a:latin typeface="Arial"/>
                <a:cs typeface="Arial"/>
              </a:rPr>
              <a:t>2;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857488" y="1285860"/>
            <a:ext cx="27622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002060"/>
                </a:solidFill>
                <a:latin typeface="Arial"/>
                <a:cs typeface="Arial"/>
              </a:rPr>
              <a:t>β</a:t>
            </a:r>
            <a:r>
              <a:rPr lang="ru-RU" sz="2800" dirty="0" smtClean="0">
                <a:solidFill>
                  <a:srgbClr val="002060"/>
                </a:solidFill>
                <a:latin typeface="Arial"/>
                <a:cs typeface="Arial"/>
              </a:rPr>
              <a:t>=|</a:t>
            </a:r>
            <a:r>
              <a:rPr lang="el-GR" sz="2800" dirty="0" smtClean="0">
                <a:solidFill>
                  <a:srgbClr val="002060"/>
                </a:solidFill>
                <a:latin typeface="Arial"/>
                <a:cs typeface="Arial"/>
              </a:rPr>
              <a:t>Σ</a:t>
            </a:r>
            <a:r>
              <a:rPr lang="ru-RU" sz="2800" dirty="0" smtClean="0">
                <a:solidFill>
                  <a:srgbClr val="002060"/>
                </a:solidFill>
                <a:latin typeface="Arial"/>
                <a:cs typeface="Arial"/>
              </a:rPr>
              <a:t> ,П2</a:t>
            </a:r>
            <a:r>
              <a:rPr lang="el-GR" sz="2800" dirty="0" smtClean="0">
                <a:solidFill>
                  <a:srgbClr val="002060"/>
                </a:solidFill>
                <a:latin typeface="Arial"/>
                <a:cs typeface="Arial"/>
              </a:rPr>
              <a:t>|</a:t>
            </a:r>
            <a:r>
              <a:rPr lang="ru-RU" sz="2800" dirty="0" smtClean="0">
                <a:solidFill>
                  <a:srgbClr val="002060"/>
                </a:solidFill>
                <a:latin typeface="Arial"/>
                <a:cs typeface="Arial"/>
              </a:rPr>
              <a:t>=</a:t>
            </a:r>
            <a:r>
              <a:rPr lang="el-GR" sz="2800" dirty="0" smtClean="0">
                <a:solidFill>
                  <a:srgbClr val="002060"/>
                </a:solidFill>
                <a:latin typeface="Arial"/>
                <a:cs typeface="Arial"/>
              </a:rPr>
              <a:t>|Σ</a:t>
            </a:r>
            <a:r>
              <a:rPr lang="ru-RU" sz="2800" dirty="0" smtClean="0">
                <a:solidFill>
                  <a:srgbClr val="002060"/>
                </a:solidFill>
                <a:latin typeface="Arial"/>
                <a:cs typeface="Arial"/>
              </a:rPr>
              <a:t>,0х|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357158" y="1285860"/>
            <a:ext cx="15705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002060"/>
                </a:solidFill>
                <a:latin typeface="Arial"/>
                <a:cs typeface="Arial"/>
              </a:rPr>
              <a:t>Σ</a:t>
            </a:r>
            <a:r>
              <a:rPr lang="ru-RU" sz="2800" dirty="0" smtClean="0">
                <a:solidFill>
                  <a:srgbClr val="002060"/>
                </a:solidFill>
                <a:latin typeface="Arial"/>
                <a:cs typeface="Arial"/>
              </a:rPr>
              <a:t> (АВС);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89" name="Половина рамки 88"/>
          <p:cNvSpPr/>
          <p:nvPr/>
        </p:nvSpPr>
        <p:spPr>
          <a:xfrm rot="2468675">
            <a:off x="4765341" y="1260169"/>
            <a:ext cx="228871" cy="239297"/>
          </a:xfrm>
          <a:prstGeom prst="halfFrame">
            <a:avLst>
              <a:gd name="adj1" fmla="val 5201"/>
              <a:gd name="adj2" fmla="val 7661"/>
            </a:avLst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1" name="Половина рамки 90"/>
          <p:cNvSpPr/>
          <p:nvPr/>
        </p:nvSpPr>
        <p:spPr>
          <a:xfrm rot="2468675">
            <a:off x="3550895" y="1260169"/>
            <a:ext cx="228871" cy="239297"/>
          </a:xfrm>
          <a:prstGeom prst="halfFrame">
            <a:avLst>
              <a:gd name="adj1" fmla="val 5201"/>
              <a:gd name="adj2" fmla="val 7661"/>
            </a:avLst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779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6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6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6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6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6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6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6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6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6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6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6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6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6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6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6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16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16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6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16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16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16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2000"/>
                                        <p:tgtEl>
                                          <p:spTgt spid="16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0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1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000"/>
                                        <p:tgtEl>
                                          <p:spTgt spid="16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  <p:bldP spid="17413" grpId="0"/>
      <p:bldP spid="17414" grpId="0" animBg="1"/>
      <p:bldP spid="17415" grpId="0" animBg="1"/>
      <p:bldP spid="17416" grpId="0" animBg="1"/>
      <p:bldP spid="17417" grpId="0"/>
      <p:bldP spid="17418" grpId="0"/>
      <p:bldP spid="17419" grpId="0"/>
      <p:bldP spid="17420" grpId="0"/>
      <p:bldP spid="17421" grpId="0"/>
      <p:bldP spid="17422" grpId="0"/>
      <p:bldP spid="17423" grpId="0" animBg="1"/>
      <p:bldP spid="17424" grpId="0" animBg="1"/>
      <p:bldP spid="17425" grpId="0" animBg="1"/>
      <p:bldP spid="17426" grpId="0" animBg="1"/>
      <p:bldP spid="17427" grpId="0" animBg="1"/>
      <p:bldP spid="17428" grpId="0" animBg="1"/>
      <p:bldP spid="17429" grpId="0" animBg="1"/>
      <p:bldP spid="17430" grpId="0" animBg="1"/>
      <p:bldP spid="17431" grpId="0" animBg="1"/>
      <p:bldP spid="17432" grpId="0" animBg="1"/>
      <p:bldP spid="17433" grpId="0"/>
      <p:bldP spid="17434" grpId="0"/>
      <p:bldP spid="16409" grpId="0" animBg="1"/>
      <p:bldP spid="16410" grpId="0" animBg="1"/>
      <p:bldP spid="16411" grpId="0" animBg="1"/>
      <p:bldP spid="16412" grpId="0" animBg="1"/>
      <p:bldP spid="16413" grpId="0"/>
      <p:bldP spid="16414" grpId="0"/>
      <p:bldP spid="16417" grpId="0" animBg="1"/>
      <p:bldP spid="16418" grpId="0"/>
      <p:bldP spid="16419" grpId="0" animBg="1"/>
      <p:bldP spid="16420" grpId="0" animBg="1"/>
      <p:bldP spid="16422" grpId="0" animBg="1"/>
      <p:bldP spid="16423" grpId="0" animBg="1"/>
      <p:bldP spid="16424" grpId="0"/>
      <p:bldP spid="16425" grpId="0" animBg="1"/>
      <p:bldP spid="16426" grpId="0"/>
      <p:bldP spid="16427" grpId="0"/>
      <p:bldP spid="16428" grpId="0"/>
      <p:bldP spid="16429" grpId="0"/>
      <p:bldP spid="16430" grpId="0" animBg="1"/>
      <p:bldP spid="16431" grpId="0" animBg="1"/>
      <p:bldP spid="16432" grpId="0"/>
      <p:bldP spid="16433" grpId="0" animBg="1"/>
      <p:bldP spid="16434" grpId="0" animBg="1"/>
      <p:bldP spid="16435" grpId="0"/>
      <p:bldP spid="16436" grpId="0"/>
      <p:bldP spid="16438" grpId="0" animBg="1"/>
      <p:bldP spid="16439" grpId="0" animBg="1"/>
      <p:bldP spid="16440" grpId="0" animBg="1"/>
      <p:bldP spid="16441" grpId="0" animBg="1"/>
      <p:bldP spid="16442" grpId="0" animBg="1"/>
      <p:bldP spid="16443" grpId="0" animBg="1"/>
      <p:bldP spid="16444" grpId="0" animBg="1"/>
      <p:bldP spid="16445" grpId="0" animBg="1"/>
      <p:bldP spid="16446" grpId="0" animBg="1"/>
      <p:bldP spid="16447" grpId="0" animBg="1"/>
      <p:bldP spid="16448" grpId="0"/>
      <p:bldP spid="16449" grpId="0"/>
      <p:bldP spid="16450" grpId="0"/>
      <p:bldP spid="16452" grpId="0"/>
      <p:bldP spid="16454" grpId="0" animBg="1"/>
      <p:bldP spid="108" grpId="0"/>
      <p:bldP spid="109" grpId="0"/>
      <p:bldP spid="77" grpId="0" animBg="1"/>
      <p:bldP spid="78" grpId="0" animBg="1"/>
      <p:bldP spid="87" grpId="0"/>
      <p:bldP spid="8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Прямоугольник 74"/>
          <p:cNvSpPr/>
          <p:nvPr/>
        </p:nvSpPr>
        <p:spPr>
          <a:xfrm>
            <a:off x="142844" y="1714488"/>
            <a:ext cx="5170487" cy="4903802"/>
          </a:xfrm>
          <a:prstGeom prst="rect">
            <a:avLst/>
          </a:prstGeom>
          <a:solidFill>
            <a:srgbClr val="FFFFFF">
              <a:alpha val="34118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1811338" y="4483100"/>
            <a:ext cx="4841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z="1200" b="1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ru-RU" altLang="ru-RU" sz="1200" b="1">
                <a:solidFill>
                  <a:prstClr val="black"/>
                </a:solidFill>
                <a:cs typeface="Times New Roman" pitchFamily="18" charset="0"/>
              </a:rPr>
              <a:t>       </a:t>
            </a:r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11" name="AutoShape 5"/>
          <p:cNvSpPr>
            <a:spLocks noChangeArrowheads="1"/>
          </p:cNvSpPr>
          <p:nvPr/>
        </p:nvSpPr>
        <p:spPr bwMode="auto">
          <a:xfrm flipH="1">
            <a:off x="1089025" y="3997325"/>
            <a:ext cx="4065588" cy="1036638"/>
          </a:xfrm>
          <a:prstGeom prst="parallelogram">
            <a:avLst>
              <a:gd name="adj" fmla="val 98047"/>
            </a:avLst>
          </a:prstGeom>
          <a:gradFill rotWithShape="1">
            <a:gsLst>
              <a:gs pos="0">
                <a:srgbClr val="006666"/>
              </a:gs>
              <a:gs pos="100000">
                <a:srgbClr val="002F2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12" name="Rectangle 6"/>
          <p:cNvSpPr>
            <a:spLocks noChangeArrowheads="1"/>
          </p:cNvSpPr>
          <p:nvPr/>
        </p:nvSpPr>
        <p:spPr bwMode="auto">
          <a:xfrm>
            <a:off x="1090613" y="2125663"/>
            <a:ext cx="3044825" cy="1866900"/>
          </a:xfrm>
          <a:prstGeom prst="rect">
            <a:avLst/>
          </a:prstGeom>
          <a:gradFill rotWithShape="1">
            <a:gsLst>
              <a:gs pos="0">
                <a:srgbClr val="002F2F"/>
              </a:gs>
              <a:gs pos="100000">
                <a:srgbClr val="00666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13" name="Text Box 7"/>
          <p:cNvSpPr txBox="1">
            <a:spLocks noChangeArrowheads="1"/>
          </p:cNvSpPr>
          <p:nvPr/>
        </p:nvSpPr>
        <p:spPr bwMode="auto">
          <a:xfrm>
            <a:off x="728663" y="3641725"/>
            <a:ext cx="2889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prstClr val="black"/>
                </a:solidFill>
              </a:rPr>
              <a:t>x</a:t>
            </a:r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14" name="Freeform 8"/>
          <p:cNvSpPr>
            <a:spLocks/>
          </p:cNvSpPr>
          <p:nvPr/>
        </p:nvSpPr>
        <p:spPr bwMode="auto">
          <a:xfrm>
            <a:off x="889000" y="3990975"/>
            <a:ext cx="3263900" cy="3175"/>
          </a:xfrm>
          <a:custGeom>
            <a:avLst/>
            <a:gdLst>
              <a:gd name="T0" fmla="*/ 0 w 2056"/>
              <a:gd name="T1" fmla="*/ 2147483647 h 2"/>
              <a:gd name="T2" fmla="*/ 2147483647 w 2056"/>
              <a:gd name="T3" fmla="*/ 0 h 2"/>
              <a:gd name="T4" fmla="*/ 0 60000 65536"/>
              <a:gd name="T5" fmla="*/ 0 60000 65536"/>
              <a:gd name="T6" fmla="*/ 0 w 2056"/>
              <a:gd name="T7" fmla="*/ 0 h 2"/>
              <a:gd name="T8" fmla="*/ 2056 w 2056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056" h="2">
                <a:moveTo>
                  <a:pt x="0" y="2"/>
                </a:moveTo>
                <a:lnTo>
                  <a:pt x="2056" y="0"/>
                </a:lnTo>
              </a:path>
            </a:pathLst>
          </a:custGeom>
          <a:noFill/>
          <a:ln w="12700">
            <a:solidFill>
              <a:srgbClr val="FF3300"/>
            </a:solidFill>
            <a:round/>
            <a:headEnd type="stealth" w="med" len="lg"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15" name="Text Box 9"/>
          <p:cNvSpPr txBox="1">
            <a:spLocks noChangeArrowheads="1"/>
          </p:cNvSpPr>
          <p:nvPr/>
        </p:nvSpPr>
        <p:spPr bwMode="auto">
          <a:xfrm>
            <a:off x="2065338" y="2487613"/>
            <a:ext cx="454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srgbClr val="FFFF00"/>
                </a:solidFill>
              </a:rPr>
              <a:t>A</a:t>
            </a:r>
            <a:r>
              <a:rPr lang="ru-RU" altLang="ru-RU" baseline="-2500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17416" name="Text Box 10"/>
          <p:cNvSpPr txBox="1">
            <a:spLocks noChangeArrowheads="1"/>
          </p:cNvSpPr>
          <p:nvPr/>
        </p:nvSpPr>
        <p:spPr bwMode="auto">
          <a:xfrm>
            <a:off x="1919288" y="2811463"/>
            <a:ext cx="454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srgbClr val="FFFF00"/>
                </a:solidFill>
              </a:rPr>
              <a:t>B</a:t>
            </a:r>
            <a:r>
              <a:rPr lang="ru-RU" altLang="ru-RU" baseline="-2500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17417" name="Text Box 11"/>
          <p:cNvSpPr txBox="1">
            <a:spLocks noChangeArrowheads="1"/>
          </p:cNvSpPr>
          <p:nvPr/>
        </p:nvSpPr>
        <p:spPr bwMode="auto">
          <a:xfrm>
            <a:off x="2543175" y="2681288"/>
            <a:ext cx="454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srgbClr val="FFFF00"/>
                </a:solidFill>
              </a:rPr>
              <a:t>A</a:t>
            </a:r>
            <a:endParaRPr lang="ru-RU" altLang="ru-RU" baseline="-25000">
              <a:solidFill>
                <a:srgbClr val="FFFF00"/>
              </a:solidFill>
            </a:endParaRPr>
          </a:p>
        </p:txBody>
      </p:sp>
      <p:sp>
        <p:nvSpPr>
          <p:cNvPr id="17418" name="Text Box 12"/>
          <p:cNvSpPr txBox="1">
            <a:spLocks noChangeArrowheads="1"/>
          </p:cNvSpPr>
          <p:nvPr/>
        </p:nvSpPr>
        <p:spPr bwMode="auto">
          <a:xfrm>
            <a:off x="4127500" y="3743325"/>
            <a:ext cx="2889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prstClr val="black"/>
                </a:solidFill>
              </a:rPr>
              <a:t>0</a:t>
            </a:r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19" name="Freeform 14"/>
          <p:cNvSpPr>
            <a:spLocks/>
          </p:cNvSpPr>
          <p:nvPr/>
        </p:nvSpPr>
        <p:spPr bwMode="auto">
          <a:xfrm>
            <a:off x="1816100" y="2459038"/>
            <a:ext cx="1636713" cy="2546350"/>
          </a:xfrm>
          <a:custGeom>
            <a:avLst/>
            <a:gdLst>
              <a:gd name="T0" fmla="*/ 2147483647 w 1031"/>
              <a:gd name="T1" fmla="*/ 2147483647 h 1604"/>
              <a:gd name="T2" fmla="*/ 2147483647 w 1031"/>
              <a:gd name="T3" fmla="*/ 2147483647 h 1604"/>
              <a:gd name="T4" fmla="*/ 2147483647 w 1031"/>
              <a:gd name="T5" fmla="*/ 2147483647 h 1604"/>
              <a:gd name="T6" fmla="*/ 2147483647 w 1031"/>
              <a:gd name="T7" fmla="*/ 2147483647 h 1604"/>
              <a:gd name="T8" fmla="*/ 2147483647 w 1031"/>
              <a:gd name="T9" fmla="*/ 2147483647 h 1604"/>
              <a:gd name="T10" fmla="*/ 2147483647 w 1031"/>
              <a:gd name="T11" fmla="*/ 2147483647 h 1604"/>
              <a:gd name="T12" fmla="*/ 2147483647 w 1031"/>
              <a:gd name="T13" fmla="*/ 2147483647 h 1604"/>
              <a:gd name="T14" fmla="*/ 2147483647 w 1031"/>
              <a:gd name="T15" fmla="*/ 2147483647 h 1604"/>
              <a:gd name="T16" fmla="*/ 2147483647 w 1031"/>
              <a:gd name="T17" fmla="*/ 2147483647 h 1604"/>
              <a:gd name="T18" fmla="*/ 2147483647 w 1031"/>
              <a:gd name="T19" fmla="*/ 2147483647 h 1604"/>
              <a:gd name="T20" fmla="*/ 2147483647 w 1031"/>
              <a:gd name="T21" fmla="*/ 2147483647 h 1604"/>
              <a:gd name="T22" fmla="*/ 2147483647 w 1031"/>
              <a:gd name="T23" fmla="*/ 2147483647 h 1604"/>
              <a:gd name="T24" fmla="*/ 2147483647 w 1031"/>
              <a:gd name="T25" fmla="*/ 2147483647 h 1604"/>
              <a:gd name="T26" fmla="*/ 2147483647 w 1031"/>
              <a:gd name="T27" fmla="*/ 2147483647 h 1604"/>
              <a:gd name="T28" fmla="*/ 2147483647 w 1031"/>
              <a:gd name="T29" fmla="*/ 2147483647 h 1604"/>
              <a:gd name="T30" fmla="*/ 0 w 1031"/>
              <a:gd name="T31" fmla="*/ 2147483647 h 1604"/>
              <a:gd name="T32" fmla="*/ 2147483647 w 1031"/>
              <a:gd name="T33" fmla="*/ 0 h 1604"/>
              <a:gd name="T34" fmla="*/ 2147483647 w 1031"/>
              <a:gd name="T35" fmla="*/ 2147483647 h 160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031"/>
              <a:gd name="T55" fmla="*/ 0 h 1604"/>
              <a:gd name="T56" fmla="*/ 1031 w 1031"/>
              <a:gd name="T57" fmla="*/ 1604 h 160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031" h="1604">
                <a:moveTo>
                  <a:pt x="986" y="485"/>
                </a:moveTo>
                <a:cubicBezTo>
                  <a:pt x="984" y="480"/>
                  <a:pt x="1005" y="525"/>
                  <a:pt x="1011" y="535"/>
                </a:cubicBezTo>
                <a:cubicBezTo>
                  <a:pt x="1016" y="545"/>
                  <a:pt x="1031" y="573"/>
                  <a:pt x="1027" y="582"/>
                </a:cubicBezTo>
                <a:cubicBezTo>
                  <a:pt x="1026" y="610"/>
                  <a:pt x="1008" y="671"/>
                  <a:pt x="1004" y="701"/>
                </a:cubicBezTo>
                <a:cubicBezTo>
                  <a:pt x="1003" y="718"/>
                  <a:pt x="1003" y="738"/>
                  <a:pt x="1001" y="761"/>
                </a:cubicBezTo>
                <a:cubicBezTo>
                  <a:pt x="1006" y="776"/>
                  <a:pt x="993" y="828"/>
                  <a:pt x="991" y="840"/>
                </a:cubicBezTo>
                <a:cubicBezTo>
                  <a:pt x="997" y="861"/>
                  <a:pt x="993" y="874"/>
                  <a:pt x="990" y="894"/>
                </a:cubicBezTo>
                <a:cubicBezTo>
                  <a:pt x="986" y="910"/>
                  <a:pt x="972" y="943"/>
                  <a:pt x="967" y="960"/>
                </a:cubicBezTo>
                <a:cubicBezTo>
                  <a:pt x="960" y="982"/>
                  <a:pt x="955" y="973"/>
                  <a:pt x="952" y="997"/>
                </a:cubicBezTo>
                <a:cubicBezTo>
                  <a:pt x="948" y="1019"/>
                  <a:pt x="947" y="1069"/>
                  <a:pt x="940" y="1094"/>
                </a:cubicBezTo>
                <a:cubicBezTo>
                  <a:pt x="933" y="1129"/>
                  <a:pt x="919" y="1177"/>
                  <a:pt x="909" y="1208"/>
                </a:cubicBezTo>
                <a:cubicBezTo>
                  <a:pt x="909" y="1213"/>
                  <a:pt x="878" y="1277"/>
                  <a:pt x="878" y="1277"/>
                </a:cubicBezTo>
                <a:cubicBezTo>
                  <a:pt x="848" y="1352"/>
                  <a:pt x="851" y="1356"/>
                  <a:pt x="803" y="1404"/>
                </a:cubicBezTo>
                <a:cubicBezTo>
                  <a:pt x="786" y="1441"/>
                  <a:pt x="717" y="1475"/>
                  <a:pt x="701" y="1511"/>
                </a:cubicBezTo>
                <a:lnTo>
                  <a:pt x="617" y="1604"/>
                </a:lnTo>
                <a:lnTo>
                  <a:pt x="0" y="965"/>
                </a:lnTo>
                <a:lnTo>
                  <a:pt x="521" y="0"/>
                </a:lnTo>
                <a:lnTo>
                  <a:pt x="986" y="487"/>
                </a:lnTo>
              </a:path>
            </a:pathLst>
          </a:custGeom>
          <a:gradFill rotWithShape="1">
            <a:gsLst>
              <a:gs pos="0">
                <a:srgbClr val="FFFF00">
                  <a:alpha val="50000"/>
                </a:srgbClr>
              </a:gs>
              <a:gs pos="100000">
                <a:srgbClr val="767600">
                  <a:alpha val="39998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20" name="Text Box 15"/>
          <p:cNvSpPr txBox="1">
            <a:spLocks noChangeArrowheads="1"/>
          </p:cNvSpPr>
          <p:nvPr/>
        </p:nvSpPr>
        <p:spPr bwMode="auto">
          <a:xfrm>
            <a:off x="3232150" y="3986213"/>
            <a:ext cx="454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srgbClr val="FFFF00"/>
                </a:solidFill>
              </a:rPr>
              <a:t>B</a:t>
            </a:r>
            <a:endParaRPr lang="ru-RU" altLang="ru-RU" baseline="-25000">
              <a:solidFill>
                <a:srgbClr val="FFFF00"/>
              </a:solidFill>
            </a:endParaRPr>
          </a:p>
        </p:txBody>
      </p:sp>
      <p:sp>
        <p:nvSpPr>
          <p:cNvPr id="17421" name="Text Box 18"/>
          <p:cNvSpPr txBox="1">
            <a:spLocks noChangeArrowheads="1"/>
          </p:cNvSpPr>
          <p:nvPr/>
        </p:nvSpPr>
        <p:spPr bwMode="auto">
          <a:xfrm>
            <a:off x="2079625" y="3652838"/>
            <a:ext cx="454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srgbClr val="FFFF00"/>
                </a:solidFill>
              </a:rPr>
              <a:t>C        </a:t>
            </a:r>
            <a:endParaRPr lang="ru-RU" altLang="ru-RU" baseline="-25000">
              <a:solidFill>
                <a:srgbClr val="FFFF00"/>
              </a:solidFill>
            </a:endParaRPr>
          </a:p>
        </p:txBody>
      </p:sp>
      <p:sp>
        <p:nvSpPr>
          <p:cNvPr id="17422" name="Text Box 19"/>
          <p:cNvSpPr txBox="1">
            <a:spLocks noChangeArrowheads="1"/>
          </p:cNvSpPr>
          <p:nvPr/>
        </p:nvSpPr>
        <p:spPr bwMode="auto">
          <a:xfrm>
            <a:off x="2714625" y="2200275"/>
            <a:ext cx="5715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 smtClean="0">
                <a:solidFill>
                  <a:srgbClr val="4F81BD"/>
                </a:solidFill>
                <a:sym typeface="Symbol" pitchFamily="18" charset="2"/>
              </a:rPr>
              <a:t>θ</a:t>
            </a:r>
            <a:r>
              <a:rPr lang="ru-RU" altLang="ru-RU" baseline="-40000" dirty="0" smtClean="0">
                <a:solidFill>
                  <a:srgbClr val="4F81BD"/>
                </a:solidFill>
                <a:sym typeface="Symbol" pitchFamily="18" charset="2"/>
              </a:rPr>
              <a:t>2</a:t>
            </a:r>
            <a:endParaRPr lang="ru-RU" altLang="ru-RU" baseline="-40000" dirty="0">
              <a:solidFill>
                <a:srgbClr val="4F81BD"/>
              </a:solidFill>
              <a:sym typeface="Symbol" pitchFamily="18" charset="2"/>
            </a:endParaRPr>
          </a:p>
        </p:txBody>
      </p:sp>
      <p:sp>
        <p:nvSpPr>
          <p:cNvPr id="17423" name="Text Box 20"/>
          <p:cNvSpPr txBox="1">
            <a:spLocks noChangeArrowheads="1"/>
          </p:cNvSpPr>
          <p:nvPr/>
        </p:nvSpPr>
        <p:spPr bwMode="auto">
          <a:xfrm>
            <a:off x="1866900" y="4284663"/>
            <a:ext cx="504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 smtClean="0">
                <a:solidFill>
                  <a:srgbClr val="4F81BD"/>
                </a:solidFill>
                <a:sym typeface="Symbol" pitchFamily="18" charset="2"/>
              </a:rPr>
              <a:t>θ</a:t>
            </a:r>
            <a:r>
              <a:rPr lang="ru-RU" altLang="ru-RU" baseline="-40000" dirty="0" smtClean="0">
                <a:solidFill>
                  <a:srgbClr val="4F81BD"/>
                </a:solidFill>
                <a:sym typeface="Symbol" pitchFamily="18" charset="2"/>
              </a:rPr>
              <a:t>1</a:t>
            </a:r>
            <a:endParaRPr lang="ru-RU" altLang="ru-RU" baseline="-40000" dirty="0">
              <a:solidFill>
                <a:srgbClr val="4F81BD"/>
              </a:solidFill>
              <a:sym typeface="Symbol" pitchFamily="18" charset="2"/>
            </a:endParaRPr>
          </a:p>
        </p:txBody>
      </p:sp>
      <p:sp>
        <p:nvSpPr>
          <p:cNvPr id="17424" name="Freeform 21"/>
          <p:cNvSpPr>
            <a:spLocks/>
          </p:cNvSpPr>
          <p:nvPr/>
        </p:nvSpPr>
        <p:spPr bwMode="auto">
          <a:xfrm>
            <a:off x="1824038" y="2349500"/>
            <a:ext cx="882650" cy="1641475"/>
          </a:xfrm>
          <a:custGeom>
            <a:avLst/>
            <a:gdLst>
              <a:gd name="T0" fmla="*/ 0 w 516"/>
              <a:gd name="T1" fmla="*/ 2147483647 h 960"/>
              <a:gd name="T2" fmla="*/ 2147483647 w 516"/>
              <a:gd name="T3" fmla="*/ 0 h 960"/>
              <a:gd name="T4" fmla="*/ 0 60000 65536"/>
              <a:gd name="T5" fmla="*/ 0 60000 65536"/>
              <a:gd name="T6" fmla="*/ 0 w 516"/>
              <a:gd name="T7" fmla="*/ 0 h 960"/>
              <a:gd name="T8" fmla="*/ 516 w 516"/>
              <a:gd name="T9" fmla="*/ 960 h 96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16" h="960">
                <a:moveTo>
                  <a:pt x="0" y="960"/>
                </a:moveTo>
                <a:lnTo>
                  <a:pt x="516" y="0"/>
                </a:lnTo>
              </a:path>
            </a:pathLst>
          </a:cu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25" name="Freeform 22"/>
          <p:cNvSpPr>
            <a:spLocks/>
          </p:cNvSpPr>
          <p:nvPr/>
        </p:nvSpPr>
        <p:spPr bwMode="auto">
          <a:xfrm>
            <a:off x="1814513" y="3986213"/>
            <a:ext cx="985837" cy="1033462"/>
          </a:xfrm>
          <a:custGeom>
            <a:avLst/>
            <a:gdLst>
              <a:gd name="T0" fmla="*/ 2147483647 w 621"/>
              <a:gd name="T1" fmla="*/ 2147483647 h 651"/>
              <a:gd name="T2" fmla="*/ 0 w 621"/>
              <a:gd name="T3" fmla="*/ 0 h 651"/>
              <a:gd name="T4" fmla="*/ 0 60000 65536"/>
              <a:gd name="T5" fmla="*/ 0 60000 65536"/>
              <a:gd name="T6" fmla="*/ 0 w 621"/>
              <a:gd name="T7" fmla="*/ 0 h 651"/>
              <a:gd name="T8" fmla="*/ 621 w 621"/>
              <a:gd name="T9" fmla="*/ 651 h 65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21" h="651">
                <a:moveTo>
                  <a:pt x="621" y="651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26" name="Freeform 23"/>
          <p:cNvSpPr>
            <a:spLocks/>
          </p:cNvSpPr>
          <p:nvPr/>
        </p:nvSpPr>
        <p:spPr bwMode="auto">
          <a:xfrm>
            <a:off x="2384425" y="2967038"/>
            <a:ext cx="868363" cy="1138237"/>
          </a:xfrm>
          <a:custGeom>
            <a:avLst/>
            <a:gdLst>
              <a:gd name="T0" fmla="*/ 0 w 547"/>
              <a:gd name="T1" fmla="*/ 2147483647 h 717"/>
              <a:gd name="T2" fmla="*/ 2147483647 w 547"/>
              <a:gd name="T3" fmla="*/ 2147483647 h 717"/>
              <a:gd name="T4" fmla="*/ 2147483647 w 547"/>
              <a:gd name="T5" fmla="*/ 0 h 717"/>
              <a:gd name="T6" fmla="*/ 0 w 547"/>
              <a:gd name="T7" fmla="*/ 2147483647 h 717"/>
              <a:gd name="T8" fmla="*/ 0 60000 65536"/>
              <a:gd name="T9" fmla="*/ 0 60000 65536"/>
              <a:gd name="T10" fmla="*/ 0 60000 65536"/>
              <a:gd name="T11" fmla="*/ 0 60000 65536"/>
              <a:gd name="T12" fmla="*/ 0 w 547"/>
              <a:gd name="T13" fmla="*/ 0 h 717"/>
              <a:gd name="T14" fmla="*/ 547 w 547"/>
              <a:gd name="T15" fmla="*/ 717 h 7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47" h="717">
                <a:moveTo>
                  <a:pt x="0" y="513"/>
                </a:moveTo>
                <a:lnTo>
                  <a:pt x="547" y="717"/>
                </a:lnTo>
                <a:lnTo>
                  <a:pt x="130" y="0"/>
                </a:lnTo>
                <a:lnTo>
                  <a:pt x="0" y="513"/>
                </a:lnTo>
                <a:close/>
              </a:path>
            </a:pathLst>
          </a:custGeom>
          <a:solidFill>
            <a:srgbClr val="E4F8B2"/>
          </a:solidFill>
          <a:ln w="12700">
            <a:solidFill>
              <a:srgbClr val="3E5E3C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27" name="Freeform 27"/>
          <p:cNvSpPr>
            <a:spLocks/>
          </p:cNvSpPr>
          <p:nvPr/>
        </p:nvSpPr>
        <p:spPr bwMode="auto">
          <a:xfrm>
            <a:off x="2095500" y="2833688"/>
            <a:ext cx="352425" cy="652462"/>
          </a:xfrm>
          <a:custGeom>
            <a:avLst/>
            <a:gdLst>
              <a:gd name="T0" fmla="*/ 0 w 222"/>
              <a:gd name="T1" fmla="*/ 2147483647 h 411"/>
              <a:gd name="T2" fmla="*/ 2147483647 w 222"/>
              <a:gd name="T3" fmla="*/ 0 h 411"/>
              <a:gd name="T4" fmla="*/ 0 60000 65536"/>
              <a:gd name="T5" fmla="*/ 0 60000 65536"/>
              <a:gd name="T6" fmla="*/ 0 w 222"/>
              <a:gd name="T7" fmla="*/ 0 h 411"/>
              <a:gd name="T8" fmla="*/ 222 w 222"/>
              <a:gd name="T9" fmla="*/ 411 h 41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22" h="411">
                <a:moveTo>
                  <a:pt x="0" y="411"/>
                </a:moveTo>
                <a:lnTo>
                  <a:pt x="222" y="0"/>
                </a:lnTo>
              </a:path>
            </a:pathLst>
          </a:custGeom>
          <a:noFill/>
          <a:ln w="28575">
            <a:solidFill>
              <a:srgbClr val="20311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28" name="Text Box 31"/>
          <p:cNvSpPr txBox="1">
            <a:spLocks noChangeArrowheads="1"/>
          </p:cNvSpPr>
          <p:nvPr/>
        </p:nvSpPr>
        <p:spPr bwMode="auto">
          <a:xfrm>
            <a:off x="1712913" y="3141663"/>
            <a:ext cx="454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FFFF00"/>
                </a:solidFill>
              </a:rPr>
              <a:t>С</a:t>
            </a:r>
            <a:r>
              <a:rPr lang="ru-RU" altLang="ru-RU" baseline="-2500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17429" name="Text Box 32"/>
          <p:cNvSpPr txBox="1">
            <a:spLocks noChangeArrowheads="1"/>
          </p:cNvSpPr>
          <p:nvPr/>
        </p:nvSpPr>
        <p:spPr bwMode="auto">
          <a:xfrm>
            <a:off x="1162050" y="2125663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4F81BD"/>
                </a:solidFill>
                <a:sym typeface="Symbol" pitchFamily="18" charset="2"/>
              </a:rPr>
              <a:t>П</a:t>
            </a:r>
            <a:r>
              <a:rPr lang="ru-RU" altLang="ru-RU" baseline="-25000">
                <a:solidFill>
                  <a:srgbClr val="4F81BD"/>
                </a:solidFill>
                <a:sym typeface="Symbol" pitchFamily="18" charset="2"/>
              </a:rPr>
              <a:t>2</a:t>
            </a:r>
          </a:p>
        </p:txBody>
      </p:sp>
      <p:sp>
        <p:nvSpPr>
          <p:cNvPr id="17430" name="Text Box 33"/>
          <p:cNvSpPr txBox="1">
            <a:spLocks noChangeArrowheads="1"/>
          </p:cNvSpPr>
          <p:nvPr/>
        </p:nvSpPr>
        <p:spPr bwMode="auto">
          <a:xfrm>
            <a:off x="4398963" y="4681538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4F81BD"/>
                </a:solidFill>
                <a:sym typeface="Symbol" pitchFamily="18" charset="2"/>
              </a:rPr>
              <a:t>П</a:t>
            </a:r>
            <a:r>
              <a:rPr lang="ru-RU" altLang="ru-RU" baseline="-25000">
                <a:solidFill>
                  <a:srgbClr val="4F81BD"/>
                </a:solidFill>
                <a:sym typeface="Symbol" pitchFamily="18" charset="2"/>
              </a:rPr>
              <a:t>1</a:t>
            </a:r>
          </a:p>
        </p:txBody>
      </p:sp>
      <p:sp>
        <p:nvSpPr>
          <p:cNvPr id="18466" name="Text Box 34"/>
          <p:cNvSpPr txBox="1">
            <a:spLocks noChangeArrowheads="1"/>
          </p:cNvSpPr>
          <p:nvPr/>
        </p:nvSpPr>
        <p:spPr bwMode="auto">
          <a:xfrm>
            <a:off x="333376" y="1333828"/>
            <a:ext cx="15382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600" dirty="0">
                <a:solidFill>
                  <a:srgbClr val="CD1805"/>
                </a:solidFill>
                <a:sym typeface="Symbol" pitchFamily="18" charset="2"/>
              </a:rPr>
              <a:t>θ</a:t>
            </a:r>
            <a:r>
              <a:rPr lang="ru-RU" altLang="ru-RU" sz="3600" dirty="0" smtClean="0">
                <a:solidFill>
                  <a:srgbClr val="CD1805"/>
                </a:solidFill>
                <a:sym typeface="Symbol" pitchFamily="18" charset="2"/>
              </a:rPr>
              <a:t></a:t>
            </a:r>
            <a:r>
              <a:rPr lang="ru-RU" altLang="ru-RU" sz="3600" dirty="0">
                <a:solidFill>
                  <a:srgbClr val="CD1805"/>
                </a:solidFill>
              </a:rPr>
              <a:t>П</a:t>
            </a:r>
            <a:r>
              <a:rPr lang="ru-RU" altLang="ru-RU" sz="3600" baseline="-25000" dirty="0">
                <a:solidFill>
                  <a:srgbClr val="CD1805"/>
                </a:solidFill>
              </a:rPr>
              <a:t>2</a:t>
            </a:r>
          </a:p>
        </p:txBody>
      </p:sp>
      <p:sp>
        <p:nvSpPr>
          <p:cNvPr id="17432" name="Text Box 35"/>
          <p:cNvSpPr txBox="1">
            <a:spLocks noChangeArrowheads="1"/>
          </p:cNvSpPr>
          <p:nvPr/>
        </p:nvSpPr>
        <p:spPr bwMode="auto">
          <a:xfrm>
            <a:off x="2555875" y="3500438"/>
            <a:ext cx="504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1F497D"/>
                </a:solidFill>
                <a:sym typeface="Symbol" pitchFamily="18" charset="2"/>
              </a:rPr>
              <a:t>θ</a:t>
            </a:r>
            <a:endParaRPr lang="ru-RU" altLang="ru-RU" baseline="-25000" dirty="0">
              <a:solidFill>
                <a:srgbClr val="1F497D"/>
              </a:solidFill>
              <a:sym typeface="Symbol" pitchFamily="18" charset="2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8468" name="Text Box 36"/>
              <p:cNvSpPr txBox="1">
                <a:spLocks noChangeArrowheads="1"/>
              </p:cNvSpPr>
              <p:nvPr/>
            </p:nvSpPr>
            <p:spPr bwMode="auto">
              <a:xfrm>
                <a:off x="1824038" y="932637"/>
                <a:ext cx="3756074" cy="1169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altLang="ru-RU" sz="2800" dirty="0" smtClean="0">
                    <a:solidFill>
                      <a:srgbClr val="CD1805"/>
                    </a:solidFill>
                    <a:sym typeface="Symbol" pitchFamily="18" charset="2"/>
                  </a:rPr>
                  <a:t>θ(</a:t>
                </a:r>
                <a:r>
                  <a:rPr lang="ru-RU" altLang="ru-RU" sz="2800" dirty="0" smtClean="0">
                    <a:solidFill>
                      <a:srgbClr val="CD1805"/>
                    </a:solidFill>
                    <a:sym typeface="Symbol type A" pitchFamily="2" charset="2"/>
                  </a:rPr>
                  <a:t>АВС)</a:t>
                </a:r>
                <a:r>
                  <a:rPr lang="ru-RU" altLang="ru-RU" sz="2800" dirty="0" smtClean="0">
                    <a:solidFill>
                      <a:srgbClr val="CD1805"/>
                    </a:solidFill>
                    <a:sym typeface="Symbol" pitchFamily="18" charset="2"/>
                  </a:rPr>
                  <a:t>;</a:t>
                </a:r>
              </a:p>
              <a:p>
                <a:pPr eaLnBrk="1" hangingPunct="1">
                  <a:spcBef>
                    <a:spcPct val="50000"/>
                  </a:spcBef>
                </a:pPr>
                <a:r>
                  <a:rPr lang="ru-RU" altLang="ru-RU" sz="2800" dirty="0" smtClean="0">
                    <a:solidFill>
                      <a:srgbClr val="CD1805"/>
                    </a:solidFill>
                    <a:sym typeface="Symbol" pitchFamily="18" charset="2"/>
                  </a:rPr>
                  <a:t/>
                </a:r>
                <a:r>
                  <a:rPr lang="el-GR" altLang="ru-RU" sz="2800" dirty="0" smtClean="0">
                    <a:solidFill>
                      <a:srgbClr val="CD1805"/>
                    </a:solidFill>
                    <a:sym typeface="Symbol" pitchFamily="18" charset="2"/>
                  </a:rPr>
                  <a:t>α</a:t>
                </a:r>
                <a:r>
                  <a:rPr lang="ru-RU" altLang="ru-RU" sz="2800" dirty="0" smtClean="0">
                    <a:solidFill>
                      <a:srgbClr val="CD1805"/>
                    </a:solidFill>
                    <a:sym typeface="Symbol" pitchFamily="18" charset="2"/>
                  </a:rPr>
                  <a:t>=│</a:t>
                </a:r>
                <a:r>
                  <a:rPr lang="el-GR" altLang="ru-RU" sz="2800" dirty="0" smtClean="0">
                    <a:solidFill>
                      <a:srgbClr val="CD1805"/>
                    </a:solidFill>
                    <a:sym typeface="Symbol" pitchFamily="18" charset="2"/>
                  </a:rPr>
                  <a:t>θ</a:t>
                </a:r>
                <a:r>
                  <a:rPr lang="ru-RU" altLang="ru-RU" sz="2800" dirty="0" smtClean="0">
                    <a:solidFill>
                      <a:srgbClr val="CD1805"/>
                    </a:solidFill>
                  </a:rPr>
                  <a:t>П</a:t>
                </a:r>
                <a:r>
                  <a:rPr lang="ru-RU" altLang="ru-RU" sz="2800" baseline="-25000" dirty="0" smtClean="0">
                    <a:solidFill>
                      <a:srgbClr val="CD1805"/>
                    </a:solidFill>
                  </a:rPr>
                  <a:t>1</a:t>
                </a:r>
                <a:r>
                  <a:rPr lang="ru-RU" altLang="ru-RU" sz="2800" dirty="0" smtClean="0">
                    <a:solidFill>
                      <a:srgbClr val="CD1805"/>
                    </a:solidFill>
                  </a:rPr>
                  <a:t>│=│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altLang="ru-RU" sz="2800" i="1" smtClean="0">
                            <a:solidFill>
                              <a:srgbClr val="CD1805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altLang="ru-RU" sz="2800" i="1" smtClean="0">
                            <a:solidFill>
                              <a:srgbClr val="CD1805"/>
                            </a:solidFill>
                            <a:latin typeface="Cambria Math"/>
                          </a:rPr>
                          <m:t>θ</m:t>
                        </m:r>
                      </m:e>
                      <m:sub>
                        <m:r>
                          <a:rPr lang="ru-RU" altLang="ru-RU" sz="2800" b="0" i="1" smtClean="0">
                            <a:solidFill>
                              <a:srgbClr val="CD1805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altLang="ru-RU" sz="2800" dirty="0" smtClean="0">
                    <a:solidFill>
                      <a:srgbClr val="CD1805"/>
                    </a:solidFill>
                  </a:rPr>
                  <a:t/>
                </a:r>
                <a:r>
                  <a:rPr lang="ru-RU" altLang="ru-RU" sz="2800" dirty="0" smtClean="0">
                    <a:solidFill>
                      <a:srgbClr val="CD1805"/>
                    </a:solidFill>
                    <a:cs typeface="Arial" charset="0"/>
                    <a:sym typeface="Symbol" pitchFamily="18" charset="2"/>
                  </a:rPr>
                  <a:t>О</a:t>
                </a:r>
                <a:r>
                  <a:rPr lang="ru-RU" altLang="ru-RU" sz="2800" baseline="-25000" dirty="0" smtClean="0">
                    <a:solidFill>
                      <a:srgbClr val="CD1805"/>
                    </a:solidFill>
                    <a:cs typeface="Arial" charset="0"/>
                    <a:sym typeface="Symbol" pitchFamily="18" charset="2"/>
                  </a:rPr>
                  <a:t>х</a:t>
                </a:r>
                <a:r>
                  <a:rPr lang="ru-RU" altLang="ru-RU" sz="2800" dirty="0" smtClean="0">
                    <a:solidFill>
                      <a:srgbClr val="CD1805"/>
                    </a:solidFill>
                    <a:sym typeface="Symbol" pitchFamily="18" charset="2"/>
                  </a:rPr>
                  <a:t>│</a:t>
                </a:r>
                <a:endParaRPr lang="ru-RU" altLang="ru-RU" sz="2800" baseline="-25000" dirty="0">
                  <a:solidFill>
                    <a:srgbClr val="CD1805"/>
                  </a:solidFill>
                  <a:cs typeface="Arial" charset="0"/>
                  <a:sym typeface="Symbol" pitchFamily="18" charset="2"/>
                </a:endParaRPr>
              </a:p>
            </p:txBody>
          </p:sp>
        </mc:Choice>
        <mc:Fallback>
          <p:sp>
            <p:nvSpPr>
              <p:cNvPr id="18468" name="Text 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24038" y="932637"/>
                <a:ext cx="3756074" cy="1169551"/>
              </a:xfrm>
              <a:prstGeom prst="rect">
                <a:avLst/>
              </a:prstGeom>
              <a:blipFill rotWithShape="1">
                <a:blip r:embed="rId2"/>
                <a:stretch>
                  <a:fillRect l="-3247" t="-5208" b="-13542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434" name="Freeform 37"/>
          <p:cNvSpPr>
            <a:spLocks/>
          </p:cNvSpPr>
          <p:nvPr/>
        </p:nvSpPr>
        <p:spPr bwMode="auto">
          <a:xfrm rot="1837116" flipH="1">
            <a:off x="1835150" y="3860800"/>
            <a:ext cx="101600" cy="180975"/>
          </a:xfrm>
          <a:custGeom>
            <a:avLst/>
            <a:gdLst>
              <a:gd name="T0" fmla="*/ 2147483647 w 64"/>
              <a:gd name="T1" fmla="*/ 0 h 114"/>
              <a:gd name="T2" fmla="*/ 0 w 64"/>
              <a:gd name="T3" fmla="*/ 2147483647 h 114"/>
              <a:gd name="T4" fmla="*/ 0 w 64"/>
              <a:gd name="T5" fmla="*/ 2147483647 h 114"/>
              <a:gd name="T6" fmla="*/ 0 w 64"/>
              <a:gd name="T7" fmla="*/ 2147483647 h 114"/>
              <a:gd name="T8" fmla="*/ 0 60000 65536"/>
              <a:gd name="T9" fmla="*/ 0 60000 65536"/>
              <a:gd name="T10" fmla="*/ 0 60000 65536"/>
              <a:gd name="T11" fmla="*/ 0 60000 65536"/>
              <a:gd name="T12" fmla="*/ 0 w 64"/>
              <a:gd name="T13" fmla="*/ 0 h 114"/>
              <a:gd name="T14" fmla="*/ 64 w 64"/>
              <a:gd name="T15" fmla="*/ 114 h 1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4" h="114">
                <a:moveTo>
                  <a:pt x="64" y="0"/>
                </a:moveTo>
                <a:lnTo>
                  <a:pt x="0" y="24"/>
                </a:lnTo>
                <a:lnTo>
                  <a:pt x="0" y="114"/>
                </a:lnTo>
                <a:lnTo>
                  <a:pt x="0" y="69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35" name="Freeform 38"/>
          <p:cNvSpPr>
            <a:spLocks/>
          </p:cNvSpPr>
          <p:nvPr/>
        </p:nvSpPr>
        <p:spPr bwMode="auto">
          <a:xfrm>
            <a:off x="1722438" y="3995738"/>
            <a:ext cx="149225" cy="65087"/>
          </a:xfrm>
          <a:custGeom>
            <a:avLst/>
            <a:gdLst>
              <a:gd name="T0" fmla="*/ 2147483647 w 94"/>
              <a:gd name="T1" fmla="*/ 2147483647 h 41"/>
              <a:gd name="T2" fmla="*/ 2147483647 w 94"/>
              <a:gd name="T3" fmla="*/ 2147483647 h 41"/>
              <a:gd name="T4" fmla="*/ 0 w 94"/>
              <a:gd name="T5" fmla="*/ 0 h 41"/>
              <a:gd name="T6" fmla="*/ 0 60000 65536"/>
              <a:gd name="T7" fmla="*/ 0 60000 65536"/>
              <a:gd name="T8" fmla="*/ 0 60000 65536"/>
              <a:gd name="T9" fmla="*/ 0 w 94"/>
              <a:gd name="T10" fmla="*/ 0 h 41"/>
              <a:gd name="T11" fmla="*/ 94 w 94"/>
              <a:gd name="T12" fmla="*/ 41 h 4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4" h="41">
                <a:moveTo>
                  <a:pt x="94" y="41"/>
                </a:moveTo>
                <a:lnTo>
                  <a:pt x="40" y="41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36" name="Freeform 39"/>
          <p:cNvSpPr>
            <a:spLocks/>
          </p:cNvSpPr>
          <p:nvPr/>
        </p:nvSpPr>
        <p:spPr bwMode="auto">
          <a:xfrm>
            <a:off x="2459038" y="2852738"/>
            <a:ext cx="141287" cy="152400"/>
          </a:xfrm>
          <a:custGeom>
            <a:avLst/>
            <a:gdLst>
              <a:gd name="T0" fmla="*/ 0 w 83"/>
              <a:gd name="T1" fmla="*/ 0 h 90"/>
              <a:gd name="T2" fmla="*/ 2147483647 w 83"/>
              <a:gd name="T3" fmla="*/ 2147483647 h 90"/>
              <a:gd name="T4" fmla="*/ 0 60000 65536"/>
              <a:gd name="T5" fmla="*/ 0 60000 65536"/>
              <a:gd name="T6" fmla="*/ 0 w 83"/>
              <a:gd name="T7" fmla="*/ 0 h 90"/>
              <a:gd name="T8" fmla="*/ 83 w 83"/>
              <a:gd name="T9" fmla="*/ 90 h 9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3" h="90">
                <a:moveTo>
                  <a:pt x="0" y="0"/>
                </a:moveTo>
                <a:lnTo>
                  <a:pt x="83" y="90"/>
                </a:lnTo>
              </a:path>
            </a:pathLst>
          </a:cu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37" name="Freeform 40"/>
          <p:cNvSpPr>
            <a:spLocks/>
          </p:cNvSpPr>
          <p:nvPr/>
        </p:nvSpPr>
        <p:spPr bwMode="auto">
          <a:xfrm>
            <a:off x="2292350" y="3141663"/>
            <a:ext cx="944563" cy="957262"/>
          </a:xfrm>
          <a:custGeom>
            <a:avLst/>
            <a:gdLst>
              <a:gd name="T0" fmla="*/ 0 w 433"/>
              <a:gd name="T1" fmla="*/ 0 h 439"/>
              <a:gd name="T2" fmla="*/ 2147483647 w 433"/>
              <a:gd name="T3" fmla="*/ 2147483647 h 439"/>
              <a:gd name="T4" fmla="*/ 0 60000 65536"/>
              <a:gd name="T5" fmla="*/ 0 60000 65536"/>
              <a:gd name="T6" fmla="*/ 0 w 433"/>
              <a:gd name="T7" fmla="*/ 0 h 439"/>
              <a:gd name="T8" fmla="*/ 433 w 433"/>
              <a:gd name="T9" fmla="*/ 439 h 43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33" h="439">
                <a:moveTo>
                  <a:pt x="0" y="0"/>
                </a:moveTo>
                <a:lnTo>
                  <a:pt x="433" y="439"/>
                </a:lnTo>
              </a:path>
            </a:pathLst>
          </a:cu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38" name="Freeform 41"/>
          <p:cNvSpPr>
            <a:spLocks/>
          </p:cNvSpPr>
          <p:nvPr/>
        </p:nvSpPr>
        <p:spPr bwMode="auto">
          <a:xfrm>
            <a:off x="2114550" y="3500438"/>
            <a:ext cx="274638" cy="288925"/>
          </a:xfrm>
          <a:custGeom>
            <a:avLst/>
            <a:gdLst>
              <a:gd name="T0" fmla="*/ 0 w 165"/>
              <a:gd name="T1" fmla="*/ 0 h 174"/>
              <a:gd name="T2" fmla="*/ 2147483647 w 165"/>
              <a:gd name="T3" fmla="*/ 2147483647 h 174"/>
              <a:gd name="T4" fmla="*/ 0 60000 65536"/>
              <a:gd name="T5" fmla="*/ 0 60000 65536"/>
              <a:gd name="T6" fmla="*/ 0 w 165"/>
              <a:gd name="T7" fmla="*/ 0 h 174"/>
              <a:gd name="T8" fmla="*/ 165 w 165"/>
              <a:gd name="T9" fmla="*/ 174 h 17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65" h="174">
                <a:moveTo>
                  <a:pt x="0" y="0"/>
                </a:moveTo>
                <a:lnTo>
                  <a:pt x="165" y="174"/>
                </a:lnTo>
              </a:path>
            </a:pathLst>
          </a:cu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39" name="Oval 42"/>
          <p:cNvSpPr>
            <a:spLocks noChangeArrowheads="1"/>
          </p:cNvSpPr>
          <p:nvPr/>
        </p:nvSpPr>
        <p:spPr bwMode="auto">
          <a:xfrm>
            <a:off x="2351088" y="3746500"/>
            <a:ext cx="71437" cy="71438"/>
          </a:xfrm>
          <a:prstGeom prst="ellipse">
            <a:avLst/>
          </a:prstGeom>
          <a:gradFill rotWithShape="1">
            <a:gsLst>
              <a:gs pos="0">
                <a:srgbClr val="FFCC99"/>
              </a:gs>
              <a:gs pos="100000">
                <a:srgbClr val="765E47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40" name="Oval 43"/>
          <p:cNvSpPr>
            <a:spLocks noChangeArrowheads="1"/>
          </p:cNvSpPr>
          <p:nvPr/>
        </p:nvSpPr>
        <p:spPr bwMode="auto">
          <a:xfrm>
            <a:off x="2560638" y="2967038"/>
            <a:ext cx="71437" cy="71437"/>
          </a:xfrm>
          <a:prstGeom prst="ellipse">
            <a:avLst/>
          </a:prstGeom>
          <a:gradFill rotWithShape="1">
            <a:gsLst>
              <a:gs pos="0">
                <a:srgbClr val="FFCC99"/>
              </a:gs>
              <a:gs pos="100000">
                <a:srgbClr val="765E47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41" name="Oval 44"/>
          <p:cNvSpPr>
            <a:spLocks noChangeArrowheads="1"/>
          </p:cNvSpPr>
          <p:nvPr/>
        </p:nvSpPr>
        <p:spPr bwMode="auto">
          <a:xfrm>
            <a:off x="3197225" y="4054475"/>
            <a:ext cx="71438" cy="71438"/>
          </a:xfrm>
          <a:prstGeom prst="ellipse">
            <a:avLst/>
          </a:prstGeom>
          <a:gradFill rotWithShape="1">
            <a:gsLst>
              <a:gs pos="0">
                <a:srgbClr val="FFCC99"/>
              </a:gs>
              <a:gs pos="100000">
                <a:srgbClr val="765E47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42" name="Oval 45"/>
          <p:cNvSpPr>
            <a:spLocks noChangeArrowheads="1"/>
          </p:cNvSpPr>
          <p:nvPr/>
        </p:nvSpPr>
        <p:spPr bwMode="auto">
          <a:xfrm>
            <a:off x="2411413" y="2800350"/>
            <a:ext cx="71437" cy="71438"/>
          </a:xfrm>
          <a:prstGeom prst="ellipse">
            <a:avLst/>
          </a:prstGeom>
          <a:gradFill rotWithShape="1">
            <a:gsLst>
              <a:gs pos="0">
                <a:srgbClr val="FFCC99"/>
              </a:gs>
              <a:gs pos="100000">
                <a:srgbClr val="765E47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43" name="Oval 46"/>
          <p:cNvSpPr>
            <a:spLocks noChangeArrowheads="1"/>
          </p:cNvSpPr>
          <p:nvPr/>
        </p:nvSpPr>
        <p:spPr bwMode="auto">
          <a:xfrm>
            <a:off x="2244725" y="3106738"/>
            <a:ext cx="71438" cy="71437"/>
          </a:xfrm>
          <a:prstGeom prst="ellipse">
            <a:avLst/>
          </a:prstGeom>
          <a:gradFill rotWithShape="1">
            <a:gsLst>
              <a:gs pos="0">
                <a:srgbClr val="FFCC99"/>
              </a:gs>
              <a:gs pos="100000">
                <a:srgbClr val="765E47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44" name="Oval 47"/>
          <p:cNvSpPr>
            <a:spLocks noChangeArrowheads="1"/>
          </p:cNvSpPr>
          <p:nvPr/>
        </p:nvSpPr>
        <p:spPr bwMode="auto">
          <a:xfrm>
            <a:off x="2060575" y="3457575"/>
            <a:ext cx="71438" cy="71438"/>
          </a:xfrm>
          <a:prstGeom prst="ellipse">
            <a:avLst/>
          </a:prstGeom>
          <a:gradFill rotWithShape="1">
            <a:gsLst>
              <a:gs pos="0">
                <a:srgbClr val="FFCC99"/>
              </a:gs>
              <a:gs pos="100000">
                <a:srgbClr val="765E47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80" name="Freeform 48"/>
          <p:cNvSpPr>
            <a:spLocks/>
          </p:cNvSpPr>
          <p:nvPr/>
        </p:nvSpPr>
        <p:spPr bwMode="auto">
          <a:xfrm>
            <a:off x="6456363" y="4678363"/>
            <a:ext cx="1725612" cy="1587"/>
          </a:xfrm>
          <a:custGeom>
            <a:avLst/>
            <a:gdLst>
              <a:gd name="T0" fmla="*/ 2147483647 w 1087"/>
              <a:gd name="T1" fmla="*/ 0 h 1"/>
              <a:gd name="T2" fmla="*/ 0 w 1087"/>
              <a:gd name="T3" fmla="*/ 0 h 1"/>
              <a:gd name="T4" fmla="*/ 0 60000 65536"/>
              <a:gd name="T5" fmla="*/ 0 60000 65536"/>
              <a:gd name="T6" fmla="*/ 0 w 1087"/>
              <a:gd name="T7" fmla="*/ 0 h 1"/>
              <a:gd name="T8" fmla="*/ 1087 w 1087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87" h="1">
                <a:moveTo>
                  <a:pt x="1087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81" name="Text Box 49"/>
          <p:cNvSpPr txBox="1">
            <a:spLocks noChangeArrowheads="1"/>
          </p:cNvSpPr>
          <p:nvPr/>
        </p:nvSpPr>
        <p:spPr bwMode="auto">
          <a:xfrm>
            <a:off x="6197600" y="4408488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х</a:t>
            </a:r>
          </a:p>
        </p:txBody>
      </p:sp>
      <p:sp>
        <p:nvSpPr>
          <p:cNvPr id="18482" name="Freeform 50"/>
          <p:cNvSpPr>
            <a:spLocks/>
          </p:cNvSpPr>
          <p:nvPr/>
        </p:nvSpPr>
        <p:spPr bwMode="auto">
          <a:xfrm>
            <a:off x="7018338" y="4116388"/>
            <a:ext cx="4762" cy="1423987"/>
          </a:xfrm>
          <a:custGeom>
            <a:avLst/>
            <a:gdLst>
              <a:gd name="T0" fmla="*/ 0 w 3"/>
              <a:gd name="T1" fmla="*/ 0 h 897"/>
              <a:gd name="T2" fmla="*/ 2147483647 w 3"/>
              <a:gd name="T3" fmla="*/ 2147483647 h 897"/>
              <a:gd name="T4" fmla="*/ 0 60000 65536"/>
              <a:gd name="T5" fmla="*/ 0 60000 65536"/>
              <a:gd name="T6" fmla="*/ 0 w 3"/>
              <a:gd name="T7" fmla="*/ 0 h 897"/>
              <a:gd name="T8" fmla="*/ 3 w 3"/>
              <a:gd name="T9" fmla="*/ 897 h 89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897">
                <a:moveTo>
                  <a:pt x="0" y="0"/>
                </a:moveTo>
                <a:lnTo>
                  <a:pt x="3" y="897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83" name="Freeform 51"/>
          <p:cNvSpPr>
            <a:spLocks/>
          </p:cNvSpPr>
          <p:nvPr/>
        </p:nvSpPr>
        <p:spPr bwMode="auto">
          <a:xfrm>
            <a:off x="7500938" y="3973513"/>
            <a:ext cx="1587" cy="1824037"/>
          </a:xfrm>
          <a:custGeom>
            <a:avLst/>
            <a:gdLst>
              <a:gd name="T0" fmla="*/ 0 w 1"/>
              <a:gd name="T1" fmla="*/ 0 h 1149"/>
              <a:gd name="T2" fmla="*/ 2147483647 w 1"/>
              <a:gd name="T3" fmla="*/ 2147483647 h 1149"/>
              <a:gd name="T4" fmla="*/ 0 60000 65536"/>
              <a:gd name="T5" fmla="*/ 0 60000 65536"/>
              <a:gd name="T6" fmla="*/ 0 w 1"/>
              <a:gd name="T7" fmla="*/ 0 h 1149"/>
              <a:gd name="T8" fmla="*/ 1 w 1"/>
              <a:gd name="T9" fmla="*/ 1149 h 114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149">
                <a:moveTo>
                  <a:pt x="0" y="0"/>
                </a:moveTo>
                <a:lnTo>
                  <a:pt x="1" y="1149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84" name="Freeform 52"/>
          <p:cNvSpPr>
            <a:spLocks/>
          </p:cNvSpPr>
          <p:nvPr/>
        </p:nvSpPr>
        <p:spPr bwMode="auto">
          <a:xfrm>
            <a:off x="7924800" y="3806825"/>
            <a:ext cx="1588" cy="1423988"/>
          </a:xfrm>
          <a:custGeom>
            <a:avLst/>
            <a:gdLst>
              <a:gd name="T0" fmla="*/ 0 w 1"/>
              <a:gd name="T1" fmla="*/ 0 h 897"/>
              <a:gd name="T2" fmla="*/ 2147483647 w 1"/>
              <a:gd name="T3" fmla="*/ 2147483647 h 897"/>
              <a:gd name="T4" fmla="*/ 0 60000 65536"/>
              <a:gd name="T5" fmla="*/ 0 60000 65536"/>
              <a:gd name="T6" fmla="*/ 0 w 1"/>
              <a:gd name="T7" fmla="*/ 0 h 897"/>
              <a:gd name="T8" fmla="*/ 1 w 1"/>
              <a:gd name="T9" fmla="*/ 897 h 89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897">
                <a:moveTo>
                  <a:pt x="0" y="0"/>
                </a:moveTo>
                <a:lnTo>
                  <a:pt x="1" y="897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85" name="Text Box 53"/>
          <p:cNvSpPr txBox="1">
            <a:spLocks noChangeArrowheads="1"/>
          </p:cNvSpPr>
          <p:nvPr/>
        </p:nvSpPr>
        <p:spPr bwMode="auto">
          <a:xfrm>
            <a:off x="6607175" y="3940175"/>
            <a:ext cx="431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А</a:t>
            </a:r>
            <a:r>
              <a:rPr lang="ru-RU" altLang="ru-RU" baseline="-25000" dirty="0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18486" name="Text Box 54"/>
          <p:cNvSpPr txBox="1">
            <a:spLocks noChangeArrowheads="1"/>
          </p:cNvSpPr>
          <p:nvPr/>
        </p:nvSpPr>
        <p:spPr bwMode="auto">
          <a:xfrm>
            <a:off x="7113588" y="3643313"/>
            <a:ext cx="431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В</a:t>
            </a:r>
            <a:r>
              <a:rPr lang="ru-RU" altLang="ru-RU" baseline="-25000" dirty="0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18487" name="Text Box 55"/>
          <p:cNvSpPr txBox="1">
            <a:spLocks noChangeArrowheads="1"/>
          </p:cNvSpPr>
          <p:nvPr/>
        </p:nvSpPr>
        <p:spPr bwMode="auto">
          <a:xfrm>
            <a:off x="7834313" y="3479800"/>
            <a:ext cx="504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С</a:t>
            </a:r>
            <a:r>
              <a:rPr lang="ru-RU" altLang="ru-RU" baseline="-25000" dirty="0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18488" name="Text Box 56"/>
          <p:cNvSpPr txBox="1">
            <a:spLocks noChangeArrowheads="1"/>
          </p:cNvSpPr>
          <p:nvPr/>
        </p:nvSpPr>
        <p:spPr bwMode="auto">
          <a:xfrm>
            <a:off x="7931150" y="5032375"/>
            <a:ext cx="504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С</a:t>
            </a:r>
            <a:r>
              <a:rPr lang="ru-RU" altLang="ru-RU" baseline="-25000" dirty="0">
                <a:solidFill>
                  <a:srgbClr val="002060"/>
                </a:solidFill>
              </a:rPr>
              <a:t>1</a:t>
            </a:r>
          </a:p>
        </p:txBody>
      </p:sp>
      <p:sp>
        <p:nvSpPr>
          <p:cNvPr id="18489" name="Text Box 57"/>
          <p:cNvSpPr txBox="1">
            <a:spLocks noChangeArrowheads="1"/>
          </p:cNvSpPr>
          <p:nvPr/>
        </p:nvSpPr>
        <p:spPr bwMode="auto">
          <a:xfrm>
            <a:off x="6610350" y="5321300"/>
            <a:ext cx="504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А</a:t>
            </a:r>
            <a:r>
              <a:rPr lang="ru-RU" altLang="ru-RU" baseline="-25000" dirty="0">
                <a:solidFill>
                  <a:srgbClr val="002060"/>
                </a:solidFill>
              </a:rPr>
              <a:t>1</a:t>
            </a:r>
          </a:p>
        </p:txBody>
      </p:sp>
      <p:sp>
        <p:nvSpPr>
          <p:cNvPr id="18490" name="Text Box 58"/>
          <p:cNvSpPr txBox="1">
            <a:spLocks noChangeArrowheads="1"/>
          </p:cNvSpPr>
          <p:nvPr/>
        </p:nvSpPr>
        <p:spPr bwMode="auto">
          <a:xfrm>
            <a:off x="7521575" y="5649913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В</a:t>
            </a:r>
            <a:r>
              <a:rPr lang="ru-RU" altLang="ru-RU" baseline="-25000" dirty="0">
                <a:solidFill>
                  <a:srgbClr val="002060"/>
                </a:solidFill>
              </a:rPr>
              <a:t>1</a:t>
            </a:r>
          </a:p>
        </p:txBody>
      </p:sp>
      <p:sp>
        <p:nvSpPr>
          <p:cNvPr id="18491" name="Freeform 59"/>
          <p:cNvSpPr>
            <a:spLocks/>
          </p:cNvSpPr>
          <p:nvPr/>
        </p:nvSpPr>
        <p:spPr bwMode="auto">
          <a:xfrm>
            <a:off x="7502525" y="5216525"/>
            <a:ext cx="428625" cy="585788"/>
          </a:xfrm>
          <a:custGeom>
            <a:avLst/>
            <a:gdLst>
              <a:gd name="T0" fmla="*/ 2147483647 w 270"/>
              <a:gd name="T1" fmla="*/ 0 h 369"/>
              <a:gd name="T2" fmla="*/ 0 w 270"/>
              <a:gd name="T3" fmla="*/ 2147483647 h 369"/>
              <a:gd name="T4" fmla="*/ 0 60000 65536"/>
              <a:gd name="T5" fmla="*/ 0 60000 65536"/>
              <a:gd name="T6" fmla="*/ 0 w 270"/>
              <a:gd name="T7" fmla="*/ 0 h 369"/>
              <a:gd name="T8" fmla="*/ 270 w 270"/>
              <a:gd name="T9" fmla="*/ 369 h 36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70" h="369">
                <a:moveTo>
                  <a:pt x="270" y="0"/>
                </a:moveTo>
                <a:lnTo>
                  <a:pt x="0" y="369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92" name="Freeform 60"/>
          <p:cNvSpPr>
            <a:spLocks/>
          </p:cNvSpPr>
          <p:nvPr/>
        </p:nvSpPr>
        <p:spPr bwMode="auto">
          <a:xfrm>
            <a:off x="7032625" y="5216525"/>
            <a:ext cx="898525" cy="276225"/>
          </a:xfrm>
          <a:custGeom>
            <a:avLst/>
            <a:gdLst>
              <a:gd name="T0" fmla="*/ 2147483647 w 566"/>
              <a:gd name="T1" fmla="*/ 0 h 174"/>
              <a:gd name="T2" fmla="*/ 0 w 566"/>
              <a:gd name="T3" fmla="*/ 2147483647 h 174"/>
              <a:gd name="T4" fmla="*/ 0 60000 65536"/>
              <a:gd name="T5" fmla="*/ 0 60000 65536"/>
              <a:gd name="T6" fmla="*/ 0 w 566"/>
              <a:gd name="T7" fmla="*/ 0 h 174"/>
              <a:gd name="T8" fmla="*/ 566 w 566"/>
              <a:gd name="T9" fmla="*/ 174 h 17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66" h="174">
                <a:moveTo>
                  <a:pt x="566" y="0"/>
                </a:moveTo>
                <a:lnTo>
                  <a:pt x="0" y="174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93" name="Oval 61"/>
          <p:cNvSpPr>
            <a:spLocks noChangeArrowheads="1"/>
          </p:cNvSpPr>
          <p:nvPr/>
        </p:nvSpPr>
        <p:spPr bwMode="auto">
          <a:xfrm>
            <a:off x="6981825" y="4095750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94" name="Freeform 62"/>
          <p:cNvSpPr>
            <a:spLocks/>
          </p:cNvSpPr>
          <p:nvPr/>
        </p:nvSpPr>
        <p:spPr bwMode="auto">
          <a:xfrm>
            <a:off x="7019925" y="3811588"/>
            <a:ext cx="914400" cy="328612"/>
          </a:xfrm>
          <a:custGeom>
            <a:avLst/>
            <a:gdLst>
              <a:gd name="T0" fmla="*/ 2147483647 w 576"/>
              <a:gd name="T1" fmla="*/ 0 h 207"/>
              <a:gd name="T2" fmla="*/ 0 w 576"/>
              <a:gd name="T3" fmla="*/ 2147483647 h 207"/>
              <a:gd name="T4" fmla="*/ 0 60000 65536"/>
              <a:gd name="T5" fmla="*/ 0 60000 65536"/>
              <a:gd name="T6" fmla="*/ 0 w 576"/>
              <a:gd name="T7" fmla="*/ 0 h 207"/>
              <a:gd name="T8" fmla="*/ 576 w 576"/>
              <a:gd name="T9" fmla="*/ 207 h 20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76" h="207">
                <a:moveTo>
                  <a:pt x="576" y="0"/>
                </a:moveTo>
                <a:lnTo>
                  <a:pt x="0" y="207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95" name="Oval 63"/>
          <p:cNvSpPr>
            <a:spLocks noChangeArrowheads="1"/>
          </p:cNvSpPr>
          <p:nvPr/>
        </p:nvSpPr>
        <p:spPr bwMode="auto">
          <a:xfrm>
            <a:off x="7881938" y="3784600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96" name="Freeform 64"/>
          <p:cNvSpPr>
            <a:spLocks/>
          </p:cNvSpPr>
          <p:nvPr/>
        </p:nvSpPr>
        <p:spPr bwMode="auto">
          <a:xfrm>
            <a:off x="7016750" y="5497513"/>
            <a:ext cx="490538" cy="290512"/>
          </a:xfrm>
          <a:custGeom>
            <a:avLst/>
            <a:gdLst>
              <a:gd name="T0" fmla="*/ 2147483647 w 309"/>
              <a:gd name="T1" fmla="*/ 2147483647 h 183"/>
              <a:gd name="T2" fmla="*/ 0 w 309"/>
              <a:gd name="T3" fmla="*/ 0 h 183"/>
              <a:gd name="T4" fmla="*/ 0 60000 65536"/>
              <a:gd name="T5" fmla="*/ 0 60000 65536"/>
              <a:gd name="T6" fmla="*/ 0 w 309"/>
              <a:gd name="T7" fmla="*/ 0 h 183"/>
              <a:gd name="T8" fmla="*/ 309 w 309"/>
              <a:gd name="T9" fmla="*/ 183 h 18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9" h="183">
                <a:moveTo>
                  <a:pt x="309" y="183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97" name="Oval 65"/>
          <p:cNvSpPr>
            <a:spLocks noChangeArrowheads="1"/>
          </p:cNvSpPr>
          <p:nvPr/>
        </p:nvSpPr>
        <p:spPr bwMode="auto">
          <a:xfrm>
            <a:off x="7464425" y="5741988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98" name="Oval 66"/>
          <p:cNvSpPr>
            <a:spLocks noChangeArrowheads="1"/>
          </p:cNvSpPr>
          <p:nvPr/>
        </p:nvSpPr>
        <p:spPr bwMode="auto">
          <a:xfrm>
            <a:off x="7889875" y="5181600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99" name="Oval 67"/>
          <p:cNvSpPr>
            <a:spLocks noChangeArrowheads="1"/>
          </p:cNvSpPr>
          <p:nvPr/>
        </p:nvSpPr>
        <p:spPr bwMode="auto">
          <a:xfrm>
            <a:off x="6981825" y="5459413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500" name="Oval 68"/>
          <p:cNvSpPr>
            <a:spLocks noChangeArrowheads="1"/>
          </p:cNvSpPr>
          <p:nvPr/>
        </p:nvSpPr>
        <p:spPr bwMode="auto">
          <a:xfrm>
            <a:off x="7467600" y="3925888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501" name="Text Box 69"/>
          <p:cNvSpPr txBox="1">
            <a:spLocks noChangeArrowheads="1"/>
          </p:cNvSpPr>
          <p:nvPr/>
        </p:nvSpPr>
        <p:spPr bwMode="auto">
          <a:xfrm>
            <a:off x="6069013" y="3084513"/>
            <a:ext cx="2224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 dirty="0" smtClean="0">
                <a:solidFill>
                  <a:srgbClr val="CD1805"/>
                </a:solidFill>
                <a:sym typeface="Symbol" pitchFamily="18" charset="2"/>
              </a:rPr>
              <a:t>θ(</a:t>
            </a:r>
            <a:r>
              <a:rPr lang="ru-RU" altLang="ru-RU" sz="2400" dirty="0" smtClean="0">
                <a:solidFill>
                  <a:srgbClr val="CD1805"/>
                </a:solidFill>
              </a:rPr>
              <a:t>АВС</a:t>
            </a:r>
            <a:r>
              <a:rPr lang="ru-RU" altLang="ru-RU" sz="2400" dirty="0">
                <a:solidFill>
                  <a:srgbClr val="CD1805"/>
                </a:solidFill>
              </a:rPr>
              <a:t>)</a:t>
            </a:r>
            <a:r>
              <a:rPr lang="ru-RU" altLang="ru-RU" sz="2400" dirty="0">
                <a:solidFill>
                  <a:srgbClr val="CD1805"/>
                </a:solidFill>
                <a:sym typeface="Symbol" pitchFamily="18" charset="2"/>
              </a:rPr>
              <a:t></a:t>
            </a:r>
            <a:r>
              <a:rPr lang="ru-RU" altLang="ru-RU" sz="2400" dirty="0">
                <a:solidFill>
                  <a:srgbClr val="CD1805"/>
                </a:solidFill>
              </a:rPr>
              <a:t>П</a:t>
            </a:r>
            <a:r>
              <a:rPr lang="ru-RU" altLang="ru-RU" sz="2400" baseline="-25000" dirty="0">
                <a:solidFill>
                  <a:srgbClr val="CD1805"/>
                </a:solidFill>
              </a:rPr>
              <a:t>2</a:t>
            </a:r>
          </a:p>
        </p:txBody>
      </p:sp>
      <p:sp>
        <p:nvSpPr>
          <p:cNvPr id="17467" name="Line 70"/>
          <p:cNvSpPr>
            <a:spLocks noChangeShapeType="1"/>
          </p:cNvSpPr>
          <p:nvPr/>
        </p:nvSpPr>
        <p:spPr bwMode="auto">
          <a:xfrm flipH="1">
            <a:off x="6176963" y="2354263"/>
            <a:ext cx="15843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7468" name="Freeform 71"/>
          <p:cNvSpPr>
            <a:spLocks/>
          </p:cNvSpPr>
          <p:nvPr/>
        </p:nvSpPr>
        <p:spPr bwMode="auto">
          <a:xfrm flipH="1" flipV="1">
            <a:off x="6764338" y="1846263"/>
            <a:ext cx="923925" cy="508000"/>
          </a:xfrm>
          <a:custGeom>
            <a:avLst/>
            <a:gdLst>
              <a:gd name="T0" fmla="*/ 0 w 495"/>
              <a:gd name="T1" fmla="*/ 2147483647 h 270"/>
              <a:gd name="T2" fmla="*/ 2147483647 w 495"/>
              <a:gd name="T3" fmla="*/ 0 h 270"/>
              <a:gd name="T4" fmla="*/ 0 60000 65536"/>
              <a:gd name="T5" fmla="*/ 0 60000 65536"/>
              <a:gd name="T6" fmla="*/ 0 w 495"/>
              <a:gd name="T7" fmla="*/ 0 h 270"/>
              <a:gd name="T8" fmla="*/ 495 w 495"/>
              <a:gd name="T9" fmla="*/ 270 h 27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95" h="270">
                <a:moveTo>
                  <a:pt x="0" y="270"/>
                </a:moveTo>
                <a:lnTo>
                  <a:pt x="495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69" name="Line 72"/>
          <p:cNvSpPr>
            <a:spLocks noChangeShapeType="1"/>
          </p:cNvSpPr>
          <p:nvPr/>
        </p:nvSpPr>
        <p:spPr bwMode="auto">
          <a:xfrm flipV="1">
            <a:off x="6781800" y="2351088"/>
            <a:ext cx="0" cy="5762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7470" name="Arc 73"/>
          <p:cNvSpPr>
            <a:spLocks/>
          </p:cNvSpPr>
          <p:nvPr/>
        </p:nvSpPr>
        <p:spPr bwMode="auto">
          <a:xfrm rot="1788900">
            <a:off x="7081838" y="2100263"/>
            <a:ext cx="274637" cy="279400"/>
          </a:xfrm>
          <a:custGeom>
            <a:avLst/>
            <a:gdLst>
              <a:gd name="T0" fmla="*/ 2147483647 w 20672"/>
              <a:gd name="T1" fmla="*/ 0 h 20968"/>
              <a:gd name="T2" fmla="*/ 2147483647 w 20672"/>
              <a:gd name="T3" fmla="*/ 2147483647 h 20968"/>
              <a:gd name="T4" fmla="*/ 0 w 20672"/>
              <a:gd name="T5" fmla="*/ 2147483647 h 20968"/>
              <a:gd name="T6" fmla="*/ 0 60000 65536"/>
              <a:gd name="T7" fmla="*/ 0 60000 65536"/>
              <a:gd name="T8" fmla="*/ 0 60000 65536"/>
              <a:gd name="T9" fmla="*/ 0 w 20672"/>
              <a:gd name="T10" fmla="*/ 0 h 20968"/>
              <a:gd name="T11" fmla="*/ 20672 w 20672"/>
              <a:gd name="T12" fmla="*/ 20968 h 2096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672" h="20968" fill="none" extrusionOk="0">
                <a:moveTo>
                  <a:pt x="5187" y="0"/>
                </a:moveTo>
                <a:cubicBezTo>
                  <a:pt x="12581" y="1829"/>
                  <a:pt x="18464" y="7416"/>
                  <a:pt x="20672" y="14705"/>
                </a:cubicBezTo>
              </a:path>
              <a:path w="20672" h="20968" stroke="0" extrusionOk="0">
                <a:moveTo>
                  <a:pt x="5187" y="0"/>
                </a:moveTo>
                <a:cubicBezTo>
                  <a:pt x="12581" y="1829"/>
                  <a:pt x="18464" y="7416"/>
                  <a:pt x="20672" y="14705"/>
                </a:cubicBezTo>
                <a:lnTo>
                  <a:pt x="0" y="20968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71" name="Text Box 74"/>
          <p:cNvSpPr txBox="1">
            <a:spLocks noChangeArrowheads="1"/>
          </p:cNvSpPr>
          <p:nvPr/>
        </p:nvSpPr>
        <p:spPr bwMode="auto">
          <a:xfrm>
            <a:off x="5859463" y="2159000"/>
            <a:ext cx="2873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>
                <a:solidFill>
                  <a:srgbClr val="002060"/>
                </a:solidFill>
              </a:rPr>
              <a:t>x</a:t>
            </a:r>
            <a:endParaRPr lang="ru-RU" altLang="ru-RU" dirty="0">
              <a:solidFill>
                <a:srgbClr val="002060"/>
              </a:solidFill>
            </a:endParaRPr>
          </a:p>
        </p:txBody>
      </p:sp>
      <p:sp>
        <p:nvSpPr>
          <p:cNvPr id="17472" name="Text Box 75"/>
          <p:cNvSpPr txBox="1">
            <a:spLocks noChangeArrowheads="1"/>
          </p:cNvSpPr>
          <p:nvPr/>
        </p:nvSpPr>
        <p:spPr bwMode="auto">
          <a:xfrm>
            <a:off x="6750050" y="2465388"/>
            <a:ext cx="504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 smtClean="0">
                <a:solidFill>
                  <a:srgbClr val="002060"/>
                </a:solidFill>
                <a:sym typeface="Symbol" pitchFamily="18" charset="2"/>
              </a:rPr>
              <a:t>θ</a:t>
            </a:r>
            <a:r>
              <a:rPr lang="en-US" altLang="ru-RU" baseline="-40000" dirty="0" smtClean="0">
                <a:solidFill>
                  <a:srgbClr val="002060"/>
                </a:solidFill>
                <a:sym typeface="Symbol" pitchFamily="18" charset="2"/>
              </a:rPr>
              <a:t>1</a:t>
            </a:r>
            <a:endParaRPr lang="en-US" altLang="ru-RU" baseline="-40000" dirty="0">
              <a:solidFill>
                <a:srgbClr val="002060"/>
              </a:solidFill>
              <a:sym typeface="Symbol" pitchFamily="18" charset="2"/>
            </a:endParaRPr>
          </a:p>
        </p:txBody>
      </p:sp>
      <p:sp>
        <p:nvSpPr>
          <p:cNvPr id="17473" name="Text Box 76"/>
          <p:cNvSpPr txBox="1">
            <a:spLocks noChangeArrowheads="1"/>
          </p:cNvSpPr>
          <p:nvPr/>
        </p:nvSpPr>
        <p:spPr bwMode="auto">
          <a:xfrm>
            <a:off x="6754813" y="1717675"/>
            <a:ext cx="504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 smtClean="0">
                <a:solidFill>
                  <a:srgbClr val="002060"/>
                </a:solidFill>
                <a:sym typeface="Symbol" pitchFamily="18" charset="2"/>
              </a:rPr>
              <a:t>θ</a:t>
            </a:r>
            <a:r>
              <a:rPr lang="en-US" altLang="ru-RU" baseline="-40000" dirty="0" smtClean="0">
                <a:solidFill>
                  <a:srgbClr val="002060"/>
                </a:solidFill>
                <a:sym typeface="Symbol" pitchFamily="18" charset="2"/>
              </a:rPr>
              <a:t>2</a:t>
            </a:r>
            <a:endParaRPr lang="en-US" altLang="ru-RU" baseline="-40000" dirty="0">
              <a:solidFill>
                <a:srgbClr val="002060"/>
              </a:solidFill>
              <a:sym typeface="Symbol" pitchFamily="18" charset="2"/>
            </a:endParaRPr>
          </a:p>
        </p:txBody>
      </p:sp>
      <p:sp>
        <p:nvSpPr>
          <p:cNvPr id="17474" name="Text Box 77"/>
          <p:cNvSpPr txBox="1">
            <a:spLocks noChangeArrowheads="1"/>
          </p:cNvSpPr>
          <p:nvPr/>
        </p:nvSpPr>
        <p:spPr bwMode="auto">
          <a:xfrm>
            <a:off x="7377113" y="2050479"/>
            <a:ext cx="504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>
                <a:sym typeface="Symbol" pitchFamily="18" charset="2"/>
              </a:rPr>
              <a:t>α</a:t>
            </a:r>
            <a:endParaRPr lang="en-US" altLang="ru-RU" baseline="-25000" dirty="0">
              <a:sym typeface="Symbol" pitchFamily="18" charset="2"/>
            </a:endParaRPr>
          </a:p>
        </p:txBody>
      </p:sp>
      <p:sp>
        <p:nvSpPr>
          <p:cNvPr id="17475" name="Freeform 78"/>
          <p:cNvSpPr>
            <a:spLocks/>
          </p:cNvSpPr>
          <p:nvPr/>
        </p:nvSpPr>
        <p:spPr bwMode="auto">
          <a:xfrm flipH="1" flipV="1">
            <a:off x="6786563" y="2360613"/>
            <a:ext cx="93662" cy="103187"/>
          </a:xfrm>
          <a:custGeom>
            <a:avLst/>
            <a:gdLst>
              <a:gd name="T0" fmla="*/ 2147483647 w 59"/>
              <a:gd name="T1" fmla="*/ 0 h 65"/>
              <a:gd name="T2" fmla="*/ 0 w 59"/>
              <a:gd name="T3" fmla="*/ 0 h 65"/>
              <a:gd name="T4" fmla="*/ 0 w 59"/>
              <a:gd name="T5" fmla="*/ 2147483647 h 65"/>
              <a:gd name="T6" fmla="*/ 0 60000 65536"/>
              <a:gd name="T7" fmla="*/ 0 60000 65536"/>
              <a:gd name="T8" fmla="*/ 0 60000 65536"/>
              <a:gd name="T9" fmla="*/ 0 w 59"/>
              <a:gd name="T10" fmla="*/ 0 h 65"/>
              <a:gd name="T11" fmla="*/ 59 w 59"/>
              <a:gd name="T12" fmla="*/ 65 h 6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9" h="65">
                <a:moveTo>
                  <a:pt x="59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76" name="Text Box 79"/>
          <p:cNvSpPr txBox="1">
            <a:spLocks noChangeArrowheads="1"/>
          </p:cNvSpPr>
          <p:nvPr/>
        </p:nvSpPr>
        <p:spPr bwMode="auto">
          <a:xfrm>
            <a:off x="6015038" y="1228725"/>
            <a:ext cx="22320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Угол наклона к П</a:t>
            </a:r>
            <a:r>
              <a:rPr lang="ru-RU" altLang="ru-RU" baseline="-25000" dirty="0">
                <a:solidFill>
                  <a:srgbClr val="002060"/>
                </a:solidFill>
              </a:rPr>
              <a:t>1</a:t>
            </a:r>
          </a:p>
        </p:txBody>
      </p:sp>
      <p:sp>
        <p:nvSpPr>
          <p:cNvPr id="17477" name="Freeform 80"/>
          <p:cNvSpPr>
            <a:spLocks/>
          </p:cNvSpPr>
          <p:nvPr/>
        </p:nvSpPr>
        <p:spPr bwMode="auto">
          <a:xfrm flipH="1">
            <a:off x="7342188" y="1627188"/>
            <a:ext cx="1046162" cy="603250"/>
          </a:xfrm>
          <a:custGeom>
            <a:avLst/>
            <a:gdLst>
              <a:gd name="T0" fmla="*/ 0 w 659"/>
              <a:gd name="T1" fmla="*/ 0 h 380"/>
              <a:gd name="T2" fmla="*/ 2147483647 w 659"/>
              <a:gd name="T3" fmla="*/ 2147483647 h 380"/>
              <a:gd name="T4" fmla="*/ 0 60000 65536"/>
              <a:gd name="T5" fmla="*/ 0 60000 65536"/>
              <a:gd name="T6" fmla="*/ 0 w 659"/>
              <a:gd name="T7" fmla="*/ 0 h 380"/>
              <a:gd name="T8" fmla="*/ 659 w 659"/>
              <a:gd name="T9" fmla="*/ 380 h 38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59" h="380">
                <a:moveTo>
                  <a:pt x="0" y="0"/>
                </a:moveTo>
                <a:lnTo>
                  <a:pt x="659" y="380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7478" name="Line 81"/>
          <p:cNvSpPr>
            <a:spLocks noChangeShapeType="1"/>
          </p:cNvSpPr>
          <p:nvPr/>
        </p:nvSpPr>
        <p:spPr bwMode="auto">
          <a:xfrm>
            <a:off x="6069013" y="1631950"/>
            <a:ext cx="23225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8514" name="Text Box 82"/>
          <p:cNvSpPr txBox="1">
            <a:spLocks noChangeArrowheads="1"/>
          </p:cNvSpPr>
          <p:nvPr/>
        </p:nvSpPr>
        <p:spPr bwMode="auto">
          <a:xfrm>
            <a:off x="1285852" y="500042"/>
            <a:ext cx="7426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i="1" dirty="0">
                <a:solidFill>
                  <a:srgbClr val="CD1805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Фронтально</a:t>
            </a:r>
            <a:r>
              <a:rPr lang="ru-RU" sz="2400" i="1" dirty="0">
                <a:solidFill>
                  <a:srgbClr val="000099"/>
                </a:solidFill>
              </a:rPr>
              <a:t> </a:t>
            </a:r>
            <a:r>
              <a:rPr lang="ru-RU" sz="2400" i="1" dirty="0">
                <a:solidFill>
                  <a:srgbClr val="C00000"/>
                </a:solidFill>
              </a:rPr>
              <a:t>–</a:t>
            </a:r>
            <a:r>
              <a:rPr lang="ru-RU" sz="2400" i="1" dirty="0">
                <a:solidFill>
                  <a:srgbClr val="000099"/>
                </a:solidFill>
              </a:rPr>
              <a:t> </a:t>
            </a:r>
            <a:r>
              <a:rPr lang="ru-RU" sz="2400" b="1" i="1" dirty="0">
                <a:solidFill>
                  <a:srgbClr val="CD1805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проецирующая плоскость</a:t>
            </a:r>
          </a:p>
        </p:txBody>
      </p:sp>
      <p:cxnSp>
        <p:nvCxnSpPr>
          <p:cNvPr id="76" name="Прямая соединительная линия 75"/>
          <p:cNvCxnSpPr/>
          <p:nvPr/>
        </p:nvCxnSpPr>
        <p:spPr>
          <a:xfrm rot="10800000" flipV="1">
            <a:off x="0" y="928670"/>
            <a:ext cx="8820150" cy="7937"/>
          </a:xfrm>
          <a:prstGeom prst="line">
            <a:avLst/>
          </a:prstGeom>
          <a:ln w="38100">
            <a:solidFill>
              <a:srgbClr val="0020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/>
        </p:nvCxnSpPr>
        <p:spPr>
          <a:xfrm flipV="1">
            <a:off x="2613025" y="1503760"/>
            <a:ext cx="151606" cy="9167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770187" y="1503760"/>
            <a:ext cx="145629" cy="9167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4067944" y="1503760"/>
            <a:ext cx="204018" cy="15323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271962" y="1503760"/>
            <a:ext cx="144463" cy="1281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096881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20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20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20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17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17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000"/>
                                        <p:tgtEl>
                                          <p:spTgt spid="17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17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17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000"/>
                                        <p:tgtEl>
                                          <p:spTgt spid="17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000"/>
                                        <p:tgtEl>
                                          <p:spTgt spid="17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1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17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1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000"/>
                                        <p:tgtEl>
                                          <p:spTgt spid="17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17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17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8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8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8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 nodeType="clickPar">
                      <p:stCondLst>
                        <p:cond delay="indefinite"/>
                      </p:stCondLst>
                      <p:childTnLst>
                        <p:par>
                          <p:cTn id="1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8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8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8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8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8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8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8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8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8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18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8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8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18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1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8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8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8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8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8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18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8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8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8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8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18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18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18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18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18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18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18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18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18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8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18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18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18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18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18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18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18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18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18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18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18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18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18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18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18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18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18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18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18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18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18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18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18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18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18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8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18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18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nimBg="1"/>
      <p:bldP spid="17412" grpId="0" animBg="1"/>
      <p:bldP spid="17413" grpId="0"/>
      <p:bldP spid="17414" grpId="0" animBg="1"/>
      <p:bldP spid="17415" grpId="0"/>
      <p:bldP spid="17416" grpId="0"/>
      <p:bldP spid="17417" grpId="0"/>
      <p:bldP spid="17418" grpId="0"/>
      <p:bldP spid="17419" grpId="0" animBg="1"/>
      <p:bldP spid="17420" grpId="0"/>
      <p:bldP spid="17421" grpId="0"/>
      <p:bldP spid="17422" grpId="0"/>
      <p:bldP spid="17423" grpId="0"/>
      <p:bldP spid="17424" grpId="0" animBg="1"/>
      <p:bldP spid="17425" grpId="0" animBg="1"/>
      <p:bldP spid="17426" grpId="0" animBg="1"/>
      <p:bldP spid="17427" grpId="0" animBg="1"/>
      <p:bldP spid="17428" grpId="0"/>
      <p:bldP spid="17429" grpId="0"/>
      <p:bldP spid="17430" grpId="0"/>
      <p:bldP spid="18466" grpId="0"/>
      <p:bldP spid="17432" grpId="0"/>
      <p:bldP spid="18468" grpId="0" animBg="1"/>
      <p:bldP spid="17434" grpId="0" animBg="1"/>
      <p:bldP spid="17435" grpId="0" animBg="1"/>
      <p:bldP spid="17436" grpId="0" animBg="1"/>
      <p:bldP spid="17437" grpId="0" animBg="1"/>
      <p:bldP spid="17438" grpId="0" animBg="1"/>
      <p:bldP spid="17439" grpId="0" animBg="1"/>
      <p:bldP spid="17440" grpId="0" animBg="1"/>
      <p:bldP spid="17441" grpId="0" animBg="1"/>
      <p:bldP spid="17442" grpId="0" animBg="1"/>
      <p:bldP spid="17443" grpId="0" animBg="1"/>
      <p:bldP spid="17444" grpId="0" animBg="1"/>
      <p:bldP spid="18480" grpId="0" animBg="1"/>
      <p:bldP spid="18481" grpId="0"/>
      <p:bldP spid="18482" grpId="0" animBg="1"/>
      <p:bldP spid="18483" grpId="0" animBg="1"/>
      <p:bldP spid="18484" grpId="0" animBg="1"/>
      <p:bldP spid="18485" grpId="0"/>
      <p:bldP spid="18486" grpId="0"/>
      <p:bldP spid="18487" grpId="0"/>
      <p:bldP spid="18488" grpId="0"/>
      <p:bldP spid="18489" grpId="0"/>
      <p:bldP spid="18490" grpId="0"/>
      <p:bldP spid="18491" grpId="0" animBg="1"/>
      <p:bldP spid="18492" grpId="0" animBg="1"/>
      <p:bldP spid="18493" grpId="0" animBg="1"/>
      <p:bldP spid="18494" grpId="0" animBg="1"/>
      <p:bldP spid="18495" grpId="0" animBg="1"/>
      <p:bldP spid="18496" grpId="0" animBg="1"/>
      <p:bldP spid="18497" grpId="0" animBg="1"/>
      <p:bldP spid="18498" grpId="0" animBg="1"/>
      <p:bldP spid="18499" grpId="0" animBg="1"/>
      <p:bldP spid="18500" grpId="0" animBg="1"/>
      <p:bldP spid="18501" grpId="0"/>
      <p:bldP spid="17467" grpId="0" animBg="1"/>
      <p:bldP spid="17468" grpId="0" animBg="1"/>
      <p:bldP spid="17469" grpId="0" animBg="1"/>
      <p:bldP spid="17470" grpId="0" animBg="1"/>
      <p:bldP spid="17471" grpId="0"/>
      <p:bldP spid="17472" grpId="0"/>
      <p:bldP spid="17473" grpId="0"/>
      <p:bldP spid="17474" grpId="0"/>
      <p:bldP spid="17475" grpId="0" animBg="1"/>
      <p:bldP spid="17476" grpId="0"/>
      <p:bldP spid="17477" grpId="0" animBg="1"/>
      <p:bldP spid="17478" grpId="0" animBg="1"/>
      <p:bldP spid="185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728663" y="4473575"/>
            <a:ext cx="4841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z="1200" b="1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ru-RU" altLang="ru-RU" sz="1200" b="1">
                <a:solidFill>
                  <a:prstClr val="black"/>
                </a:solidFill>
                <a:cs typeface="Times New Roman" pitchFamily="18" charset="0"/>
              </a:rPr>
              <a:t>       </a:t>
            </a:r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35" name="AutoShape 5"/>
          <p:cNvSpPr>
            <a:spLocks noChangeArrowheads="1"/>
          </p:cNvSpPr>
          <p:nvPr/>
        </p:nvSpPr>
        <p:spPr bwMode="auto">
          <a:xfrm flipH="1">
            <a:off x="1041400" y="3987800"/>
            <a:ext cx="3030538" cy="1036638"/>
          </a:xfrm>
          <a:prstGeom prst="parallelogram">
            <a:avLst>
              <a:gd name="adj" fmla="val 73086"/>
            </a:avLst>
          </a:prstGeom>
          <a:gradFill rotWithShape="1">
            <a:gsLst>
              <a:gs pos="0">
                <a:srgbClr val="006666"/>
              </a:gs>
              <a:gs pos="100000">
                <a:srgbClr val="002F2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36" name="Rectangle 6"/>
          <p:cNvSpPr>
            <a:spLocks noChangeArrowheads="1"/>
          </p:cNvSpPr>
          <p:nvPr/>
        </p:nvSpPr>
        <p:spPr bwMode="auto">
          <a:xfrm>
            <a:off x="1041400" y="2116138"/>
            <a:ext cx="2011363" cy="1866900"/>
          </a:xfrm>
          <a:prstGeom prst="rect">
            <a:avLst/>
          </a:prstGeom>
          <a:gradFill rotWithShape="1">
            <a:gsLst>
              <a:gs pos="0">
                <a:srgbClr val="002F2F"/>
              </a:gs>
              <a:gs pos="100000">
                <a:srgbClr val="00666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37" name="Text Box 7"/>
          <p:cNvSpPr txBox="1">
            <a:spLocks noChangeArrowheads="1"/>
          </p:cNvSpPr>
          <p:nvPr/>
        </p:nvSpPr>
        <p:spPr bwMode="auto">
          <a:xfrm>
            <a:off x="465138" y="3632200"/>
            <a:ext cx="2889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prstClr val="black"/>
                </a:solidFill>
              </a:rPr>
              <a:t>x</a:t>
            </a:r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38" name="Freeform 8"/>
          <p:cNvSpPr>
            <a:spLocks/>
          </p:cNvSpPr>
          <p:nvPr/>
        </p:nvSpPr>
        <p:spPr bwMode="auto">
          <a:xfrm>
            <a:off x="755650" y="3981450"/>
            <a:ext cx="2314575" cy="6350"/>
          </a:xfrm>
          <a:custGeom>
            <a:avLst/>
            <a:gdLst>
              <a:gd name="T0" fmla="*/ 0 w 1458"/>
              <a:gd name="T1" fmla="*/ 2147483647 h 4"/>
              <a:gd name="T2" fmla="*/ 2147483647 w 1458"/>
              <a:gd name="T3" fmla="*/ 0 h 4"/>
              <a:gd name="T4" fmla="*/ 0 60000 65536"/>
              <a:gd name="T5" fmla="*/ 0 60000 65536"/>
              <a:gd name="T6" fmla="*/ 0 w 1458"/>
              <a:gd name="T7" fmla="*/ 0 h 4"/>
              <a:gd name="T8" fmla="*/ 1458 w 1458"/>
              <a:gd name="T9" fmla="*/ 4 h 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458" h="4">
                <a:moveTo>
                  <a:pt x="0" y="4"/>
                </a:moveTo>
                <a:lnTo>
                  <a:pt x="1458" y="0"/>
                </a:lnTo>
              </a:path>
            </a:pathLst>
          </a:custGeom>
          <a:noFill/>
          <a:ln w="12700">
            <a:solidFill>
              <a:srgbClr val="FF3300"/>
            </a:solidFill>
            <a:round/>
            <a:headEnd type="stealth" w="med" len="lg"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39" name="Text Box 11"/>
          <p:cNvSpPr txBox="1">
            <a:spLocks noChangeArrowheads="1"/>
          </p:cNvSpPr>
          <p:nvPr/>
        </p:nvSpPr>
        <p:spPr bwMode="auto">
          <a:xfrm>
            <a:off x="2692400" y="3041650"/>
            <a:ext cx="4540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srgbClr val="FFFF00"/>
                </a:solidFill>
              </a:rPr>
              <a:t>A</a:t>
            </a:r>
            <a:endParaRPr lang="ru-RU" altLang="ru-RU" baseline="-25000">
              <a:solidFill>
                <a:srgbClr val="FFFF00"/>
              </a:solidFill>
            </a:endParaRPr>
          </a:p>
        </p:txBody>
      </p:sp>
      <p:sp>
        <p:nvSpPr>
          <p:cNvPr id="18440" name="Text Box 12"/>
          <p:cNvSpPr txBox="1">
            <a:spLocks noChangeArrowheads="1"/>
          </p:cNvSpPr>
          <p:nvPr/>
        </p:nvSpPr>
        <p:spPr bwMode="auto">
          <a:xfrm>
            <a:off x="2811463" y="3603625"/>
            <a:ext cx="2889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prstClr val="black"/>
                </a:solidFill>
              </a:rPr>
              <a:t>0</a:t>
            </a:r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41" name="Text Box 15"/>
          <p:cNvSpPr txBox="1">
            <a:spLocks noChangeArrowheads="1"/>
          </p:cNvSpPr>
          <p:nvPr/>
        </p:nvSpPr>
        <p:spPr bwMode="auto">
          <a:xfrm>
            <a:off x="2409825" y="4067175"/>
            <a:ext cx="4540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srgbClr val="FFFF00"/>
                </a:solidFill>
              </a:rPr>
              <a:t>B</a:t>
            </a:r>
            <a:endParaRPr lang="ru-RU" altLang="ru-RU" baseline="-25000">
              <a:solidFill>
                <a:srgbClr val="FFFF00"/>
              </a:solidFill>
            </a:endParaRPr>
          </a:p>
        </p:txBody>
      </p:sp>
      <p:sp>
        <p:nvSpPr>
          <p:cNvPr id="18442" name="Text Box 18"/>
          <p:cNvSpPr txBox="1">
            <a:spLocks noChangeArrowheads="1"/>
          </p:cNvSpPr>
          <p:nvPr/>
        </p:nvSpPr>
        <p:spPr bwMode="auto">
          <a:xfrm>
            <a:off x="1995488" y="3281363"/>
            <a:ext cx="454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srgbClr val="FFFF00"/>
                </a:solidFill>
              </a:rPr>
              <a:t>C        </a:t>
            </a:r>
            <a:endParaRPr lang="ru-RU" altLang="ru-RU" baseline="-25000">
              <a:solidFill>
                <a:srgbClr val="FFFF00"/>
              </a:solidFill>
            </a:endParaRPr>
          </a:p>
        </p:txBody>
      </p:sp>
      <p:sp>
        <p:nvSpPr>
          <p:cNvPr id="18443" name="Text Box 19"/>
          <p:cNvSpPr txBox="1">
            <a:spLocks noChangeArrowheads="1"/>
          </p:cNvSpPr>
          <p:nvPr/>
        </p:nvSpPr>
        <p:spPr bwMode="auto">
          <a:xfrm>
            <a:off x="2108200" y="2624138"/>
            <a:ext cx="6064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 smtClean="0">
                <a:solidFill>
                  <a:srgbClr val="4F81BD"/>
                </a:solidFill>
                <a:sym typeface="Symbol" pitchFamily="18" charset="2"/>
              </a:rPr>
              <a:t>∆</a:t>
            </a:r>
            <a:r>
              <a:rPr lang="ru-RU" altLang="ru-RU" baseline="-40000" dirty="0" smtClean="0">
                <a:solidFill>
                  <a:srgbClr val="4F81BD"/>
                </a:solidFill>
                <a:sym typeface="Symbol" pitchFamily="18" charset="2"/>
              </a:rPr>
              <a:t>2</a:t>
            </a:r>
            <a:endParaRPr lang="ru-RU" altLang="ru-RU" baseline="-40000" dirty="0">
              <a:solidFill>
                <a:srgbClr val="4F81BD"/>
              </a:solidFill>
              <a:sym typeface="Symbol" pitchFamily="18" charset="2"/>
            </a:endParaRPr>
          </a:p>
        </p:txBody>
      </p:sp>
      <p:sp>
        <p:nvSpPr>
          <p:cNvPr id="18444" name="Text Box 20"/>
          <p:cNvSpPr txBox="1">
            <a:spLocks noChangeArrowheads="1"/>
          </p:cNvSpPr>
          <p:nvPr/>
        </p:nvSpPr>
        <p:spPr bwMode="auto">
          <a:xfrm>
            <a:off x="2473325" y="4451350"/>
            <a:ext cx="7469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 smtClean="0">
                <a:solidFill>
                  <a:srgbClr val="4F81BD"/>
                </a:solidFill>
                <a:sym typeface="Symbol" pitchFamily="18" charset="2"/>
              </a:rPr>
              <a:t>∆</a:t>
            </a:r>
            <a:r>
              <a:rPr lang="ru-RU" altLang="ru-RU" baseline="-40000" dirty="0" smtClean="0">
                <a:solidFill>
                  <a:srgbClr val="4F81BD"/>
                </a:solidFill>
                <a:sym typeface="Symbol" pitchFamily="18" charset="2"/>
              </a:rPr>
              <a:t>1</a:t>
            </a:r>
            <a:endParaRPr lang="ru-RU" altLang="ru-RU" baseline="-40000" dirty="0">
              <a:solidFill>
                <a:srgbClr val="4F81BD"/>
              </a:solidFill>
              <a:sym typeface="Symbol" pitchFamily="18" charset="2"/>
            </a:endParaRPr>
          </a:p>
        </p:txBody>
      </p:sp>
      <p:sp>
        <p:nvSpPr>
          <p:cNvPr id="18445" name="Text Box 32"/>
          <p:cNvSpPr txBox="1">
            <a:spLocks noChangeArrowheads="1"/>
          </p:cNvSpPr>
          <p:nvPr/>
        </p:nvSpPr>
        <p:spPr bwMode="auto">
          <a:xfrm>
            <a:off x="1046163" y="2119313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4F81BD"/>
                </a:solidFill>
                <a:sym typeface="Symbol" pitchFamily="18" charset="2"/>
              </a:rPr>
              <a:t>П</a:t>
            </a:r>
            <a:r>
              <a:rPr lang="ru-RU" altLang="ru-RU" baseline="-25000">
                <a:solidFill>
                  <a:srgbClr val="4F81BD"/>
                </a:solidFill>
                <a:sym typeface="Symbol" pitchFamily="18" charset="2"/>
              </a:rPr>
              <a:t>2</a:t>
            </a:r>
          </a:p>
        </p:txBody>
      </p:sp>
      <p:sp>
        <p:nvSpPr>
          <p:cNvPr id="18446" name="Text Box 33"/>
          <p:cNvSpPr txBox="1">
            <a:spLocks noChangeArrowheads="1"/>
          </p:cNvSpPr>
          <p:nvPr/>
        </p:nvSpPr>
        <p:spPr bwMode="auto">
          <a:xfrm>
            <a:off x="1692275" y="4652963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4F81BD"/>
                </a:solidFill>
                <a:sym typeface="Symbol" pitchFamily="18" charset="2"/>
              </a:rPr>
              <a:t>П</a:t>
            </a:r>
            <a:r>
              <a:rPr lang="ru-RU" altLang="ru-RU" baseline="-25000">
                <a:solidFill>
                  <a:srgbClr val="4F81BD"/>
                </a:solidFill>
                <a:sym typeface="Symbol" pitchFamily="18" charset="2"/>
              </a:rPr>
              <a:t>1</a:t>
            </a:r>
          </a:p>
        </p:txBody>
      </p:sp>
      <p:sp>
        <p:nvSpPr>
          <p:cNvPr id="18447" name="Freeform 35"/>
          <p:cNvSpPr>
            <a:spLocks/>
          </p:cNvSpPr>
          <p:nvPr/>
        </p:nvSpPr>
        <p:spPr bwMode="auto">
          <a:xfrm>
            <a:off x="2506663" y="3802063"/>
            <a:ext cx="101600" cy="180975"/>
          </a:xfrm>
          <a:custGeom>
            <a:avLst/>
            <a:gdLst>
              <a:gd name="T0" fmla="*/ 2147483647 w 64"/>
              <a:gd name="T1" fmla="*/ 0 h 114"/>
              <a:gd name="T2" fmla="*/ 0 w 64"/>
              <a:gd name="T3" fmla="*/ 2147483647 h 114"/>
              <a:gd name="T4" fmla="*/ 0 w 64"/>
              <a:gd name="T5" fmla="*/ 2147483647 h 114"/>
              <a:gd name="T6" fmla="*/ 0 w 64"/>
              <a:gd name="T7" fmla="*/ 2147483647 h 114"/>
              <a:gd name="T8" fmla="*/ 0 60000 65536"/>
              <a:gd name="T9" fmla="*/ 0 60000 65536"/>
              <a:gd name="T10" fmla="*/ 0 60000 65536"/>
              <a:gd name="T11" fmla="*/ 0 60000 65536"/>
              <a:gd name="T12" fmla="*/ 0 w 64"/>
              <a:gd name="T13" fmla="*/ 0 h 114"/>
              <a:gd name="T14" fmla="*/ 64 w 64"/>
              <a:gd name="T15" fmla="*/ 114 h 1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4" h="114">
                <a:moveTo>
                  <a:pt x="64" y="0"/>
                </a:moveTo>
                <a:lnTo>
                  <a:pt x="0" y="24"/>
                </a:lnTo>
                <a:lnTo>
                  <a:pt x="0" y="114"/>
                </a:lnTo>
                <a:lnTo>
                  <a:pt x="0" y="69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48" name="Freeform 40"/>
          <p:cNvSpPr>
            <a:spLocks/>
          </p:cNvSpPr>
          <p:nvPr/>
        </p:nvSpPr>
        <p:spPr bwMode="auto">
          <a:xfrm>
            <a:off x="3059113" y="2112963"/>
            <a:ext cx="1008062" cy="2905125"/>
          </a:xfrm>
          <a:custGeom>
            <a:avLst/>
            <a:gdLst>
              <a:gd name="T0" fmla="*/ 0 w 635"/>
              <a:gd name="T1" fmla="*/ 0 h 1830"/>
              <a:gd name="T2" fmla="*/ 2147483647 w 635"/>
              <a:gd name="T3" fmla="*/ 2147483647 h 1830"/>
              <a:gd name="T4" fmla="*/ 2147483647 w 635"/>
              <a:gd name="T5" fmla="*/ 2147483647 h 1830"/>
              <a:gd name="T6" fmla="*/ 0 w 635"/>
              <a:gd name="T7" fmla="*/ 2147483647 h 1830"/>
              <a:gd name="T8" fmla="*/ 0 w 635"/>
              <a:gd name="T9" fmla="*/ 0 h 18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35"/>
              <a:gd name="T16" fmla="*/ 0 h 1830"/>
              <a:gd name="T17" fmla="*/ 635 w 635"/>
              <a:gd name="T18" fmla="*/ 1830 h 18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35" h="1830">
                <a:moveTo>
                  <a:pt x="0" y="0"/>
                </a:moveTo>
                <a:lnTo>
                  <a:pt x="635" y="657"/>
                </a:lnTo>
                <a:lnTo>
                  <a:pt x="635" y="1830"/>
                </a:lnTo>
                <a:lnTo>
                  <a:pt x="0" y="1179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153234"/>
              </a:gs>
              <a:gs pos="100000">
                <a:srgbClr val="2E6B7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49" name="Freeform 41"/>
          <p:cNvSpPr>
            <a:spLocks/>
          </p:cNvSpPr>
          <p:nvPr/>
        </p:nvSpPr>
        <p:spPr bwMode="auto">
          <a:xfrm>
            <a:off x="1636713" y="3009900"/>
            <a:ext cx="1985962" cy="1555750"/>
          </a:xfrm>
          <a:custGeom>
            <a:avLst/>
            <a:gdLst>
              <a:gd name="T0" fmla="*/ 2147483647 w 1251"/>
              <a:gd name="T1" fmla="*/ 2147483647 h 980"/>
              <a:gd name="T2" fmla="*/ 2147483647 w 1251"/>
              <a:gd name="T3" fmla="*/ 2147483647 h 980"/>
              <a:gd name="T4" fmla="*/ 2147483647 w 1251"/>
              <a:gd name="T5" fmla="*/ 2147483647 h 980"/>
              <a:gd name="T6" fmla="*/ 2147483647 w 1251"/>
              <a:gd name="T7" fmla="*/ 2147483647 h 980"/>
              <a:gd name="T8" fmla="*/ 2147483647 w 1251"/>
              <a:gd name="T9" fmla="*/ 2147483647 h 980"/>
              <a:gd name="T10" fmla="*/ 2147483647 w 1251"/>
              <a:gd name="T11" fmla="*/ 2147483647 h 980"/>
              <a:gd name="T12" fmla="*/ 2147483647 w 1251"/>
              <a:gd name="T13" fmla="*/ 2147483647 h 980"/>
              <a:gd name="T14" fmla="*/ 0 w 1251"/>
              <a:gd name="T15" fmla="*/ 0 h 980"/>
              <a:gd name="T16" fmla="*/ 2147483647 w 1251"/>
              <a:gd name="T17" fmla="*/ 0 h 980"/>
              <a:gd name="T18" fmla="*/ 2147483647 w 1251"/>
              <a:gd name="T19" fmla="*/ 2147483647 h 980"/>
              <a:gd name="T20" fmla="*/ 2147483647 w 1251"/>
              <a:gd name="T21" fmla="*/ 2147483647 h 98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51"/>
              <a:gd name="T34" fmla="*/ 0 h 980"/>
              <a:gd name="T35" fmla="*/ 1251 w 1251"/>
              <a:gd name="T36" fmla="*/ 980 h 98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51" h="980">
                <a:moveTo>
                  <a:pt x="422" y="980"/>
                </a:moveTo>
                <a:cubicBezTo>
                  <a:pt x="366" y="966"/>
                  <a:pt x="389" y="924"/>
                  <a:pt x="360" y="891"/>
                </a:cubicBezTo>
                <a:cubicBezTo>
                  <a:pt x="331" y="886"/>
                  <a:pt x="267" y="794"/>
                  <a:pt x="245" y="780"/>
                </a:cubicBezTo>
                <a:cubicBezTo>
                  <a:pt x="217" y="723"/>
                  <a:pt x="207" y="625"/>
                  <a:pt x="180" y="558"/>
                </a:cubicBezTo>
                <a:cubicBezTo>
                  <a:pt x="154" y="528"/>
                  <a:pt x="163" y="437"/>
                  <a:pt x="137" y="407"/>
                </a:cubicBezTo>
                <a:cubicBezTo>
                  <a:pt x="124" y="402"/>
                  <a:pt x="119" y="278"/>
                  <a:pt x="107" y="266"/>
                </a:cubicBezTo>
                <a:cubicBezTo>
                  <a:pt x="105" y="265"/>
                  <a:pt x="72" y="194"/>
                  <a:pt x="51" y="152"/>
                </a:cubicBezTo>
                <a:lnTo>
                  <a:pt x="0" y="0"/>
                </a:lnTo>
                <a:lnTo>
                  <a:pt x="892" y="0"/>
                </a:lnTo>
                <a:lnTo>
                  <a:pt x="1251" y="975"/>
                </a:lnTo>
                <a:cubicBezTo>
                  <a:pt x="1251" y="975"/>
                  <a:pt x="422" y="980"/>
                  <a:pt x="422" y="980"/>
                </a:cubicBezTo>
                <a:close/>
              </a:path>
            </a:pathLst>
          </a:custGeom>
          <a:gradFill rotWithShape="1">
            <a:gsLst>
              <a:gs pos="0">
                <a:srgbClr val="FFFF00">
                  <a:alpha val="50000"/>
                </a:srgbClr>
              </a:gs>
              <a:gs pos="100000">
                <a:srgbClr val="767600">
                  <a:alpha val="39998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50" name="Freeform 42"/>
          <p:cNvSpPr>
            <a:spLocks/>
          </p:cNvSpPr>
          <p:nvPr/>
        </p:nvSpPr>
        <p:spPr bwMode="auto">
          <a:xfrm>
            <a:off x="2308225" y="3316288"/>
            <a:ext cx="752475" cy="765175"/>
          </a:xfrm>
          <a:custGeom>
            <a:avLst/>
            <a:gdLst>
              <a:gd name="T0" fmla="*/ 0 w 474"/>
              <a:gd name="T1" fmla="*/ 2147483647 h 482"/>
              <a:gd name="T2" fmla="*/ 2147483647 w 474"/>
              <a:gd name="T3" fmla="*/ 2147483647 h 482"/>
              <a:gd name="T4" fmla="*/ 2147483647 w 474"/>
              <a:gd name="T5" fmla="*/ 0 h 482"/>
              <a:gd name="T6" fmla="*/ 0 w 474"/>
              <a:gd name="T7" fmla="*/ 2147483647 h 482"/>
              <a:gd name="T8" fmla="*/ 0 60000 65536"/>
              <a:gd name="T9" fmla="*/ 0 60000 65536"/>
              <a:gd name="T10" fmla="*/ 0 60000 65536"/>
              <a:gd name="T11" fmla="*/ 0 60000 65536"/>
              <a:gd name="T12" fmla="*/ 0 w 474"/>
              <a:gd name="T13" fmla="*/ 0 h 482"/>
              <a:gd name="T14" fmla="*/ 474 w 474"/>
              <a:gd name="T15" fmla="*/ 482 h 48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4" h="482">
                <a:moveTo>
                  <a:pt x="0" y="140"/>
                </a:moveTo>
                <a:lnTo>
                  <a:pt x="150" y="482"/>
                </a:lnTo>
                <a:lnTo>
                  <a:pt x="474" y="0"/>
                </a:lnTo>
                <a:lnTo>
                  <a:pt x="0" y="140"/>
                </a:lnTo>
                <a:close/>
              </a:path>
            </a:pathLst>
          </a:custGeom>
          <a:solidFill>
            <a:srgbClr val="E4F8B2"/>
          </a:solidFill>
          <a:ln w="12700">
            <a:solidFill>
              <a:srgbClr val="3E5E3C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51" name="Line 43"/>
          <p:cNvSpPr>
            <a:spLocks noChangeShapeType="1"/>
          </p:cNvSpPr>
          <p:nvPr/>
        </p:nvSpPr>
        <p:spPr bwMode="auto">
          <a:xfrm>
            <a:off x="2311400" y="3541713"/>
            <a:ext cx="936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8452" name="Freeform 44"/>
          <p:cNvSpPr>
            <a:spLocks/>
          </p:cNvSpPr>
          <p:nvPr/>
        </p:nvSpPr>
        <p:spPr bwMode="auto">
          <a:xfrm>
            <a:off x="2547938" y="4073525"/>
            <a:ext cx="892175" cy="1588"/>
          </a:xfrm>
          <a:custGeom>
            <a:avLst/>
            <a:gdLst>
              <a:gd name="T0" fmla="*/ 0 w 562"/>
              <a:gd name="T1" fmla="*/ 2147483647 h 1"/>
              <a:gd name="T2" fmla="*/ 2147483647 w 562"/>
              <a:gd name="T3" fmla="*/ 0 h 1"/>
              <a:gd name="T4" fmla="*/ 0 60000 65536"/>
              <a:gd name="T5" fmla="*/ 0 60000 65536"/>
              <a:gd name="T6" fmla="*/ 0 w 562"/>
              <a:gd name="T7" fmla="*/ 0 h 1"/>
              <a:gd name="T8" fmla="*/ 562 w 562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62" h="1">
                <a:moveTo>
                  <a:pt x="0" y="1"/>
                </a:moveTo>
                <a:lnTo>
                  <a:pt x="562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53" name="Freeform 45"/>
          <p:cNvSpPr>
            <a:spLocks/>
          </p:cNvSpPr>
          <p:nvPr/>
        </p:nvSpPr>
        <p:spPr bwMode="auto">
          <a:xfrm>
            <a:off x="3060700" y="3324225"/>
            <a:ext cx="98425" cy="1588"/>
          </a:xfrm>
          <a:custGeom>
            <a:avLst/>
            <a:gdLst>
              <a:gd name="T0" fmla="*/ 0 w 62"/>
              <a:gd name="T1" fmla="*/ 2147483647 h 1"/>
              <a:gd name="T2" fmla="*/ 2147483647 w 62"/>
              <a:gd name="T3" fmla="*/ 0 h 1"/>
              <a:gd name="T4" fmla="*/ 0 60000 65536"/>
              <a:gd name="T5" fmla="*/ 0 60000 65536"/>
              <a:gd name="T6" fmla="*/ 0 w 62"/>
              <a:gd name="T7" fmla="*/ 0 h 1"/>
              <a:gd name="T8" fmla="*/ 62 w 62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2" h="1">
                <a:moveTo>
                  <a:pt x="0" y="1"/>
                </a:moveTo>
                <a:lnTo>
                  <a:pt x="62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54" name="Freeform 47"/>
          <p:cNvSpPr>
            <a:spLocks/>
          </p:cNvSpPr>
          <p:nvPr/>
        </p:nvSpPr>
        <p:spPr bwMode="auto">
          <a:xfrm>
            <a:off x="3155950" y="3319463"/>
            <a:ext cx="280988" cy="752475"/>
          </a:xfrm>
          <a:custGeom>
            <a:avLst/>
            <a:gdLst>
              <a:gd name="T0" fmla="*/ 0 w 177"/>
              <a:gd name="T1" fmla="*/ 0 h 474"/>
              <a:gd name="T2" fmla="*/ 2147483647 w 177"/>
              <a:gd name="T3" fmla="*/ 2147483647 h 474"/>
              <a:gd name="T4" fmla="*/ 0 60000 65536"/>
              <a:gd name="T5" fmla="*/ 0 60000 65536"/>
              <a:gd name="T6" fmla="*/ 0 w 177"/>
              <a:gd name="T7" fmla="*/ 0 h 474"/>
              <a:gd name="T8" fmla="*/ 177 w 177"/>
              <a:gd name="T9" fmla="*/ 474 h 47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7" h="474">
                <a:moveTo>
                  <a:pt x="0" y="0"/>
                </a:moveTo>
                <a:lnTo>
                  <a:pt x="177" y="474"/>
                </a:lnTo>
              </a:path>
            </a:pathLst>
          </a:custGeom>
          <a:solidFill>
            <a:srgbClr val="2E6B70"/>
          </a:solidFill>
          <a:ln w="28575">
            <a:solidFill>
              <a:srgbClr val="0033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55" name="Oval 50"/>
          <p:cNvSpPr>
            <a:spLocks noChangeArrowheads="1"/>
          </p:cNvSpPr>
          <p:nvPr/>
        </p:nvSpPr>
        <p:spPr bwMode="auto">
          <a:xfrm>
            <a:off x="3003550" y="3290888"/>
            <a:ext cx="71438" cy="71437"/>
          </a:xfrm>
          <a:prstGeom prst="ellipse">
            <a:avLst/>
          </a:prstGeom>
          <a:gradFill rotWithShape="1">
            <a:gsLst>
              <a:gs pos="0">
                <a:srgbClr val="FFCC99"/>
              </a:gs>
              <a:gs pos="100000">
                <a:srgbClr val="765E47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56" name="Oval 51"/>
          <p:cNvSpPr>
            <a:spLocks noChangeArrowheads="1"/>
          </p:cNvSpPr>
          <p:nvPr/>
        </p:nvSpPr>
        <p:spPr bwMode="auto">
          <a:xfrm>
            <a:off x="3121025" y="3295650"/>
            <a:ext cx="71438" cy="71438"/>
          </a:xfrm>
          <a:prstGeom prst="ellipse">
            <a:avLst/>
          </a:prstGeom>
          <a:gradFill rotWithShape="1">
            <a:gsLst>
              <a:gs pos="0">
                <a:srgbClr val="FFCC99"/>
              </a:gs>
              <a:gs pos="100000">
                <a:srgbClr val="765E47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57" name="Oval 52"/>
          <p:cNvSpPr>
            <a:spLocks noChangeArrowheads="1"/>
          </p:cNvSpPr>
          <p:nvPr/>
        </p:nvSpPr>
        <p:spPr bwMode="auto">
          <a:xfrm>
            <a:off x="2274888" y="3514725"/>
            <a:ext cx="71437" cy="71438"/>
          </a:xfrm>
          <a:prstGeom prst="ellipse">
            <a:avLst/>
          </a:prstGeom>
          <a:gradFill rotWithShape="1">
            <a:gsLst>
              <a:gs pos="0">
                <a:srgbClr val="FFCC99"/>
              </a:gs>
              <a:gs pos="100000">
                <a:srgbClr val="765E47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58" name="Oval 53"/>
          <p:cNvSpPr>
            <a:spLocks noChangeArrowheads="1"/>
          </p:cNvSpPr>
          <p:nvPr/>
        </p:nvSpPr>
        <p:spPr bwMode="auto">
          <a:xfrm>
            <a:off x="3197225" y="3505200"/>
            <a:ext cx="71438" cy="71438"/>
          </a:xfrm>
          <a:prstGeom prst="ellipse">
            <a:avLst/>
          </a:prstGeom>
          <a:gradFill rotWithShape="1">
            <a:gsLst>
              <a:gs pos="0">
                <a:srgbClr val="FFCC99"/>
              </a:gs>
              <a:gs pos="100000">
                <a:srgbClr val="765E47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59" name="Oval 54"/>
          <p:cNvSpPr>
            <a:spLocks noChangeArrowheads="1"/>
          </p:cNvSpPr>
          <p:nvPr/>
        </p:nvSpPr>
        <p:spPr bwMode="auto">
          <a:xfrm>
            <a:off x="3387725" y="4035425"/>
            <a:ext cx="71438" cy="71438"/>
          </a:xfrm>
          <a:prstGeom prst="ellipse">
            <a:avLst/>
          </a:prstGeom>
          <a:gradFill rotWithShape="1">
            <a:gsLst>
              <a:gs pos="0">
                <a:srgbClr val="FFCC99"/>
              </a:gs>
              <a:gs pos="100000">
                <a:srgbClr val="765E47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60" name="Oval 55"/>
          <p:cNvSpPr>
            <a:spLocks noChangeArrowheads="1"/>
          </p:cNvSpPr>
          <p:nvPr/>
        </p:nvSpPr>
        <p:spPr bwMode="auto">
          <a:xfrm>
            <a:off x="2506663" y="4033838"/>
            <a:ext cx="71437" cy="71437"/>
          </a:xfrm>
          <a:prstGeom prst="ellipse">
            <a:avLst/>
          </a:prstGeom>
          <a:gradFill rotWithShape="1">
            <a:gsLst>
              <a:gs pos="0">
                <a:srgbClr val="FFCC99"/>
              </a:gs>
              <a:gs pos="100000">
                <a:srgbClr val="765E47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461" name="Text Box 56"/>
          <p:cNvSpPr txBox="1">
            <a:spLocks noChangeArrowheads="1"/>
          </p:cNvSpPr>
          <p:nvPr/>
        </p:nvSpPr>
        <p:spPr bwMode="auto">
          <a:xfrm>
            <a:off x="3201988" y="3132138"/>
            <a:ext cx="454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srgbClr val="FFFF00"/>
                </a:solidFill>
              </a:rPr>
              <a:t>A</a:t>
            </a:r>
            <a:r>
              <a:rPr lang="ru-RU" altLang="ru-RU" baseline="-2500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18462" name="Text Box 57"/>
          <p:cNvSpPr txBox="1">
            <a:spLocks noChangeArrowheads="1"/>
          </p:cNvSpPr>
          <p:nvPr/>
        </p:nvSpPr>
        <p:spPr bwMode="auto">
          <a:xfrm>
            <a:off x="3209925" y="3403600"/>
            <a:ext cx="4540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FFFF00"/>
                </a:solidFill>
              </a:rPr>
              <a:t>С</a:t>
            </a:r>
            <a:r>
              <a:rPr lang="en-US" altLang="ru-RU" baseline="-25000">
                <a:solidFill>
                  <a:srgbClr val="FFFF00"/>
                </a:solidFill>
              </a:rPr>
              <a:t>1</a:t>
            </a:r>
            <a:endParaRPr lang="ru-RU" altLang="ru-RU" baseline="-25000">
              <a:solidFill>
                <a:srgbClr val="FFFF00"/>
              </a:solidFill>
            </a:endParaRPr>
          </a:p>
        </p:txBody>
      </p:sp>
      <p:sp>
        <p:nvSpPr>
          <p:cNvPr id="18463" name="Text Box 58"/>
          <p:cNvSpPr txBox="1">
            <a:spLocks noChangeArrowheads="1"/>
          </p:cNvSpPr>
          <p:nvPr/>
        </p:nvSpPr>
        <p:spPr bwMode="auto">
          <a:xfrm>
            <a:off x="3402013" y="3848100"/>
            <a:ext cx="4540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srgbClr val="FFFF00"/>
                </a:solidFill>
              </a:rPr>
              <a:t>B</a:t>
            </a:r>
            <a:r>
              <a:rPr lang="en-US" altLang="ru-RU" baseline="-25000">
                <a:solidFill>
                  <a:srgbClr val="FFFF00"/>
                </a:solidFill>
              </a:rPr>
              <a:t>1</a:t>
            </a:r>
            <a:endParaRPr lang="ru-RU" altLang="ru-RU" baseline="-25000">
              <a:solidFill>
                <a:srgbClr val="FFFF00"/>
              </a:solidFill>
            </a:endParaRPr>
          </a:p>
        </p:txBody>
      </p:sp>
      <p:sp>
        <p:nvSpPr>
          <p:cNvPr id="18464" name="Text Box 59"/>
          <p:cNvSpPr txBox="1">
            <a:spLocks noChangeArrowheads="1"/>
          </p:cNvSpPr>
          <p:nvPr/>
        </p:nvSpPr>
        <p:spPr bwMode="auto">
          <a:xfrm>
            <a:off x="3705225" y="3059113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4F81BD"/>
                </a:solidFill>
                <a:sym typeface="Symbol" pitchFamily="18" charset="2"/>
              </a:rPr>
              <a:t>П</a:t>
            </a:r>
            <a:r>
              <a:rPr lang="ru-RU" altLang="ru-RU" baseline="-25000">
                <a:solidFill>
                  <a:srgbClr val="4F81BD"/>
                </a:solidFill>
                <a:sym typeface="Symbol" pitchFamily="18" charset="2"/>
              </a:rPr>
              <a:t>3</a:t>
            </a:r>
          </a:p>
        </p:txBody>
      </p:sp>
      <p:sp>
        <p:nvSpPr>
          <p:cNvPr id="18465" name="Text Box 60"/>
          <p:cNvSpPr txBox="1">
            <a:spLocks noChangeArrowheads="1"/>
          </p:cNvSpPr>
          <p:nvPr/>
        </p:nvSpPr>
        <p:spPr bwMode="auto">
          <a:xfrm>
            <a:off x="2389188" y="3565525"/>
            <a:ext cx="504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1F497D"/>
                </a:solidFill>
                <a:sym typeface="Symbol" pitchFamily="18" charset="2"/>
              </a:rPr>
              <a:t>∆</a:t>
            </a:r>
            <a:endParaRPr lang="ru-RU" altLang="ru-RU" baseline="-25000" dirty="0">
              <a:solidFill>
                <a:srgbClr val="1F497D"/>
              </a:solidFill>
              <a:sym typeface="Symbol" pitchFamily="18" charset="2"/>
            </a:endParaRPr>
          </a:p>
        </p:txBody>
      </p:sp>
      <p:sp>
        <p:nvSpPr>
          <p:cNvPr id="19517" name="Freeform 61"/>
          <p:cNvSpPr>
            <a:spLocks/>
          </p:cNvSpPr>
          <p:nvPr/>
        </p:nvSpPr>
        <p:spPr bwMode="auto">
          <a:xfrm>
            <a:off x="5564188" y="4697413"/>
            <a:ext cx="2827337" cy="1587"/>
          </a:xfrm>
          <a:custGeom>
            <a:avLst/>
            <a:gdLst>
              <a:gd name="T0" fmla="*/ 2147483647 w 1781"/>
              <a:gd name="T1" fmla="*/ 0 h 1"/>
              <a:gd name="T2" fmla="*/ 0 w 1781"/>
              <a:gd name="T3" fmla="*/ 2147483647 h 1"/>
              <a:gd name="T4" fmla="*/ 0 60000 65536"/>
              <a:gd name="T5" fmla="*/ 0 60000 65536"/>
              <a:gd name="T6" fmla="*/ 0 w 1781"/>
              <a:gd name="T7" fmla="*/ 0 h 1"/>
              <a:gd name="T8" fmla="*/ 1781 w 1781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81" h="1">
                <a:moveTo>
                  <a:pt x="1781" y="0"/>
                </a:moveTo>
                <a:lnTo>
                  <a:pt x="0" y="1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18" name="Text Box 62"/>
          <p:cNvSpPr txBox="1">
            <a:spLocks noChangeArrowheads="1"/>
          </p:cNvSpPr>
          <p:nvPr/>
        </p:nvSpPr>
        <p:spPr bwMode="auto">
          <a:xfrm>
            <a:off x="5335588" y="4503738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 err="1">
                <a:solidFill>
                  <a:srgbClr val="002060"/>
                </a:solidFill>
              </a:rPr>
              <a:t>х</a:t>
            </a:r>
            <a:endParaRPr lang="ru-RU" altLang="ru-RU" dirty="0">
              <a:solidFill>
                <a:srgbClr val="002060"/>
              </a:solidFill>
            </a:endParaRPr>
          </a:p>
        </p:txBody>
      </p:sp>
      <p:sp>
        <p:nvSpPr>
          <p:cNvPr id="19519" name="Freeform 63"/>
          <p:cNvSpPr>
            <a:spLocks/>
          </p:cNvSpPr>
          <p:nvPr/>
        </p:nvSpPr>
        <p:spPr bwMode="auto">
          <a:xfrm>
            <a:off x="7974013" y="4119563"/>
            <a:ext cx="1587" cy="582612"/>
          </a:xfrm>
          <a:custGeom>
            <a:avLst/>
            <a:gdLst>
              <a:gd name="T0" fmla="*/ 0 w 1"/>
              <a:gd name="T1" fmla="*/ 0 h 367"/>
              <a:gd name="T2" fmla="*/ 2147483647 w 1"/>
              <a:gd name="T3" fmla="*/ 2147483647 h 367"/>
              <a:gd name="T4" fmla="*/ 0 60000 65536"/>
              <a:gd name="T5" fmla="*/ 0 60000 65536"/>
              <a:gd name="T6" fmla="*/ 0 w 1"/>
              <a:gd name="T7" fmla="*/ 0 h 367"/>
              <a:gd name="T8" fmla="*/ 1 w 1"/>
              <a:gd name="T9" fmla="*/ 367 h 36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67">
                <a:moveTo>
                  <a:pt x="0" y="0"/>
                </a:moveTo>
                <a:lnTo>
                  <a:pt x="1" y="367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20" name="Freeform 64"/>
          <p:cNvSpPr>
            <a:spLocks/>
          </p:cNvSpPr>
          <p:nvPr/>
        </p:nvSpPr>
        <p:spPr bwMode="auto">
          <a:xfrm>
            <a:off x="7758113" y="3760788"/>
            <a:ext cx="1587" cy="939800"/>
          </a:xfrm>
          <a:custGeom>
            <a:avLst/>
            <a:gdLst>
              <a:gd name="T0" fmla="*/ 0 w 1"/>
              <a:gd name="T1" fmla="*/ 0 h 592"/>
              <a:gd name="T2" fmla="*/ 2147483647 w 1"/>
              <a:gd name="T3" fmla="*/ 2147483647 h 592"/>
              <a:gd name="T4" fmla="*/ 0 60000 65536"/>
              <a:gd name="T5" fmla="*/ 0 60000 65536"/>
              <a:gd name="T6" fmla="*/ 0 w 1"/>
              <a:gd name="T7" fmla="*/ 0 h 592"/>
              <a:gd name="T8" fmla="*/ 1 w 1"/>
              <a:gd name="T9" fmla="*/ 592 h 59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592">
                <a:moveTo>
                  <a:pt x="0" y="0"/>
                </a:moveTo>
                <a:lnTo>
                  <a:pt x="1" y="592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21" name="Freeform 65"/>
          <p:cNvSpPr>
            <a:spLocks/>
          </p:cNvSpPr>
          <p:nvPr/>
        </p:nvSpPr>
        <p:spPr bwMode="auto">
          <a:xfrm>
            <a:off x="8189913" y="4494213"/>
            <a:ext cx="1587" cy="201612"/>
          </a:xfrm>
          <a:custGeom>
            <a:avLst/>
            <a:gdLst>
              <a:gd name="T0" fmla="*/ 0 w 1"/>
              <a:gd name="T1" fmla="*/ 0 h 127"/>
              <a:gd name="T2" fmla="*/ 2147483647 w 1"/>
              <a:gd name="T3" fmla="*/ 2147483647 h 127"/>
              <a:gd name="T4" fmla="*/ 0 60000 65536"/>
              <a:gd name="T5" fmla="*/ 0 60000 65536"/>
              <a:gd name="T6" fmla="*/ 0 w 1"/>
              <a:gd name="T7" fmla="*/ 0 h 127"/>
              <a:gd name="T8" fmla="*/ 1 w 1"/>
              <a:gd name="T9" fmla="*/ 127 h 12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27">
                <a:moveTo>
                  <a:pt x="0" y="0"/>
                </a:moveTo>
                <a:lnTo>
                  <a:pt x="1" y="127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22" name="Text Box 66"/>
          <p:cNvSpPr txBox="1">
            <a:spLocks noChangeArrowheads="1"/>
          </p:cNvSpPr>
          <p:nvPr/>
        </p:nvSpPr>
        <p:spPr bwMode="auto">
          <a:xfrm>
            <a:off x="8045450" y="3832225"/>
            <a:ext cx="431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 smtClean="0">
                <a:solidFill>
                  <a:srgbClr val="002060"/>
                </a:solidFill>
              </a:rPr>
              <a:t>А</a:t>
            </a:r>
            <a:r>
              <a:rPr lang="ru-RU" altLang="ru-RU" baseline="-25000" dirty="0" smtClean="0">
                <a:solidFill>
                  <a:srgbClr val="002060"/>
                </a:solidFill>
              </a:rPr>
              <a:t>3</a:t>
            </a:r>
            <a:endParaRPr lang="ru-RU" altLang="ru-RU" baseline="-25000" dirty="0">
              <a:solidFill>
                <a:srgbClr val="002060"/>
              </a:solidFill>
            </a:endParaRPr>
          </a:p>
        </p:txBody>
      </p:sp>
      <p:sp>
        <p:nvSpPr>
          <p:cNvPr id="19523" name="Text Box 67"/>
          <p:cNvSpPr txBox="1">
            <a:spLocks noChangeArrowheads="1"/>
          </p:cNvSpPr>
          <p:nvPr/>
        </p:nvSpPr>
        <p:spPr bwMode="auto">
          <a:xfrm>
            <a:off x="7754938" y="3502025"/>
            <a:ext cx="431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В</a:t>
            </a:r>
            <a:r>
              <a:rPr lang="ru-RU" altLang="ru-RU" baseline="-25000" dirty="0">
                <a:solidFill>
                  <a:srgbClr val="002060"/>
                </a:solidFill>
              </a:rPr>
              <a:t>3</a:t>
            </a:r>
          </a:p>
        </p:txBody>
      </p:sp>
      <p:sp>
        <p:nvSpPr>
          <p:cNvPr id="19524" name="Text Box 68"/>
          <p:cNvSpPr txBox="1">
            <a:spLocks noChangeArrowheads="1"/>
          </p:cNvSpPr>
          <p:nvPr/>
        </p:nvSpPr>
        <p:spPr bwMode="auto">
          <a:xfrm>
            <a:off x="8261350" y="4314825"/>
            <a:ext cx="504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С</a:t>
            </a:r>
            <a:r>
              <a:rPr lang="ru-RU" altLang="ru-RU" baseline="-25000" dirty="0">
                <a:solidFill>
                  <a:srgbClr val="002060"/>
                </a:solidFill>
              </a:rPr>
              <a:t>3</a:t>
            </a:r>
          </a:p>
        </p:txBody>
      </p:sp>
      <p:sp>
        <p:nvSpPr>
          <p:cNvPr id="19525" name="Text Box 69"/>
          <p:cNvSpPr txBox="1">
            <a:spLocks noChangeArrowheads="1"/>
          </p:cNvSpPr>
          <p:nvPr/>
        </p:nvSpPr>
        <p:spPr bwMode="auto">
          <a:xfrm>
            <a:off x="6064250" y="5757863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С</a:t>
            </a:r>
            <a:r>
              <a:rPr lang="ru-RU" altLang="ru-RU" baseline="-25000" dirty="0">
                <a:solidFill>
                  <a:srgbClr val="002060"/>
                </a:solidFill>
              </a:rPr>
              <a:t>1</a:t>
            </a:r>
          </a:p>
        </p:txBody>
      </p:sp>
      <p:sp>
        <p:nvSpPr>
          <p:cNvPr id="19526" name="Text Box 70"/>
          <p:cNvSpPr txBox="1">
            <a:spLocks noChangeArrowheads="1"/>
          </p:cNvSpPr>
          <p:nvPr/>
        </p:nvSpPr>
        <p:spPr bwMode="auto">
          <a:xfrm>
            <a:off x="5559425" y="5446713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А</a:t>
            </a:r>
            <a:r>
              <a:rPr lang="ru-RU" altLang="ru-RU" baseline="-25000" dirty="0">
                <a:solidFill>
                  <a:srgbClr val="002060"/>
                </a:solidFill>
              </a:rPr>
              <a:t>1</a:t>
            </a:r>
          </a:p>
        </p:txBody>
      </p:sp>
      <p:sp>
        <p:nvSpPr>
          <p:cNvPr id="19527" name="Text Box 71"/>
          <p:cNvSpPr txBox="1">
            <a:spLocks noChangeArrowheads="1"/>
          </p:cNvSpPr>
          <p:nvPr/>
        </p:nvSpPr>
        <p:spPr bwMode="auto">
          <a:xfrm>
            <a:off x="6594475" y="5087938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В</a:t>
            </a:r>
            <a:r>
              <a:rPr lang="ru-RU" altLang="ru-RU" baseline="-25000" dirty="0">
                <a:solidFill>
                  <a:srgbClr val="002060"/>
                </a:solidFill>
              </a:rPr>
              <a:t>1</a:t>
            </a:r>
          </a:p>
        </p:txBody>
      </p:sp>
      <p:sp>
        <p:nvSpPr>
          <p:cNvPr id="19528" name="Freeform 72"/>
          <p:cNvSpPr>
            <a:spLocks/>
          </p:cNvSpPr>
          <p:nvPr/>
        </p:nvSpPr>
        <p:spPr bwMode="auto">
          <a:xfrm>
            <a:off x="7758113" y="3775075"/>
            <a:ext cx="427037" cy="733425"/>
          </a:xfrm>
          <a:custGeom>
            <a:avLst/>
            <a:gdLst>
              <a:gd name="T0" fmla="*/ 2147483647 w 269"/>
              <a:gd name="T1" fmla="*/ 2147483647 h 462"/>
              <a:gd name="T2" fmla="*/ 0 w 269"/>
              <a:gd name="T3" fmla="*/ 0 h 462"/>
              <a:gd name="T4" fmla="*/ 0 60000 65536"/>
              <a:gd name="T5" fmla="*/ 0 60000 65536"/>
              <a:gd name="T6" fmla="*/ 0 w 269"/>
              <a:gd name="T7" fmla="*/ 0 h 462"/>
              <a:gd name="T8" fmla="*/ 269 w 269"/>
              <a:gd name="T9" fmla="*/ 462 h 46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69" h="462">
                <a:moveTo>
                  <a:pt x="269" y="462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29" name="Freeform 73"/>
          <p:cNvSpPr>
            <a:spLocks/>
          </p:cNvSpPr>
          <p:nvPr/>
        </p:nvSpPr>
        <p:spPr bwMode="auto">
          <a:xfrm>
            <a:off x="5924550" y="3762375"/>
            <a:ext cx="682625" cy="395288"/>
          </a:xfrm>
          <a:custGeom>
            <a:avLst/>
            <a:gdLst>
              <a:gd name="T0" fmla="*/ 2147483647 w 430"/>
              <a:gd name="T1" fmla="*/ 0 h 249"/>
              <a:gd name="T2" fmla="*/ 0 w 430"/>
              <a:gd name="T3" fmla="*/ 2147483647 h 249"/>
              <a:gd name="T4" fmla="*/ 0 60000 65536"/>
              <a:gd name="T5" fmla="*/ 0 60000 65536"/>
              <a:gd name="T6" fmla="*/ 0 w 430"/>
              <a:gd name="T7" fmla="*/ 0 h 249"/>
              <a:gd name="T8" fmla="*/ 430 w 430"/>
              <a:gd name="T9" fmla="*/ 249 h 24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30" h="249">
                <a:moveTo>
                  <a:pt x="430" y="0"/>
                </a:moveTo>
                <a:lnTo>
                  <a:pt x="0" y="249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30" name="Oval 74"/>
          <p:cNvSpPr>
            <a:spLocks noChangeArrowheads="1"/>
          </p:cNvSpPr>
          <p:nvPr/>
        </p:nvSpPr>
        <p:spPr bwMode="auto">
          <a:xfrm>
            <a:off x="7940675" y="4110038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31" name="Oval 75"/>
          <p:cNvSpPr>
            <a:spLocks noChangeArrowheads="1"/>
          </p:cNvSpPr>
          <p:nvPr/>
        </p:nvSpPr>
        <p:spPr bwMode="auto">
          <a:xfrm>
            <a:off x="7724775" y="3751263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32" name="Freeform 76"/>
          <p:cNvSpPr>
            <a:spLocks/>
          </p:cNvSpPr>
          <p:nvPr/>
        </p:nvSpPr>
        <p:spPr bwMode="auto">
          <a:xfrm>
            <a:off x="5930900" y="4160838"/>
            <a:ext cx="438150" cy="358775"/>
          </a:xfrm>
          <a:custGeom>
            <a:avLst/>
            <a:gdLst>
              <a:gd name="T0" fmla="*/ 2147483647 w 276"/>
              <a:gd name="T1" fmla="*/ 2147483647 h 226"/>
              <a:gd name="T2" fmla="*/ 0 w 276"/>
              <a:gd name="T3" fmla="*/ 0 h 226"/>
              <a:gd name="T4" fmla="*/ 0 60000 65536"/>
              <a:gd name="T5" fmla="*/ 0 60000 65536"/>
              <a:gd name="T6" fmla="*/ 0 w 276"/>
              <a:gd name="T7" fmla="*/ 0 h 226"/>
              <a:gd name="T8" fmla="*/ 276 w 276"/>
              <a:gd name="T9" fmla="*/ 226 h 22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76" h="226">
                <a:moveTo>
                  <a:pt x="276" y="226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33" name="Oval 77"/>
          <p:cNvSpPr>
            <a:spLocks noChangeArrowheads="1"/>
          </p:cNvSpPr>
          <p:nvPr/>
        </p:nvSpPr>
        <p:spPr bwMode="auto">
          <a:xfrm>
            <a:off x="8142288" y="4476750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34" name="Freeform 78"/>
          <p:cNvSpPr>
            <a:spLocks/>
          </p:cNvSpPr>
          <p:nvPr/>
        </p:nvSpPr>
        <p:spPr bwMode="auto">
          <a:xfrm>
            <a:off x="7037388" y="3471863"/>
            <a:ext cx="3175" cy="2578100"/>
          </a:xfrm>
          <a:custGeom>
            <a:avLst/>
            <a:gdLst>
              <a:gd name="T0" fmla="*/ 2147483647 w 2"/>
              <a:gd name="T1" fmla="*/ 2147483647 h 1624"/>
              <a:gd name="T2" fmla="*/ 0 w 2"/>
              <a:gd name="T3" fmla="*/ 0 h 1624"/>
              <a:gd name="T4" fmla="*/ 0 60000 65536"/>
              <a:gd name="T5" fmla="*/ 0 60000 65536"/>
              <a:gd name="T6" fmla="*/ 0 w 2"/>
              <a:gd name="T7" fmla="*/ 0 h 1624"/>
              <a:gd name="T8" fmla="*/ 2 w 2"/>
              <a:gd name="T9" fmla="*/ 1624 h 16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" h="1624">
                <a:moveTo>
                  <a:pt x="2" y="1624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35" name="Line 79"/>
          <p:cNvSpPr>
            <a:spLocks noChangeShapeType="1"/>
          </p:cNvSpPr>
          <p:nvPr/>
        </p:nvSpPr>
        <p:spPr bwMode="auto">
          <a:xfrm flipH="1">
            <a:off x="6605588" y="3760788"/>
            <a:ext cx="11525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rgbClr val="FFC000"/>
              </a:solidFill>
            </a:endParaRPr>
          </a:p>
        </p:txBody>
      </p:sp>
      <p:sp>
        <p:nvSpPr>
          <p:cNvPr id="19536" name="Freeform 80"/>
          <p:cNvSpPr>
            <a:spLocks/>
          </p:cNvSpPr>
          <p:nvPr/>
        </p:nvSpPr>
        <p:spPr bwMode="auto">
          <a:xfrm>
            <a:off x="5930900" y="4152900"/>
            <a:ext cx="2019300" cy="1588"/>
          </a:xfrm>
          <a:custGeom>
            <a:avLst/>
            <a:gdLst>
              <a:gd name="T0" fmla="*/ 2147483647 w 1272"/>
              <a:gd name="T1" fmla="*/ 0 h 1"/>
              <a:gd name="T2" fmla="*/ 0 w 1272"/>
              <a:gd name="T3" fmla="*/ 0 h 1"/>
              <a:gd name="T4" fmla="*/ 0 60000 65536"/>
              <a:gd name="T5" fmla="*/ 0 60000 65536"/>
              <a:gd name="T6" fmla="*/ 0 w 1272"/>
              <a:gd name="T7" fmla="*/ 0 h 1"/>
              <a:gd name="T8" fmla="*/ 1272 w 1272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72" h="1">
                <a:moveTo>
                  <a:pt x="127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37" name="Freeform 81"/>
          <p:cNvSpPr>
            <a:spLocks/>
          </p:cNvSpPr>
          <p:nvPr/>
        </p:nvSpPr>
        <p:spPr bwMode="auto">
          <a:xfrm>
            <a:off x="6357938" y="4518025"/>
            <a:ext cx="1776412" cy="1588"/>
          </a:xfrm>
          <a:custGeom>
            <a:avLst/>
            <a:gdLst>
              <a:gd name="T0" fmla="*/ 2147483647 w 1119"/>
              <a:gd name="T1" fmla="*/ 0 h 1"/>
              <a:gd name="T2" fmla="*/ 0 w 1119"/>
              <a:gd name="T3" fmla="*/ 0 h 1"/>
              <a:gd name="T4" fmla="*/ 0 60000 65536"/>
              <a:gd name="T5" fmla="*/ 0 60000 65536"/>
              <a:gd name="T6" fmla="*/ 0 w 1119"/>
              <a:gd name="T7" fmla="*/ 0 h 1"/>
              <a:gd name="T8" fmla="*/ 1119 w 1119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19" h="1">
                <a:moveTo>
                  <a:pt x="1119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38" name="Freeform 82"/>
          <p:cNvSpPr>
            <a:spLocks/>
          </p:cNvSpPr>
          <p:nvPr/>
        </p:nvSpPr>
        <p:spPr bwMode="auto">
          <a:xfrm>
            <a:off x="6359525" y="3760788"/>
            <a:ext cx="246063" cy="739775"/>
          </a:xfrm>
          <a:custGeom>
            <a:avLst/>
            <a:gdLst>
              <a:gd name="T0" fmla="*/ 2147483647 w 155"/>
              <a:gd name="T1" fmla="*/ 0 h 466"/>
              <a:gd name="T2" fmla="*/ 0 w 155"/>
              <a:gd name="T3" fmla="*/ 2147483647 h 466"/>
              <a:gd name="T4" fmla="*/ 0 60000 65536"/>
              <a:gd name="T5" fmla="*/ 0 60000 65536"/>
              <a:gd name="T6" fmla="*/ 0 w 155"/>
              <a:gd name="T7" fmla="*/ 0 h 466"/>
              <a:gd name="T8" fmla="*/ 155 w 155"/>
              <a:gd name="T9" fmla="*/ 466 h 46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55" h="466">
                <a:moveTo>
                  <a:pt x="155" y="0"/>
                </a:moveTo>
                <a:lnTo>
                  <a:pt x="0" y="466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39" name="Freeform 83"/>
          <p:cNvSpPr>
            <a:spLocks/>
          </p:cNvSpPr>
          <p:nvPr/>
        </p:nvSpPr>
        <p:spPr bwMode="auto">
          <a:xfrm>
            <a:off x="6616700" y="3771900"/>
            <a:ext cx="1588" cy="1657350"/>
          </a:xfrm>
          <a:custGeom>
            <a:avLst/>
            <a:gdLst>
              <a:gd name="T0" fmla="*/ 0 w 1"/>
              <a:gd name="T1" fmla="*/ 0 h 1044"/>
              <a:gd name="T2" fmla="*/ 0 w 1"/>
              <a:gd name="T3" fmla="*/ 2147483647 h 1044"/>
              <a:gd name="T4" fmla="*/ 0 60000 65536"/>
              <a:gd name="T5" fmla="*/ 0 60000 65536"/>
              <a:gd name="T6" fmla="*/ 0 w 1"/>
              <a:gd name="T7" fmla="*/ 0 h 1044"/>
              <a:gd name="T8" fmla="*/ 1 w 1"/>
              <a:gd name="T9" fmla="*/ 1044 h 10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044">
                <a:moveTo>
                  <a:pt x="0" y="0"/>
                </a:moveTo>
                <a:lnTo>
                  <a:pt x="0" y="1044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40" name="Oval 84"/>
          <p:cNvSpPr>
            <a:spLocks noChangeArrowheads="1"/>
          </p:cNvSpPr>
          <p:nvPr/>
        </p:nvSpPr>
        <p:spPr bwMode="auto">
          <a:xfrm>
            <a:off x="6565900" y="3716338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41" name="Freeform 85"/>
          <p:cNvSpPr>
            <a:spLocks/>
          </p:cNvSpPr>
          <p:nvPr/>
        </p:nvSpPr>
        <p:spPr bwMode="auto">
          <a:xfrm>
            <a:off x="7034213" y="4705350"/>
            <a:ext cx="722312" cy="722313"/>
          </a:xfrm>
          <a:custGeom>
            <a:avLst/>
            <a:gdLst>
              <a:gd name="T0" fmla="*/ 2147483647 w 455"/>
              <a:gd name="T1" fmla="*/ 0 h 455"/>
              <a:gd name="T2" fmla="*/ 0 w 455"/>
              <a:gd name="T3" fmla="*/ 2147483647 h 455"/>
              <a:gd name="T4" fmla="*/ 0 60000 65536"/>
              <a:gd name="T5" fmla="*/ 0 60000 65536"/>
              <a:gd name="T6" fmla="*/ 0 w 455"/>
              <a:gd name="T7" fmla="*/ 0 h 455"/>
              <a:gd name="T8" fmla="*/ 455 w 455"/>
              <a:gd name="T9" fmla="*/ 455 h 45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55" h="455">
                <a:moveTo>
                  <a:pt x="455" y="0"/>
                </a:moveTo>
                <a:lnTo>
                  <a:pt x="0" y="45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42" name="Freeform 86"/>
          <p:cNvSpPr>
            <a:spLocks/>
          </p:cNvSpPr>
          <p:nvPr/>
        </p:nvSpPr>
        <p:spPr bwMode="auto">
          <a:xfrm>
            <a:off x="7038975" y="4700588"/>
            <a:ext cx="1152525" cy="1150937"/>
          </a:xfrm>
          <a:custGeom>
            <a:avLst/>
            <a:gdLst>
              <a:gd name="T0" fmla="*/ 2147483647 w 726"/>
              <a:gd name="T1" fmla="*/ 0 h 725"/>
              <a:gd name="T2" fmla="*/ 0 w 726"/>
              <a:gd name="T3" fmla="*/ 2147483647 h 725"/>
              <a:gd name="T4" fmla="*/ 0 60000 65536"/>
              <a:gd name="T5" fmla="*/ 0 60000 65536"/>
              <a:gd name="T6" fmla="*/ 0 w 726"/>
              <a:gd name="T7" fmla="*/ 0 h 725"/>
              <a:gd name="T8" fmla="*/ 726 w 726"/>
              <a:gd name="T9" fmla="*/ 725 h 72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6" h="725">
                <a:moveTo>
                  <a:pt x="726" y="0"/>
                </a:moveTo>
                <a:lnTo>
                  <a:pt x="0" y="72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43" name="Freeform 87"/>
          <p:cNvSpPr>
            <a:spLocks/>
          </p:cNvSpPr>
          <p:nvPr/>
        </p:nvSpPr>
        <p:spPr bwMode="auto">
          <a:xfrm>
            <a:off x="5934075" y="5632450"/>
            <a:ext cx="1109663" cy="1588"/>
          </a:xfrm>
          <a:custGeom>
            <a:avLst/>
            <a:gdLst>
              <a:gd name="T0" fmla="*/ 2147483647 w 699"/>
              <a:gd name="T1" fmla="*/ 0 h 1"/>
              <a:gd name="T2" fmla="*/ 0 w 699"/>
              <a:gd name="T3" fmla="*/ 0 h 1"/>
              <a:gd name="T4" fmla="*/ 0 60000 65536"/>
              <a:gd name="T5" fmla="*/ 0 60000 65536"/>
              <a:gd name="T6" fmla="*/ 0 w 699"/>
              <a:gd name="T7" fmla="*/ 0 h 1"/>
              <a:gd name="T8" fmla="*/ 699 w 699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9" h="1">
                <a:moveTo>
                  <a:pt x="699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44" name="Freeform 88"/>
          <p:cNvSpPr>
            <a:spLocks/>
          </p:cNvSpPr>
          <p:nvPr/>
        </p:nvSpPr>
        <p:spPr bwMode="auto">
          <a:xfrm>
            <a:off x="6611938" y="5429250"/>
            <a:ext cx="419100" cy="1588"/>
          </a:xfrm>
          <a:custGeom>
            <a:avLst/>
            <a:gdLst>
              <a:gd name="T0" fmla="*/ 2147483647 w 264"/>
              <a:gd name="T1" fmla="*/ 2147483647 h 1"/>
              <a:gd name="T2" fmla="*/ 0 w 264"/>
              <a:gd name="T3" fmla="*/ 0 h 1"/>
              <a:gd name="T4" fmla="*/ 0 60000 65536"/>
              <a:gd name="T5" fmla="*/ 0 60000 65536"/>
              <a:gd name="T6" fmla="*/ 0 w 264"/>
              <a:gd name="T7" fmla="*/ 0 h 1"/>
              <a:gd name="T8" fmla="*/ 264 w 264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64" h="1">
                <a:moveTo>
                  <a:pt x="264" y="1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45" name="Freeform 89"/>
          <p:cNvSpPr>
            <a:spLocks/>
          </p:cNvSpPr>
          <p:nvPr/>
        </p:nvSpPr>
        <p:spPr bwMode="auto">
          <a:xfrm>
            <a:off x="6343650" y="5848350"/>
            <a:ext cx="690563" cy="1588"/>
          </a:xfrm>
          <a:custGeom>
            <a:avLst/>
            <a:gdLst>
              <a:gd name="T0" fmla="*/ 2147483647 w 435"/>
              <a:gd name="T1" fmla="*/ 0 h 1"/>
              <a:gd name="T2" fmla="*/ 0 w 435"/>
              <a:gd name="T3" fmla="*/ 0 h 1"/>
              <a:gd name="T4" fmla="*/ 0 60000 65536"/>
              <a:gd name="T5" fmla="*/ 0 60000 65536"/>
              <a:gd name="T6" fmla="*/ 0 w 435"/>
              <a:gd name="T7" fmla="*/ 0 h 1"/>
              <a:gd name="T8" fmla="*/ 435 w 435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35" h="1">
                <a:moveTo>
                  <a:pt x="43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46" name="Freeform 90"/>
          <p:cNvSpPr>
            <a:spLocks/>
          </p:cNvSpPr>
          <p:nvPr/>
        </p:nvSpPr>
        <p:spPr bwMode="auto">
          <a:xfrm>
            <a:off x="6364288" y="5438775"/>
            <a:ext cx="242887" cy="412750"/>
          </a:xfrm>
          <a:custGeom>
            <a:avLst/>
            <a:gdLst>
              <a:gd name="T0" fmla="*/ 2147483647 w 153"/>
              <a:gd name="T1" fmla="*/ 0 h 260"/>
              <a:gd name="T2" fmla="*/ 0 w 153"/>
              <a:gd name="T3" fmla="*/ 2147483647 h 260"/>
              <a:gd name="T4" fmla="*/ 0 60000 65536"/>
              <a:gd name="T5" fmla="*/ 0 60000 65536"/>
              <a:gd name="T6" fmla="*/ 0 w 153"/>
              <a:gd name="T7" fmla="*/ 0 h 260"/>
              <a:gd name="T8" fmla="*/ 153 w 153"/>
              <a:gd name="T9" fmla="*/ 260 h 26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53" h="260">
                <a:moveTo>
                  <a:pt x="153" y="0"/>
                </a:moveTo>
                <a:lnTo>
                  <a:pt x="0" y="26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47" name="Oval 91"/>
          <p:cNvSpPr>
            <a:spLocks noChangeArrowheads="1"/>
          </p:cNvSpPr>
          <p:nvPr/>
        </p:nvSpPr>
        <p:spPr bwMode="auto">
          <a:xfrm>
            <a:off x="5900738" y="4119563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48" name="Oval 92"/>
          <p:cNvSpPr>
            <a:spLocks noChangeArrowheads="1"/>
          </p:cNvSpPr>
          <p:nvPr/>
        </p:nvSpPr>
        <p:spPr bwMode="auto">
          <a:xfrm>
            <a:off x="6318250" y="4479925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49" name="Oval 93"/>
          <p:cNvSpPr>
            <a:spLocks noChangeArrowheads="1"/>
          </p:cNvSpPr>
          <p:nvPr/>
        </p:nvSpPr>
        <p:spPr bwMode="auto">
          <a:xfrm>
            <a:off x="6572250" y="5394325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50" name="Oval 94"/>
          <p:cNvSpPr>
            <a:spLocks noChangeArrowheads="1"/>
          </p:cNvSpPr>
          <p:nvPr/>
        </p:nvSpPr>
        <p:spPr bwMode="auto">
          <a:xfrm>
            <a:off x="6318250" y="5815013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51" name="Text Box 95"/>
          <p:cNvSpPr txBox="1">
            <a:spLocks noChangeArrowheads="1"/>
          </p:cNvSpPr>
          <p:nvPr/>
        </p:nvSpPr>
        <p:spPr bwMode="auto">
          <a:xfrm>
            <a:off x="6172200" y="3414713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В</a:t>
            </a:r>
            <a:r>
              <a:rPr lang="ru-RU" altLang="ru-RU" baseline="-25000" dirty="0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19552" name="Text Box 96"/>
          <p:cNvSpPr txBox="1">
            <a:spLocks noChangeArrowheads="1"/>
          </p:cNvSpPr>
          <p:nvPr/>
        </p:nvSpPr>
        <p:spPr bwMode="auto">
          <a:xfrm>
            <a:off x="5540375" y="3767138"/>
            <a:ext cx="431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А</a:t>
            </a:r>
            <a:r>
              <a:rPr lang="ru-RU" altLang="ru-RU" baseline="-25000" dirty="0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19553" name="Text Box 97"/>
          <p:cNvSpPr txBox="1">
            <a:spLocks noChangeArrowheads="1"/>
          </p:cNvSpPr>
          <p:nvPr/>
        </p:nvSpPr>
        <p:spPr bwMode="auto">
          <a:xfrm>
            <a:off x="5957888" y="4335463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С</a:t>
            </a:r>
            <a:r>
              <a:rPr lang="ru-RU" altLang="ru-RU" baseline="-25000" dirty="0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19554" name="Text Box 98"/>
          <p:cNvSpPr txBox="1">
            <a:spLocks noChangeArrowheads="1"/>
          </p:cNvSpPr>
          <p:nvPr/>
        </p:nvSpPr>
        <p:spPr bwMode="auto">
          <a:xfrm>
            <a:off x="5130007" y="2969155"/>
            <a:ext cx="24177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 dirty="0">
                <a:solidFill>
                  <a:srgbClr val="CD1805"/>
                </a:solidFill>
                <a:sym typeface="Symbol" pitchFamily="18" charset="2"/>
              </a:rPr>
              <a:t>∆</a:t>
            </a:r>
            <a:r>
              <a:rPr lang="ru-RU" altLang="ru-RU" sz="2400" dirty="0" smtClean="0">
                <a:solidFill>
                  <a:srgbClr val="CD1805"/>
                </a:solidFill>
                <a:sym typeface="Symbol" pitchFamily="18" charset="2"/>
              </a:rPr>
              <a:t>(</a:t>
            </a:r>
            <a:r>
              <a:rPr lang="ru-RU" altLang="ru-RU" sz="2400" dirty="0" smtClean="0">
                <a:solidFill>
                  <a:srgbClr val="CD1805"/>
                </a:solidFill>
              </a:rPr>
              <a:t>АВС</a:t>
            </a:r>
            <a:r>
              <a:rPr lang="ru-RU" altLang="ru-RU" sz="2400" dirty="0">
                <a:solidFill>
                  <a:srgbClr val="CD1805"/>
                </a:solidFill>
              </a:rPr>
              <a:t>)</a:t>
            </a:r>
            <a:r>
              <a:rPr lang="ru-RU" altLang="ru-RU" sz="2400" dirty="0">
                <a:solidFill>
                  <a:srgbClr val="CD1805"/>
                </a:solidFill>
                <a:sym typeface="Symbol" pitchFamily="18" charset="2"/>
              </a:rPr>
              <a:t></a:t>
            </a:r>
            <a:r>
              <a:rPr lang="ru-RU" altLang="ru-RU" sz="2400" dirty="0" smtClean="0">
                <a:solidFill>
                  <a:srgbClr val="CD1805"/>
                </a:solidFill>
              </a:rPr>
              <a:t>П</a:t>
            </a:r>
            <a:r>
              <a:rPr lang="ru-RU" altLang="ru-RU" sz="2400" baseline="-25000" dirty="0" smtClean="0">
                <a:solidFill>
                  <a:srgbClr val="CD1805"/>
                </a:solidFill>
              </a:rPr>
              <a:t>3</a:t>
            </a:r>
            <a:endParaRPr lang="ru-RU" altLang="ru-RU" sz="2400" baseline="-25000" dirty="0">
              <a:solidFill>
                <a:srgbClr val="CD1805"/>
              </a:solidFill>
            </a:endParaRPr>
          </a:p>
        </p:txBody>
      </p:sp>
      <p:sp>
        <p:nvSpPr>
          <p:cNvPr id="19555" name="Text Box 99"/>
          <p:cNvSpPr txBox="1">
            <a:spLocks noChangeArrowheads="1"/>
          </p:cNvSpPr>
          <p:nvPr/>
        </p:nvSpPr>
        <p:spPr bwMode="auto">
          <a:xfrm>
            <a:off x="142844" y="357166"/>
            <a:ext cx="87582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 i="1" dirty="0" err="1">
                <a:solidFill>
                  <a:srgbClr val="CD1805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Профильно</a:t>
            </a:r>
            <a:r>
              <a:rPr lang="ru-RU" sz="2800" i="1" dirty="0">
                <a:solidFill>
                  <a:srgbClr val="000099"/>
                </a:solidFill>
              </a:rPr>
              <a:t> </a:t>
            </a:r>
            <a:r>
              <a:rPr lang="ru-RU" sz="2800" i="1" dirty="0">
                <a:solidFill>
                  <a:srgbClr val="C00000"/>
                </a:solidFill>
              </a:rPr>
              <a:t>–</a:t>
            </a:r>
            <a:r>
              <a:rPr lang="ru-RU" sz="2800" i="1" dirty="0">
                <a:solidFill>
                  <a:srgbClr val="000099"/>
                </a:solidFill>
              </a:rPr>
              <a:t> </a:t>
            </a:r>
            <a:r>
              <a:rPr lang="ru-RU" sz="2800" b="1" i="1" dirty="0">
                <a:solidFill>
                  <a:srgbClr val="CD1805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проецирующая плоскость</a:t>
            </a:r>
          </a:p>
        </p:txBody>
      </p:sp>
      <p:sp>
        <p:nvSpPr>
          <p:cNvPr id="19556" name="Text Box 100"/>
          <p:cNvSpPr txBox="1">
            <a:spLocks noChangeArrowheads="1"/>
          </p:cNvSpPr>
          <p:nvPr/>
        </p:nvSpPr>
        <p:spPr bwMode="auto">
          <a:xfrm>
            <a:off x="7015163" y="3306763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>
                <a:solidFill>
                  <a:srgbClr val="002060"/>
                </a:solidFill>
              </a:rPr>
              <a:t>z</a:t>
            </a:r>
            <a:endParaRPr lang="ru-RU" altLang="ru-RU" dirty="0">
              <a:solidFill>
                <a:srgbClr val="002060"/>
              </a:solidFill>
            </a:endParaRPr>
          </a:p>
        </p:txBody>
      </p:sp>
      <p:sp>
        <p:nvSpPr>
          <p:cNvPr id="19557" name="Text Box 101"/>
          <p:cNvSpPr txBox="1">
            <a:spLocks noChangeArrowheads="1"/>
          </p:cNvSpPr>
          <p:nvPr/>
        </p:nvSpPr>
        <p:spPr bwMode="auto">
          <a:xfrm>
            <a:off x="7005638" y="5795963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>
                <a:solidFill>
                  <a:srgbClr val="002060"/>
                </a:solidFill>
              </a:rPr>
              <a:t>y</a:t>
            </a:r>
            <a:endParaRPr lang="ru-RU" altLang="ru-RU" dirty="0">
              <a:solidFill>
                <a:srgbClr val="002060"/>
              </a:solidFill>
            </a:endParaRPr>
          </a:p>
        </p:txBody>
      </p:sp>
      <p:sp>
        <p:nvSpPr>
          <p:cNvPr id="19558" name="Freeform 102"/>
          <p:cNvSpPr>
            <a:spLocks/>
          </p:cNvSpPr>
          <p:nvPr/>
        </p:nvSpPr>
        <p:spPr bwMode="auto">
          <a:xfrm>
            <a:off x="7040563" y="4695825"/>
            <a:ext cx="933450" cy="933450"/>
          </a:xfrm>
          <a:custGeom>
            <a:avLst/>
            <a:gdLst>
              <a:gd name="T0" fmla="*/ 2147483647 w 588"/>
              <a:gd name="T1" fmla="*/ 0 h 588"/>
              <a:gd name="T2" fmla="*/ 0 w 588"/>
              <a:gd name="T3" fmla="*/ 2147483647 h 588"/>
              <a:gd name="T4" fmla="*/ 0 60000 65536"/>
              <a:gd name="T5" fmla="*/ 0 60000 65536"/>
              <a:gd name="T6" fmla="*/ 0 w 588"/>
              <a:gd name="T7" fmla="*/ 0 h 588"/>
              <a:gd name="T8" fmla="*/ 588 w 588"/>
              <a:gd name="T9" fmla="*/ 588 h 58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8" h="588">
                <a:moveTo>
                  <a:pt x="588" y="0"/>
                </a:moveTo>
                <a:lnTo>
                  <a:pt x="0" y="588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59" name="Freeform 103"/>
          <p:cNvSpPr>
            <a:spLocks/>
          </p:cNvSpPr>
          <p:nvPr/>
        </p:nvSpPr>
        <p:spPr bwMode="auto">
          <a:xfrm>
            <a:off x="6350000" y="4556125"/>
            <a:ext cx="4763" cy="1254125"/>
          </a:xfrm>
          <a:custGeom>
            <a:avLst/>
            <a:gdLst>
              <a:gd name="T0" fmla="*/ 2147483647 w 3"/>
              <a:gd name="T1" fmla="*/ 0 h 790"/>
              <a:gd name="T2" fmla="*/ 0 w 3"/>
              <a:gd name="T3" fmla="*/ 2147483647 h 790"/>
              <a:gd name="T4" fmla="*/ 0 60000 65536"/>
              <a:gd name="T5" fmla="*/ 0 60000 65536"/>
              <a:gd name="T6" fmla="*/ 0 w 3"/>
              <a:gd name="T7" fmla="*/ 0 h 790"/>
              <a:gd name="T8" fmla="*/ 3 w 3"/>
              <a:gd name="T9" fmla="*/ 790 h 79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790">
                <a:moveTo>
                  <a:pt x="3" y="0"/>
                </a:moveTo>
                <a:lnTo>
                  <a:pt x="0" y="790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60" name="Freeform 104"/>
          <p:cNvSpPr>
            <a:spLocks/>
          </p:cNvSpPr>
          <p:nvPr/>
        </p:nvSpPr>
        <p:spPr bwMode="auto">
          <a:xfrm>
            <a:off x="5926138" y="4191000"/>
            <a:ext cx="7937" cy="1457325"/>
          </a:xfrm>
          <a:custGeom>
            <a:avLst/>
            <a:gdLst>
              <a:gd name="T0" fmla="*/ 2147483647 w 5"/>
              <a:gd name="T1" fmla="*/ 0 h 918"/>
              <a:gd name="T2" fmla="*/ 0 w 5"/>
              <a:gd name="T3" fmla="*/ 2147483647 h 918"/>
              <a:gd name="T4" fmla="*/ 0 60000 65536"/>
              <a:gd name="T5" fmla="*/ 0 60000 65536"/>
              <a:gd name="T6" fmla="*/ 0 w 5"/>
              <a:gd name="T7" fmla="*/ 0 h 918"/>
              <a:gd name="T8" fmla="*/ 5 w 5"/>
              <a:gd name="T9" fmla="*/ 918 h 91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" h="918">
                <a:moveTo>
                  <a:pt x="5" y="0"/>
                </a:moveTo>
                <a:lnTo>
                  <a:pt x="0" y="918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61" name="Freeform 105"/>
          <p:cNvSpPr>
            <a:spLocks/>
          </p:cNvSpPr>
          <p:nvPr/>
        </p:nvSpPr>
        <p:spPr bwMode="auto">
          <a:xfrm>
            <a:off x="5929313" y="5429250"/>
            <a:ext cx="673100" cy="207963"/>
          </a:xfrm>
          <a:custGeom>
            <a:avLst/>
            <a:gdLst>
              <a:gd name="T0" fmla="*/ 2147483647 w 424"/>
              <a:gd name="T1" fmla="*/ 0 h 131"/>
              <a:gd name="T2" fmla="*/ 0 w 424"/>
              <a:gd name="T3" fmla="*/ 2147483647 h 131"/>
              <a:gd name="T4" fmla="*/ 0 60000 65536"/>
              <a:gd name="T5" fmla="*/ 0 60000 65536"/>
              <a:gd name="T6" fmla="*/ 0 w 424"/>
              <a:gd name="T7" fmla="*/ 0 h 131"/>
              <a:gd name="T8" fmla="*/ 424 w 424"/>
              <a:gd name="T9" fmla="*/ 131 h 13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24" h="131">
                <a:moveTo>
                  <a:pt x="424" y="0"/>
                </a:moveTo>
                <a:lnTo>
                  <a:pt x="0" y="131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62" name="Freeform 106"/>
          <p:cNvSpPr>
            <a:spLocks/>
          </p:cNvSpPr>
          <p:nvPr/>
        </p:nvSpPr>
        <p:spPr bwMode="auto">
          <a:xfrm>
            <a:off x="5929313" y="5632450"/>
            <a:ext cx="392112" cy="201613"/>
          </a:xfrm>
          <a:custGeom>
            <a:avLst/>
            <a:gdLst>
              <a:gd name="T0" fmla="*/ 2147483647 w 247"/>
              <a:gd name="T1" fmla="*/ 2147483647 h 127"/>
              <a:gd name="T2" fmla="*/ 0 w 247"/>
              <a:gd name="T3" fmla="*/ 0 h 127"/>
              <a:gd name="T4" fmla="*/ 0 60000 65536"/>
              <a:gd name="T5" fmla="*/ 0 60000 65536"/>
              <a:gd name="T6" fmla="*/ 0 w 247"/>
              <a:gd name="T7" fmla="*/ 0 h 127"/>
              <a:gd name="T8" fmla="*/ 247 w 247"/>
              <a:gd name="T9" fmla="*/ 127 h 12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7" h="127">
                <a:moveTo>
                  <a:pt x="247" y="127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9563" name="Oval 107"/>
          <p:cNvSpPr>
            <a:spLocks noChangeArrowheads="1"/>
          </p:cNvSpPr>
          <p:nvPr/>
        </p:nvSpPr>
        <p:spPr bwMode="auto">
          <a:xfrm>
            <a:off x="5883275" y="5599113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8513" name="Line 108"/>
          <p:cNvSpPr>
            <a:spLocks noChangeShapeType="1"/>
          </p:cNvSpPr>
          <p:nvPr/>
        </p:nvSpPr>
        <p:spPr bwMode="auto">
          <a:xfrm flipH="1">
            <a:off x="5484813" y="1816100"/>
            <a:ext cx="18002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lg"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rgbClr val="FFC000"/>
              </a:solidFill>
            </a:endParaRPr>
          </a:p>
        </p:txBody>
      </p:sp>
      <p:sp>
        <p:nvSpPr>
          <p:cNvPr id="18514" name="Freeform 109"/>
          <p:cNvSpPr>
            <a:spLocks/>
          </p:cNvSpPr>
          <p:nvPr/>
        </p:nvSpPr>
        <p:spPr bwMode="auto">
          <a:xfrm>
            <a:off x="6338888" y="1162050"/>
            <a:ext cx="644525" cy="650875"/>
          </a:xfrm>
          <a:custGeom>
            <a:avLst/>
            <a:gdLst>
              <a:gd name="T0" fmla="*/ 0 w 406"/>
              <a:gd name="T1" fmla="*/ 0 h 410"/>
              <a:gd name="T2" fmla="*/ 2147483647 w 406"/>
              <a:gd name="T3" fmla="*/ 2147483647 h 410"/>
              <a:gd name="T4" fmla="*/ 0 60000 65536"/>
              <a:gd name="T5" fmla="*/ 0 60000 65536"/>
              <a:gd name="T6" fmla="*/ 0 w 406"/>
              <a:gd name="T7" fmla="*/ 0 h 410"/>
              <a:gd name="T8" fmla="*/ 406 w 406"/>
              <a:gd name="T9" fmla="*/ 410 h 41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06" h="410">
                <a:moveTo>
                  <a:pt x="0" y="0"/>
                </a:moveTo>
                <a:lnTo>
                  <a:pt x="406" y="41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8515" name="Line 110"/>
          <p:cNvSpPr>
            <a:spLocks noChangeShapeType="1"/>
          </p:cNvSpPr>
          <p:nvPr/>
        </p:nvSpPr>
        <p:spPr bwMode="auto">
          <a:xfrm rot="16200000" flipV="1">
            <a:off x="6061869" y="2175669"/>
            <a:ext cx="0" cy="5762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rgbClr val="FFC000"/>
              </a:solidFill>
            </a:endParaRPr>
          </a:p>
        </p:txBody>
      </p:sp>
      <p:sp>
        <p:nvSpPr>
          <p:cNvPr id="18516" name="Arc 111"/>
          <p:cNvSpPr>
            <a:spLocks/>
          </p:cNvSpPr>
          <p:nvPr/>
        </p:nvSpPr>
        <p:spPr bwMode="auto">
          <a:xfrm rot="19811100" flipH="1">
            <a:off x="6726238" y="1614488"/>
            <a:ext cx="261937" cy="258762"/>
          </a:xfrm>
          <a:custGeom>
            <a:avLst/>
            <a:gdLst>
              <a:gd name="T0" fmla="*/ 2147483647 w 19717"/>
              <a:gd name="T1" fmla="*/ 0 h 19458"/>
              <a:gd name="T2" fmla="*/ 2147483647 w 19717"/>
              <a:gd name="T3" fmla="*/ 2147483647 h 19458"/>
              <a:gd name="T4" fmla="*/ 0 w 19717"/>
              <a:gd name="T5" fmla="*/ 2147483647 h 19458"/>
              <a:gd name="T6" fmla="*/ 0 60000 65536"/>
              <a:gd name="T7" fmla="*/ 0 60000 65536"/>
              <a:gd name="T8" fmla="*/ 0 60000 65536"/>
              <a:gd name="T9" fmla="*/ 0 w 19717"/>
              <a:gd name="T10" fmla="*/ 0 h 19458"/>
              <a:gd name="T11" fmla="*/ 19717 w 19717"/>
              <a:gd name="T12" fmla="*/ 19458 h 1945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717" h="19458" fill="none" extrusionOk="0">
                <a:moveTo>
                  <a:pt x="9377" y="0"/>
                </a:moveTo>
                <a:cubicBezTo>
                  <a:pt x="13972" y="2214"/>
                  <a:pt x="17634" y="5982"/>
                  <a:pt x="19717" y="10637"/>
                </a:cubicBezTo>
              </a:path>
              <a:path w="19717" h="19458" stroke="0" extrusionOk="0">
                <a:moveTo>
                  <a:pt x="9377" y="0"/>
                </a:moveTo>
                <a:cubicBezTo>
                  <a:pt x="13972" y="2214"/>
                  <a:pt x="17634" y="5982"/>
                  <a:pt x="19717" y="10637"/>
                </a:cubicBezTo>
                <a:lnTo>
                  <a:pt x="0" y="19458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8517" name="Text Box 112"/>
          <p:cNvSpPr txBox="1">
            <a:spLocks noChangeArrowheads="1"/>
          </p:cNvSpPr>
          <p:nvPr/>
        </p:nvSpPr>
        <p:spPr bwMode="auto">
          <a:xfrm>
            <a:off x="5245100" y="1608138"/>
            <a:ext cx="2873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>
                <a:solidFill>
                  <a:srgbClr val="002060"/>
                </a:solidFill>
              </a:rPr>
              <a:t>x</a:t>
            </a:r>
            <a:endParaRPr lang="ru-RU" altLang="ru-RU" dirty="0">
              <a:solidFill>
                <a:srgbClr val="002060"/>
              </a:solidFill>
            </a:endParaRPr>
          </a:p>
        </p:txBody>
      </p:sp>
      <p:sp>
        <p:nvSpPr>
          <p:cNvPr id="18518" name="Text Box 113"/>
          <p:cNvSpPr txBox="1">
            <a:spLocks noChangeArrowheads="1"/>
          </p:cNvSpPr>
          <p:nvPr/>
        </p:nvSpPr>
        <p:spPr bwMode="auto">
          <a:xfrm>
            <a:off x="5837238" y="2097088"/>
            <a:ext cx="504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 smtClean="0">
                <a:solidFill>
                  <a:srgbClr val="002060"/>
                </a:solidFill>
                <a:sym typeface="Symbol" pitchFamily="18" charset="2"/>
              </a:rPr>
              <a:t>∆</a:t>
            </a:r>
            <a:r>
              <a:rPr lang="ru-RU" altLang="ru-RU" baseline="-40000" dirty="0" smtClean="0">
                <a:solidFill>
                  <a:srgbClr val="002060"/>
                </a:solidFill>
                <a:sym typeface="Symbol" pitchFamily="18" charset="2"/>
              </a:rPr>
              <a:t>1</a:t>
            </a:r>
            <a:endParaRPr lang="en-US" altLang="ru-RU" baseline="-25000" dirty="0">
              <a:solidFill>
                <a:srgbClr val="002060"/>
              </a:solidFill>
              <a:sym typeface="Symbol" pitchFamily="18" charset="2"/>
            </a:endParaRPr>
          </a:p>
        </p:txBody>
      </p:sp>
      <p:sp>
        <p:nvSpPr>
          <p:cNvPr id="18519" name="Text Box 114"/>
          <p:cNvSpPr txBox="1">
            <a:spLocks noChangeArrowheads="1"/>
          </p:cNvSpPr>
          <p:nvPr/>
        </p:nvSpPr>
        <p:spPr bwMode="auto">
          <a:xfrm>
            <a:off x="5759450" y="787400"/>
            <a:ext cx="504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 smtClean="0">
                <a:solidFill>
                  <a:srgbClr val="002060"/>
                </a:solidFill>
                <a:sym typeface="Symbol" pitchFamily="18" charset="2"/>
              </a:rPr>
              <a:t>∆</a:t>
            </a:r>
            <a:r>
              <a:rPr lang="en-US" altLang="ru-RU" baseline="-40000" dirty="0" smtClean="0">
                <a:solidFill>
                  <a:srgbClr val="002060"/>
                </a:solidFill>
                <a:sym typeface="Symbol" pitchFamily="18" charset="2"/>
              </a:rPr>
              <a:t>2</a:t>
            </a:r>
            <a:endParaRPr lang="en-US" altLang="ru-RU" baseline="-40000" dirty="0">
              <a:solidFill>
                <a:srgbClr val="002060"/>
              </a:solidFill>
              <a:sym typeface="Symbol" pitchFamily="18" charset="2"/>
            </a:endParaRPr>
          </a:p>
        </p:txBody>
      </p:sp>
      <p:sp>
        <p:nvSpPr>
          <p:cNvPr id="18520" name="Text Box 115"/>
          <p:cNvSpPr txBox="1">
            <a:spLocks noChangeArrowheads="1"/>
          </p:cNvSpPr>
          <p:nvPr/>
        </p:nvSpPr>
        <p:spPr bwMode="auto">
          <a:xfrm>
            <a:off x="6637338" y="1166813"/>
            <a:ext cx="5143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 smtClean="0">
                <a:solidFill>
                  <a:srgbClr val="002060"/>
                </a:solidFill>
                <a:sym typeface="Symbol" pitchFamily="18" charset="2"/>
              </a:rPr>
              <a:t>∆</a:t>
            </a:r>
            <a:r>
              <a:rPr lang="ru-RU" altLang="ru-RU" baseline="-40000" dirty="0" smtClean="0">
                <a:solidFill>
                  <a:srgbClr val="002060"/>
                </a:solidFill>
                <a:sym typeface="Symbol" pitchFamily="18" charset="2"/>
              </a:rPr>
              <a:t>3</a:t>
            </a:r>
            <a:endParaRPr lang="en-US" altLang="ru-RU" baseline="-25000" dirty="0">
              <a:solidFill>
                <a:srgbClr val="002060"/>
              </a:solidFill>
              <a:sym typeface="Symbol" pitchFamily="18" charset="2"/>
            </a:endParaRPr>
          </a:p>
        </p:txBody>
      </p:sp>
      <p:sp>
        <p:nvSpPr>
          <p:cNvPr id="18521" name="Line 116"/>
          <p:cNvSpPr>
            <a:spLocks noChangeShapeType="1"/>
          </p:cNvSpPr>
          <p:nvPr/>
        </p:nvSpPr>
        <p:spPr bwMode="auto">
          <a:xfrm rot="16200000" flipH="1">
            <a:off x="5426075" y="1801813"/>
            <a:ext cx="18446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lg"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8522" name="Line 117"/>
          <p:cNvSpPr>
            <a:spLocks noChangeShapeType="1"/>
          </p:cNvSpPr>
          <p:nvPr/>
        </p:nvSpPr>
        <p:spPr bwMode="auto">
          <a:xfrm rot="16200000" flipV="1">
            <a:off x="6061869" y="878682"/>
            <a:ext cx="0" cy="5762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rgbClr val="FFC000"/>
              </a:solidFill>
            </a:endParaRPr>
          </a:p>
        </p:txBody>
      </p:sp>
      <p:sp>
        <p:nvSpPr>
          <p:cNvPr id="18523" name="Freeform 118"/>
          <p:cNvSpPr>
            <a:spLocks/>
          </p:cNvSpPr>
          <p:nvPr/>
        </p:nvSpPr>
        <p:spPr bwMode="auto">
          <a:xfrm>
            <a:off x="6348413" y="1803400"/>
            <a:ext cx="644525" cy="655638"/>
          </a:xfrm>
          <a:custGeom>
            <a:avLst/>
            <a:gdLst>
              <a:gd name="T0" fmla="*/ 0 w 406"/>
              <a:gd name="T1" fmla="*/ 2147483647 h 413"/>
              <a:gd name="T2" fmla="*/ 2147483647 w 406"/>
              <a:gd name="T3" fmla="*/ 0 h 413"/>
              <a:gd name="T4" fmla="*/ 0 60000 65536"/>
              <a:gd name="T5" fmla="*/ 0 60000 65536"/>
              <a:gd name="T6" fmla="*/ 0 w 406"/>
              <a:gd name="T7" fmla="*/ 0 h 413"/>
              <a:gd name="T8" fmla="*/ 406 w 406"/>
              <a:gd name="T9" fmla="*/ 413 h 4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06" h="413">
                <a:moveTo>
                  <a:pt x="0" y="413"/>
                </a:moveTo>
                <a:lnTo>
                  <a:pt x="406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8524" name="Text Box 119"/>
          <p:cNvSpPr txBox="1">
            <a:spLocks noChangeArrowheads="1"/>
          </p:cNvSpPr>
          <p:nvPr/>
        </p:nvSpPr>
        <p:spPr bwMode="auto">
          <a:xfrm>
            <a:off x="6348413" y="806450"/>
            <a:ext cx="28733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aseline="2000" dirty="0">
                <a:solidFill>
                  <a:srgbClr val="002060"/>
                </a:solidFill>
              </a:rPr>
              <a:t>z</a:t>
            </a:r>
            <a:endParaRPr lang="ru-RU" altLang="ru-RU" baseline="2000" dirty="0">
              <a:solidFill>
                <a:srgbClr val="002060"/>
              </a:solidFill>
            </a:endParaRPr>
          </a:p>
        </p:txBody>
      </p:sp>
      <p:sp>
        <p:nvSpPr>
          <p:cNvPr id="18525" name="Text Box 120"/>
          <p:cNvSpPr txBox="1">
            <a:spLocks noChangeArrowheads="1"/>
          </p:cNvSpPr>
          <p:nvPr/>
        </p:nvSpPr>
        <p:spPr bwMode="auto">
          <a:xfrm>
            <a:off x="7213600" y="1598613"/>
            <a:ext cx="2873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у</a:t>
            </a:r>
          </a:p>
        </p:txBody>
      </p:sp>
      <p:sp>
        <p:nvSpPr>
          <p:cNvPr id="18526" name="Text Box 121"/>
          <p:cNvSpPr txBox="1">
            <a:spLocks noChangeArrowheads="1"/>
          </p:cNvSpPr>
          <p:nvPr/>
        </p:nvSpPr>
        <p:spPr bwMode="auto">
          <a:xfrm>
            <a:off x="6348413" y="2319338"/>
            <a:ext cx="2873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у</a:t>
            </a:r>
          </a:p>
        </p:txBody>
      </p:sp>
      <p:sp>
        <p:nvSpPr>
          <p:cNvPr id="18527" name="Arc 122"/>
          <p:cNvSpPr>
            <a:spLocks/>
          </p:cNvSpPr>
          <p:nvPr/>
        </p:nvSpPr>
        <p:spPr bwMode="auto">
          <a:xfrm rot="19811100" flipH="1">
            <a:off x="6272213" y="1144588"/>
            <a:ext cx="204787" cy="287337"/>
          </a:xfrm>
          <a:custGeom>
            <a:avLst/>
            <a:gdLst>
              <a:gd name="T0" fmla="*/ 2147483647 w 15463"/>
              <a:gd name="T1" fmla="*/ 2147483647 h 21600"/>
              <a:gd name="T2" fmla="*/ 0 w 15463"/>
              <a:gd name="T3" fmla="*/ 2147483647 h 21600"/>
              <a:gd name="T4" fmla="*/ 2147483647 w 15463"/>
              <a:gd name="T5" fmla="*/ 0 h 21600"/>
              <a:gd name="T6" fmla="*/ 0 60000 65536"/>
              <a:gd name="T7" fmla="*/ 0 60000 65536"/>
              <a:gd name="T8" fmla="*/ 0 60000 65536"/>
              <a:gd name="T9" fmla="*/ 0 w 15463"/>
              <a:gd name="T10" fmla="*/ 0 h 21600"/>
              <a:gd name="T11" fmla="*/ 15463 w 15463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463" h="21600" fill="none" extrusionOk="0">
                <a:moveTo>
                  <a:pt x="15462" y="19148"/>
                </a:moveTo>
                <a:cubicBezTo>
                  <a:pt x="12377" y="20759"/>
                  <a:pt x="8949" y="21599"/>
                  <a:pt x="5469" y="21600"/>
                </a:cubicBezTo>
                <a:cubicBezTo>
                  <a:pt x="3623" y="21600"/>
                  <a:pt x="1785" y="21363"/>
                  <a:pt x="-1" y="20896"/>
                </a:cubicBezTo>
              </a:path>
              <a:path w="15463" h="21600" stroke="0" extrusionOk="0">
                <a:moveTo>
                  <a:pt x="15462" y="19148"/>
                </a:moveTo>
                <a:cubicBezTo>
                  <a:pt x="12377" y="20759"/>
                  <a:pt x="8949" y="21599"/>
                  <a:pt x="5469" y="21600"/>
                </a:cubicBezTo>
                <a:cubicBezTo>
                  <a:pt x="3623" y="21600"/>
                  <a:pt x="1785" y="21363"/>
                  <a:pt x="-1" y="20896"/>
                </a:cubicBezTo>
                <a:lnTo>
                  <a:pt x="5469" y="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8528" name="Text Box 123"/>
          <p:cNvSpPr txBox="1">
            <a:spLocks noChangeArrowheads="1"/>
          </p:cNvSpPr>
          <p:nvPr/>
        </p:nvSpPr>
        <p:spPr bwMode="auto">
          <a:xfrm>
            <a:off x="6311900" y="1281113"/>
            <a:ext cx="504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>
                <a:solidFill>
                  <a:srgbClr val="002060"/>
                </a:solidFill>
                <a:sym typeface="Symbol" pitchFamily="18" charset="2"/>
              </a:rPr>
              <a:t>β</a:t>
            </a:r>
            <a:endParaRPr lang="en-US" altLang="ru-RU" baseline="-25000" dirty="0">
              <a:solidFill>
                <a:srgbClr val="002060"/>
              </a:solidFill>
              <a:sym typeface="Symbol" pitchFamily="18" charset="2"/>
            </a:endParaRPr>
          </a:p>
        </p:txBody>
      </p:sp>
      <p:sp>
        <p:nvSpPr>
          <p:cNvPr id="18529" name="Text Box 124"/>
          <p:cNvSpPr txBox="1">
            <a:spLocks noChangeArrowheads="1"/>
          </p:cNvSpPr>
          <p:nvPr/>
        </p:nvSpPr>
        <p:spPr bwMode="auto">
          <a:xfrm>
            <a:off x="6507163" y="1520825"/>
            <a:ext cx="504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>
                <a:solidFill>
                  <a:srgbClr val="002060"/>
                </a:solidFill>
                <a:sym typeface="Symbol" pitchFamily="18" charset="2"/>
              </a:rPr>
              <a:t>α</a:t>
            </a:r>
            <a:endParaRPr lang="en-US" altLang="ru-RU" baseline="-25000" dirty="0">
              <a:solidFill>
                <a:srgbClr val="002060"/>
              </a:solidFill>
              <a:sym typeface="Symbol" pitchFamily="18" charset="2"/>
            </a:endParaRPr>
          </a:p>
        </p:txBody>
      </p:sp>
      <p:sp>
        <p:nvSpPr>
          <p:cNvPr id="18530" name="Text Box 125"/>
          <p:cNvSpPr txBox="1">
            <a:spLocks noChangeArrowheads="1"/>
          </p:cNvSpPr>
          <p:nvPr/>
        </p:nvSpPr>
        <p:spPr bwMode="auto">
          <a:xfrm>
            <a:off x="7285038" y="1965325"/>
            <a:ext cx="175123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b="1" dirty="0" smtClean="0">
                <a:solidFill>
                  <a:srgbClr val="993300"/>
                </a:solidFill>
                <a:sym typeface="Symbol" pitchFamily="18" charset="2"/>
              </a:rPr>
              <a:t></a:t>
            </a:r>
            <a:r>
              <a:rPr lang="en-US" altLang="ru-RU" sz="2400" dirty="0">
                <a:solidFill>
                  <a:srgbClr val="993300"/>
                </a:solidFill>
                <a:sym typeface="Symbol" pitchFamily="18" charset="2"/>
              </a:rPr>
              <a:t>β</a:t>
            </a:r>
            <a:r>
              <a:rPr lang="ru-RU" altLang="ru-RU" sz="2400" dirty="0" smtClean="0">
                <a:solidFill>
                  <a:srgbClr val="993300"/>
                </a:solidFill>
                <a:sym typeface="Symbol" pitchFamily="18" charset="2"/>
              </a:rPr>
              <a:t>=│</a:t>
            </a:r>
            <a:r>
              <a:rPr lang="en-US" altLang="ru-RU" sz="2400" dirty="0" smtClean="0">
                <a:solidFill>
                  <a:srgbClr val="993300"/>
                </a:solidFill>
                <a:sym typeface="Symbol" pitchFamily="18" charset="2"/>
              </a:rPr>
              <a:t>∆</a:t>
            </a:r>
            <a:r>
              <a:rPr lang="ru-RU" altLang="ru-RU" sz="2400" dirty="0" smtClean="0">
                <a:solidFill>
                  <a:srgbClr val="993300"/>
                </a:solidFill>
                <a:sym typeface="Symbol" pitchFamily="18" charset="2"/>
              </a:rPr>
              <a:t>П</a:t>
            </a:r>
            <a:r>
              <a:rPr lang="ru-RU" altLang="ru-RU" sz="2400" baseline="-25000" dirty="0" smtClean="0">
                <a:solidFill>
                  <a:srgbClr val="993300"/>
                </a:solidFill>
                <a:sym typeface="Symbol" pitchFamily="18" charset="2"/>
              </a:rPr>
              <a:t>2│</a:t>
            </a:r>
            <a:endParaRPr lang="en-US" altLang="ru-RU" sz="2400" baseline="-25000" dirty="0">
              <a:solidFill>
                <a:srgbClr val="993300"/>
              </a:solidFill>
              <a:sym typeface="Symbol" pitchFamily="18" charset="2"/>
            </a:endParaRPr>
          </a:p>
        </p:txBody>
      </p:sp>
      <p:sp>
        <p:nvSpPr>
          <p:cNvPr id="18531" name="Text Box 126"/>
          <p:cNvSpPr txBox="1">
            <a:spLocks noChangeArrowheads="1"/>
          </p:cNvSpPr>
          <p:nvPr/>
        </p:nvSpPr>
        <p:spPr bwMode="auto">
          <a:xfrm>
            <a:off x="7151688" y="2528947"/>
            <a:ext cx="18581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b="1" dirty="0" smtClean="0">
                <a:solidFill>
                  <a:srgbClr val="993300"/>
                </a:solidFill>
                <a:sym typeface="Symbol" pitchFamily="18" charset="2"/>
              </a:rPr>
              <a:t></a:t>
            </a:r>
            <a:r>
              <a:rPr lang="en-US" altLang="ru-RU" sz="2400" dirty="0">
                <a:solidFill>
                  <a:srgbClr val="993300"/>
                </a:solidFill>
                <a:sym typeface="Symbol" pitchFamily="18" charset="2"/>
              </a:rPr>
              <a:t>α</a:t>
            </a:r>
            <a:r>
              <a:rPr lang="ru-RU" altLang="ru-RU" sz="2400" dirty="0" smtClean="0">
                <a:solidFill>
                  <a:srgbClr val="993300"/>
                </a:solidFill>
                <a:sym typeface="Symbol" pitchFamily="18" charset="2"/>
              </a:rPr>
              <a:t>=│</a:t>
            </a:r>
            <a:r>
              <a:rPr lang="en-US" altLang="ru-RU" sz="2400" dirty="0" smtClean="0">
                <a:solidFill>
                  <a:srgbClr val="993300"/>
                </a:solidFill>
                <a:sym typeface="Symbol" pitchFamily="18" charset="2"/>
              </a:rPr>
              <a:t>∆</a:t>
            </a:r>
            <a:r>
              <a:rPr lang="ru-RU" altLang="ru-RU" sz="2400" dirty="0" smtClean="0">
                <a:solidFill>
                  <a:srgbClr val="993300"/>
                </a:solidFill>
                <a:sym typeface="Symbol" pitchFamily="18" charset="2"/>
              </a:rPr>
              <a:t>П</a:t>
            </a:r>
            <a:r>
              <a:rPr lang="ru-RU" altLang="ru-RU" sz="2400" baseline="-25000" dirty="0" smtClean="0">
                <a:solidFill>
                  <a:srgbClr val="993300"/>
                </a:solidFill>
                <a:sym typeface="Symbol" pitchFamily="18" charset="2"/>
              </a:rPr>
              <a:t>1│</a:t>
            </a:r>
            <a:endParaRPr lang="en-US" altLang="ru-RU" sz="2400" baseline="-25000" dirty="0">
              <a:solidFill>
                <a:srgbClr val="993300"/>
              </a:solidFill>
              <a:sym typeface="Symbol" pitchFamily="18" charset="2"/>
            </a:endParaRPr>
          </a:p>
        </p:txBody>
      </p:sp>
      <p:sp>
        <p:nvSpPr>
          <p:cNvPr id="18532" name="Text Box 129"/>
          <p:cNvSpPr txBox="1">
            <a:spLocks noChangeArrowheads="1"/>
          </p:cNvSpPr>
          <p:nvPr/>
        </p:nvSpPr>
        <p:spPr bwMode="auto">
          <a:xfrm>
            <a:off x="3511550" y="4159250"/>
            <a:ext cx="504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 smtClean="0">
                <a:solidFill>
                  <a:srgbClr val="4F81BD"/>
                </a:solidFill>
                <a:sym typeface="Symbol" pitchFamily="18" charset="2"/>
              </a:rPr>
              <a:t>∆</a:t>
            </a:r>
            <a:r>
              <a:rPr lang="ru-RU" altLang="ru-RU" baseline="-40000" dirty="0" smtClean="0">
                <a:solidFill>
                  <a:srgbClr val="4F81BD"/>
                </a:solidFill>
                <a:sym typeface="Symbol" pitchFamily="18" charset="2"/>
              </a:rPr>
              <a:t>3</a:t>
            </a:r>
            <a:endParaRPr lang="ru-RU" altLang="ru-RU" baseline="-25000" dirty="0">
              <a:solidFill>
                <a:srgbClr val="4F81BD"/>
              </a:solidFill>
              <a:sym typeface="Symbol" pitchFamily="18" charset="2"/>
            </a:endParaRPr>
          </a:p>
        </p:txBody>
      </p:sp>
      <p:sp>
        <p:nvSpPr>
          <p:cNvPr id="18534" name="Text Box 131"/>
          <p:cNvSpPr txBox="1">
            <a:spLocks noChangeArrowheads="1"/>
          </p:cNvSpPr>
          <p:nvPr/>
        </p:nvSpPr>
        <p:spPr bwMode="auto">
          <a:xfrm>
            <a:off x="395287" y="1268413"/>
            <a:ext cx="45735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dirty="0">
                <a:solidFill>
                  <a:srgbClr val="CD1805"/>
                </a:solidFill>
                <a:sym typeface="Symbol" pitchFamily="18" charset="2"/>
              </a:rPr>
              <a:t>∆</a:t>
            </a:r>
            <a:r>
              <a:rPr lang="ru-RU" altLang="ru-RU" sz="2800" dirty="0" smtClean="0">
                <a:solidFill>
                  <a:srgbClr val="CD1805"/>
                </a:solidFill>
                <a:sym typeface="Symbol" pitchFamily="18" charset="2"/>
              </a:rPr>
              <a:t></a:t>
            </a:r>
            <a:r>
              <a:rPr lang="ru-RU" altLang="ru-RU" sz="2800" dirty="0">
                <a:solidFill>
                  <a:srgbClr val="CD1805"/>
                </a:solidFill>
                <a:sym typeface="Symbol" pitchFamily="18" charset="2"/>
              </a:rPr>
              <a:t>П</a:t>
            </a:r>
            <a:r>
              <a:rPr lang="ru-RU" altLang="ru-RU" sz="2800" baseline="-25000" dirty="0">
                <a:solidFill>
                  <a:srgbClr val="CD1805"/>
                </a:solidFill>
                <a:sym typeface="Symbol" pitchFamily="18" charset="2"/>
              </a:rPr>
              <a:t>3</a:t>
            </a:r>
            <a:r>
              <a:rPr lang="ru-RU" altLang="ru-RU" sz="2800" dirty="0" smtClean="0">
                <a:solidFill>
                  <a:srgbClr val="CD1805"/>
                </a:solidFill>
                <a:sym typeface="Symbol" pitchFamily="18" charset="2"/>
              </a:rPr>
              <a:t>;   ∆( </a:t>
            </a:r>
            <a:r>
              <a:rPr lang="ru-RU" altLang="ru-RU" sz="2800" dirty="0" smtClean="0">
                <a:solidFill>
                  <a:srgbClr val="CD1805"/>
                </a:solidFill>
                <a:sym typeface="Symbol type A" pitchFamily="2" charset="2"/>
              </a:rPr>
              <a:t>АВС</a:t>
            </a:r>
            <a:r>
              <a:rPr lang="ru-RU" altLang="ru-RU" sz="2800" dirty="0">
                <a:solidFill>
                  <a:srgbClr val="CD1805"/>
                </a:solidFill>
                <a:sym typeface="Symbol type A" pitchFamily="2" charset="2"/>
              </a:rPr>
              <a:t>)</a:t>
            </a:r>
            <a:r>
              <a:rPr lang="ru-RU" altLang="ru-RU" sz="2800" dirty="0">
                <a:solidFill>
                  <a:srgbClr val="CD1805"/>
                </a:solidFill>
                <a:sym typeface="Symbol" pitchFamily="18" charset="2"/>
              </a:rPr>
              <a:t> </a:t>
            </a:r>
            <a:r>
              <a:rPr lang="ru-RU" altLang="ru-RU" sz="2800" dirty="0" smtClean="0">
                <a:solidFill>
                  <a:srgbClr val="CD1805"/>
                </a:solidFill>
                <a:sym typeface="Symbol" pitchFamily="18" charset="2"/>
              </a:rPr>
              <a:t>П</a:t>
            </a:r>
            <a:r>
              <a:rPr lang="ru-RU" altLang="ru-RU" sz="2800" baseline="-25000" dirty="0" smtClean="0">
                <a:solidFill>
                  <a:srgbClr val="CD1805"/>
                </a:solidFill>
                <a:sym typeface="Symbol" pitchFamily="18" charset="2"/>
              </a:rPr>
              <a:t>3</a:t>
            </a:r>
            <a:r>
              <a:rPr lang="ru-RU" altLang="ru-RU" sz="2800" dirty="0" smtClean="0">
                <a:solidFill>
                  <a:srgbClr val="CD1805"/>
                </a:solidFill>
                <a:sym typeface="Symbol" pitchFamily="18" charset="2"/>
              </a:rPr>
              <a:t>; </a:t>
            </a:r>
            <a:endParaRPr lang="ru-RU" altLang="ru-RU" sz="2800" baseline="-25000" dirty="0">
              <a:solidFill>
                <a:srgbClr val="CD1805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18535" name="Arc 132"/>
          <p:cNvSpPr>
            <a:spLocks/>
          </p:cNvSpPr>
          <p:nvPr/>
        </p:nvSpPr>
        <p:spPr bwMode="auto">
          <a:xfrm rot="19811100" flipH="1">
            <a:off x="2984500" y="2925763"/>
            <a:ext cx="65088" cy="287337"/>
          </a:xfrm>
          <a:custGeom>
            <a:avLst/>
            <a:gdLst>
              <a:gd name="T0" fmla="*/ 2147483647 w 4902"/>
              <a:gd name="T1" fmla="*/ 2147483647 h 21592"/>
              <a:gd name="T2" fmla="*/ 2147483647 w 4902"/>
              <a:gd name="T3" fmla="*/ 2147483647 h 21592"/>
              <a:gd name="T4" fmla="*/ 0 w 4902"/>
              <a:gd name="T5" fmla="*/ 0 h 21592"/>
              <a:gd name="T6" fmla="*/ 0 60000 65536"/>
              <a:gd name="T7" fmla="*/ 0 60000 65536"/>
              <a:gd name="T8" fmla="*/ 0 60000 65536"/>
              <a:gd name="T9" fmla="*/ 0 w 4902"/>
              <a:gd name="T10" fmla="*/ 0 h 21592"/>
              <a:gd name="T11" fmla="*/ 4902 w 4902"/>
              <a:gd name="T12" fmla="*/ 21592 h 2159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902" h="21592" fill="none" extrusionOk="0">
                <a:moveTo>
                  <a:pt x="4902" y="21036"/>
                </a:moveTo>
                <a:cubicBezTo>
                  <a:pt x="3486" y="21366"/>
                  <a:pt x="2041" y="21552"/>
                  <a:pt x="587" y="21591"/>
                </a:cubicBezTo>
              </a:path>
              <a:path w="4902" h="21592" stroke="0" extrusionOk="0">
                <a:moveTo>
                  <a:pt x="4902" y="21036"/>
                </a:moveTo>
                <a:cubicBezTo>
                  <a:pt x="3486" y="21366"/>
                  <a:pt x="2041" y="21552"/>
                  <a:pt x="587" y="21591"/>
                </a:cubicBez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536" name="Text Box 133"/>
          <p:cNvSpPr txBox="1">
            <a:spLocks noChangeArrowheads="1"/>
          </p:cNvSpPr>
          <p:nvPr/>
        </p:nvSpPr>
        <p:spPr bwMode="auto">
          <a:xfrm>
            <a:off x="3132138" y="2924175"/>
            <a:ext cx="504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>
                <a:solidFill>
                  <a:srgbClr val="FFFF00"/>
                </a:solidFill>
                <a:sym typeface="Symbol" pitchFamily="18" charset="2"/>
              </a:rPr>
              <a:t>β</a:t>
            </a:r>
            <a:endParaRPr lang="en-US" altLang="ru-RU" baseline="-25000" dirty="0">
              <a:solidFill>
                <a:srgbClr val="FFFF00"/>
              </a:solidFill>
              <a:sym typeface="Symbol" pitchFamily="18" charset="2"/>
            </a:endParaRPr>
          </a:p>
        </p:txBody>
      </p:sp>
      <p:sp>
        <p:nvSpPr>
          <p:cNvPr id="18537" name="Arc 134"/>
          <p:cNvSpPr>
            <a:spLocks/>
          </p:cNvSpPr>
          <p:nvPr/>
        </p:nvSpPr>
        <p:spPr bwMode="auto">
          <a:xfrm rot="1788900" flipH="1" flipV="1">
            <a:off x="3421063" y="4265613"/>
            <a:ext cx="287337" cy="150812"/>
          </a:xfrm>
          <a:custGeom>
            <a:avLst/>
            <a:gdLst>
              <a:gd name="T0" fmla="*/ 2147483647 w 21600"/>
              <a:gd name="T1" fmla="*/ 0 h 11307"/>
              <a:gd name="T2" fmla="*/ 2147483647 w 21600"/>
              <a:gd name="T3" fmla="*/ 2147483647 h 11307"/>
              <a:gd name="T4" fmla="*/ 0 w 21600"/>
              <a:gd name="T5" fmla="*/ 2147483647 h 11307"/>
              <a:gd name="T6" fmla="*/ 0 60000 65536"/>
              <a:gd name="T7" fmla="*/ 0 60000 65536"/>
              <a:gd name="T8" fmla="*/ 0 60000 65536"/>
              <a:gd name="T9" fmla="*/ 0 w 21600"/>
              <a:gd name="T10" fmla="*/ 0 h 11307"/>
              <a:gd name="T11" fmla="*/ 21600 w 21600"/>
              <a:gd name="T12" fmla="*/ 11307 h 1130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1307" fill="none" extrusionOk="0">
                <a:moveTo>
                  <a:pt x="21246" y="-1"/>
                </a:moveTo>
                <a:cubicBezTo>
                  <a:pt x="21481" y="1284"/>
                  <a:pt x="21600" y="2587"/>
                  <a:pt x="21600" y="3893"/>
                </a:cubicBezTo>
                <a:cubicBezTo>
                  <a:pt x="21600" y="6422"/>
                  <a:pt x="21155" y="8931"/>
                  <a:pt x="20287" y="11306"/>
                </a:cubicBezTo>
              </a:path>
              <a:path w="21600" h="11307" stroke="0" extrusionOk="0">
                <a:moveTo>
                  <a:pt x="21246" y="-1"/>
                </a:moveTo>
                <a:cubicBezTo>
                  <a:pt x="21481" y="1284"/>
                  <a:pt x="21600" y="2587"/>
                  <a:pt x="21600" y="3893"/>
                </a:cubicBezTo>
                <a:cubicBezTo>
                  <a:pt x="21600" y="6422"/>
                  <a:pt x="21155" y="8931"/>
                  <a:pt x="20287" y="11306"/>
                </a:cubicBezTo>
                <a:lnTo>
                  <a:pt x="0" y="3893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538" name="Text Box 135"/>
          <p:cNvSpPr txBox="1">
            <a:spLocks noChangeArrowheads="1"/>
          </p:cNvSpPr>
          <p:nvPr/>
        </p:nvSpPr>
        <p:spPr bwMode="auto">
          <a:xfrm>
            <a:off x="3068638" y="4124325"/>
            <a:ext cx="504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>
                <a:solidFill>
                  <a:srgbClr val="FFFF00"/>
                </a:solidFill>
                <a:sym typeface="Symbol" pitchFamily="18" charset="2"/>
              </a:rPr>
              <a:t>α</a:t>
            </a:r>
            <a:endParaRPr lang="en-US" altLang="ru-RU" baseline="-25000" dirty="0">
              <a:solidFill>
                <a:srgbClr val="FFFF00"/>
              </a:solidFill>
              <a:sym typeface="Symbol" pitchFamily="18" charset="2"/>
            </a:endParaRPr>
          </a:p>
        </p:txBody>
      </p:sp>
      <p:sp>
        <p:nvSpPr>
          <p:cNvPr id="18539" name="Freeform 136"/>
          <p:cNvSpPr>
            <a:spLocks/>
          </p:cNvSpPr>
          <p:nvPr/>
        </p:nvSpPr>
        <p:spPr bwMode="auto">
          <a:xfrm>
            <a:off x="3135313" y="3175000"/>
            <a:ext cx="169862" cy="39688"/>
          </a:xfrm>
          <a:custGeom>
            <a:avLst/>
            <a:gdLst>
              <a:gd name="T0" fmla="*/ 0 w 107"/>
              <a:gd name="T1" fmla="*/ 0 h 25"/>
              <a:gd name="T2" fmla="*/ 2147483647 w 107"/>
              <a:gd name="T3" fmla="*/ 2147483647 h 25"/>
              <a:gd name="T4" fmla="*/ 0 60000 65536"/>
              <a:gd name="T5" fmla="*/ 0 60000 65536"/>
              <a:gd name="T6" fmla="*/ 0 w 107"/>
              <a:gd name="T7" fmla="*/ 0 h 25"/>
              <a:gd name="T8" fmla="*/ 107 w 107"/>
              <a:gd name="T9" fmla="*/ 25 h 2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7" h="25">
                <a:moveTo>
                  <a:pt x="0" y="0"/>
                </a:moveTo>
                <a:cubicBezTo>
                  <a:pt x="18" y="1"/>
                  <a:pt x="55" y="25"/>
                  <a:pt x="107" y="4"/>
                </a:cubicBezTo>
              </a:path>
            </a:pathLst>
          </a:custGeom>
          <a:solidFill>
            <a:srgbClr val="FF0000"/>
          </a:solidFill>
          <a:ln w="9525">
            <a:solidFill>
              <a:srgbClr val="FFFF00"/>
            </a:solidFill>
            <a:round/>
            <a:headEnd/>
            <a:tailEnd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8540" name="Freeform 137"/>
          <p:cNvSpPr>
            <a:spLocks/>
          </p:cNvSpPr>
          <p:nvPr/>
        </p:nvSpPr>
        <p:spPr bwMode="auto">
          <a:xfrm>
            <a:off x="3290888" y="4222750"/>
            <a:ext cx="155575" cy="80963"/>
          </a:xfrm>
          <a:custGeom>
            <a:avLst/>
            <a:gdLst>
              <a:gd name="T0" fmla="*/ 0 w 98"/>
              <a:gd name="T1" fmla="*/ 2147483647 h 51"/>
              <a:gd name="T2" fmla="*/ 2147483647 w 98"/>
              <a:gd name="T3" fmla="*/ 2147483647 h 51"/>
              <a:gd name="T4" fmla="*/ 2147483647 w 98"/>
              <a:gd name="T5" fmla="*/ 2147483647 h 51"/>
              <a:gd name="T6" fmla="*/ 0 60000 65536"/>
              <a:gd name="T7" fmla="*/ 0 60000 65536"/>
              <a:gd name="T8" fmla="*/ 0 60000 65536"/>
              <a:gd name="T9" fmla="*/ 0 w 98"/>
              <a:gd name="T10" fmla="*/ 0 h 51"/>
              <a:gd name="T11" fmla="*/ 98 w 98"/>
              <a:gd name="T12" fmla="*/ 51 h 5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8" h="51">
                <a:moveTo>
                  <a:pt x="0" y="51"/>
                </a:moveTo>
                <a:cubicBezTo>
                  <a:pt x="30" y="49"/>
                  <a:pt x="34" y="20"/>
                  <a:pt x="47" y="17"/>
                </a:cubicBezTo>
                <a:cubicBezTo>
                  <a:pt x="73" y="0"/>
                  <a:pt x="96" y="17"/>
                  <a:pt x="98" y="16"/>
                </a:cubicBezTo>
              </a:path>
            </a:pathLst>
          </a:custGeom>
          <a:solidFill>
            <a:srgbClr val="FF0000"/>
          </a:solidFill>
          <a:ln w="9525">
            <a:solidFill>
              <a:srgbClr val="FFFF00"/>
            </a:solidFill>
            <a:round/>
            <a:headEnd/>
            <a:tailEnd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cxnSp>
        <p:nvCxnSpPr>
          <p:cNvPr id="112" name="Прямая соединительная линия 111"/>
          <p:cNvCxnSpPr/>
          <p:nvPr/>
        </p:nvCxnSpPr>
        <p:spPr>
          <a:xfrm rot="10800000" flipV="1">
            <a:off x="0" y="857232"/>
            <a:ext cx="8820150" cy="7938"/>
          </a:xfrm>
          <a:prstGeom prst="line">
            <a:avLst/>
          </a:prstGeom>
          <a:ln w="38100">
            <a:solidFill>
              <a:srgbClr val="0020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8160655" y="1635423"/>
            <a:ext cx="3706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ru-RU" sz="2400" b="1" dirty="0">
                <a:solidFill>
                  <a:srgbClr val="993300"/>
                </a:solidFill>
                <a:sym typeface="Symbol" pitchFamily="18" charset="2"/>
              </a:rPr>
              <a:t>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125015" y="2224385"/>
            <a:ext cx="3296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ru-RU" sz="2400" b="1" dirty="0">
                <a:solidFill>
                  <a:srgbClr val="993300"/>
                </a:solidFill>
                <a:sym typeface="Symbol" pitchFamily="18" charset="2"/>
              </a:rPr>
              <a:t></a:t>
            </a:r>
            <a:endParaRPr lang="en-US" altLang="ru-RU" sz="2400" baseline="-25000" dirty="0">
              <a:solidFill>
                <a:srgbClr val="993300"/>
              </a:solidFill>
              <a:sym typeface="Symbol" pitchFamily="18" charset="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2764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8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18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18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18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18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18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18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18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18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18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18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18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000"/>
                                        <p:tgtEl>
                                          <p:spTgt spid="18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18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18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18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18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000"/>
                                        <p:tgtEl>
                                          <p:spTgt spid="18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18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18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18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2000"/>
                                        <p:tgtEl>
                                          <p:spTgt spid="18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2000"/>
                                        <p:tgtEl>
                                          <p:spTgt spid="18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18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2000"/>
                                        <p:tgtEl>
                                          <p:spTgt spid="18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000"/>
                                        <p:tgtEl>
                                          <p:spTgt spid="18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000"/>
                                        <p:tgtEl>
                                          <p:spTgt spid="18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 nodeType="clickPar">
                      <p:stCondLst>
                        <p:cond delay="indefinite"/>
                      </p:stCondLst>
                      <p:childTnLst>
                        <p:par>
                          <p:cTn id="1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9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9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19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 nodeType="clickPar">
                      <p:stCondLst>
                        <p:cond delay="indefinite"/>
                      </p:stCondLst>
                      <p:childTnLst>
                        <p:par>
                          <p:cTn id="2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19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19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9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9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9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9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9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9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9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9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9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9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19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19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19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19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9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19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19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19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19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9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19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9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19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9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19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19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19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19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19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19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19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19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19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19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19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19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19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19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19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19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19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19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19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19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19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9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19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19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19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19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19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9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19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19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19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19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19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19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19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19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19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19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19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19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19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19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7" dur="500"/>
                                        <p:tgtEl>
                                          <p:spTgt spid="19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19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19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19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19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19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19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19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19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19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19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19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19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19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19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2" dur="500"/>
                                        <p:tgtEl>
                                          <p:spTgt spid="19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19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19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7" dur="500"/>
                                        <p:tgtEl>
                                          <p:spTgt spid="19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19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19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19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19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19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7" dur="500"/>
                                        <p:tgtEl>
                                          <p:spTgt spid="19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19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19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2" dur="500"/>
                                        <p:tgtEl>
                                          <p:spTgt spid="19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19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19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19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19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19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2" dur="500"/>
                                        <p:tgtEl>
                                          <p:spTgt spid="19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195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500" fill="hold"/>
                                        <p:tgtEl>
                                          <p:spTgt spid="195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7" dur="500"/>
                                        <p:tgtEl>
                                          <p:spTgt spid="19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0" dur="500" fill="hold"/>
                                        <p:tgtEl>
                                          <p:spTgt spid="19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19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2" dur="500"/>
                                        <p:tgtEl>
                                          <p:spTgt spid="19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19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500" fill="hold"/>
                                        <p:tgtEl>
                                          <p:spTgt spid="19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7" dur="500"/>
                                        <p:tgtEl>
                                          <p:spTgt spid="19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0" dur="500" fill="hold"/>
                                        <p:tgtEl>
                                          <p:spTgt spid="19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500" fill="hold"/>
                                        <p:tgtEl>
                                          <p:spTgt spid="19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2" dur="500"/>
                                        <p:tgtEl>
                                          <p:spTgt spid="19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500" fill="hold"/>
                                        <p:tgtEl>
                                          <p:spTgt spid="19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500" fill="hold"/>
                                        <p:tgtEl>
                                          <p:spTgt spid="19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7" dur="500"/>
                                        <p:tgtEl>
                                          <p:spTgt spid="19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19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500" fill="hold"/>
                                        <p:tgtEl>
                                          <p:spTgt spid="19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2" dur="500"/>
                                        <p:tgtEl>
                                          <p:spTgt spid="19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19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500" fill="hold"/>
                                        <p:tgtEl>
                                          <p:spTgt spid="19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7" dur="500"/>
                                        <p:tgtEl>
                                          <p:spTgt spid="19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0" dur="500" fill="hold"/>
                                        <p:tgtEl>
                                          <p:spTgt spid="19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500" fill="hold"/>
                                        <p:tgtEl>
                                          <p:spTgt spid="19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2" dur="500"/>
                                        <p:tgtEl>
                                          <p:spTgt spid="19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19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19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7" dur="500"/>
                                        <p:tgtEl>
                                          <p:spTgt spid="19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0" dur="500" fill="hold"/>
                                        <p:tgtEl>
                                          <p:spTgt spid="19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500" fill="hold"/>
                                        <p:tgtEl>
                                          <p:spTgt spid="19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2" dur="500"/>
                                        <p:tgtEl>
                                          <p:spTgt spid="19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5" dur="500" fill="hold"/>
                                        <p:tgtEl>
                                          <p:spTgt spid="19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500" fill="hold"/>
                                        <p:tgtEl>
                                          <p:spTgt spid="19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7" dur="500"/>
                                        <p:tgtEl>
                                          <p:spTgt spid="19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animBg="1"/>
      <p:bldP spid="18436" grpId="0" animBg="1"/>
      <p:bldP spid="18437" grpId="0"/>
      <p:bldP spid="18438" grpId="0" animBg="1"/>
      <p:bldP spid="18439" grpId="0"/>
      <p:bldP spid="18440" grpId="0"/>
      <p:bldP spid="18441" grpId="0"/>
      <p:bldP spid="18442" grpId="0"/>
      <p:bldP spid="18443" grpId="0"/>
      <p:bldP spid="18444" grpId="0"/>
      <p:bldP spid="18445" grpId="0"/>
      <p:bldP spid="18446" grpId="0"/>
      <p:bldP spid="18447" grpId="0" animBg="1"/>
      <p:bldP spid="18448" grpId="0" animBg="1"/>
      <p:bldP spid="18449" grpId="0" animBg="1"/>
      <p:bldP spid="18450" grpId="0" animBg="1"/>
      <p:bldP spid="18451" grpId="0" animBg="1"/>
      <p:bldP spid="18452" grpId="0" animBg="1"/>
      <p:bldP spid="18453" grpId="0" animBg="1"/>
      <p:bldP spid="18454" grpId="0" animBg="1"/>
      <p:bldP spid="18455" grpId="0" animBg="1"/>
      <p:bldP spid="18456" grpId="0" animBg="1"/>
      <p:bldP spid="18457" grpId="0" animBg="1"/>
      <p:bldP spid="18458" grpId="0" animBg="1"/>
      <p:bldP spid="18459" grpId="0" animBg="1"/>
      <p:bldP spid="18460" grpId="0" animBg="1"/>
      <p:bldP spid="18461" grpId="0"/>
      <p:bldP spid="18462" grpId="0"/>
      <p:bldP spid="18463" grpId="0"/>
      <p:bldP spid="18464" grpId="0"/>
      <p:bldP spid="18465" grpId="0"/>
      <p:bldP spid="19517" grpId="0" animBg="1"/>
      <p:bldP spid="19518" grpId="0"/>
      <p:bldP spid="19519" grpId="0" animBg="1"/>
      <p:bldP spid="19520" grpId="0" animBg="1"/>
      <p:bldP spid="19521" grpId="0" animBg="1"/>
      <p:bldP spid="19522" grpId="0"/>
      <p:bldP spid="19523" grpId="0"/>
      <p:bldP spid="19524" grpId="0"/>
      <p:bldP spid="19525" grpId="0"/>
      <p:bldP spid="19526" grpId="0"/>
      <p:bldP spid="19527" grpId="0"/>
      <p:bldP spid="19528" grpId="0" animBg="1"/>
      <p:bldP spid="19529" grpId="0" animBg="1"/>
      <p:bldP spid="19530" grpId="0" animBg="1"/>
      <p:bldP spid="19531" grpId="0" animBg="1"/>
      <p:bldP spid="19532" grpId="0" animBg="1"/>
      <p:bldP spid="19533" grpId="0" animBg="1"/>
      <p:bldP spid="19534" grpId="0" animBg="1"/>
      <p:bldP spid="19535" grpId="0" animBg="1"/>
      <p:bldP spid="19536" grpId="0" animBg="1"/>
      <p:bldP spid="19537" grpId="0" animBg="1"/>
      <p:bldP spid="19538" grpId="0" animBg="1"/>
      <p:bldP spid="19539" grpId="0" animBg="1"/>
      <p:bldP spid="19540" grpId="0" animBg="1"/>
      <p:bldP spid="19541" grpId="0" animBg="1"/>
      <p:bldP spid="19542" grpId="0" animBg="1"/>
      <p:bldP spid="19543" grpId="0" animBg="1"/>
      <p:bldP spid="19544" grpId="0" animBg="1"/>
      <p:bldP spid="19545" grpId="0" animBg="1"/>
      <p:bldP spid="19546" grpId="0" animBg="1"/>
      <p:bldP spid="19547" grpId="0" animBg="1"/>
      <p:bldP spid="19548" grpId="0" animBg="1"/>
      <p:bldP spid="19549" grpId="0" animBg="1"/>
      <p:bldP spid="19550" grpId="0" animBg="1"/>
      <p:bldP spid="19551" grpId="0"/>
      <p:bldP spid="19552" grpId="0"/>
      <p:bldP spid="19553" grpId="0"/>
      <p:bldP spid="19554" grpId="0"/>
      <p:bldP spid="19555" grpId="0"/>
      <p:bldP spid="19556" grpId="0"/>
      <p:bldP spid="19557" grpId="0"/>
      <p:bldP spid="19558" grpId="0" animBg="1"/>
      <p:bldP spid="19559" grpId="0" animBg="1"/>
      <p:bldP spid="19560" grpId="0" animBg="1"/>
      <p:bldP spid="19561" grpId="0" animBg="1"/>
      <p:bldP spid="19562" grpId="0" animBg="1"/>
      <p:bldP spid="19563" grpId="0" animBg="1"/>
      <p:bldP spid="18513" grpId="0" animBg="1"/>
      <p:bldP spid="18514" grpId="0" animBg="1"/>
      <p:bldP spid="18515" grpId="0" animBg="1"/>
      <p:bldP spid="18516" grpId="0" animBg="1"/>
      <p:bldP spid="18517" grpId="0"/>
      <p:bldP spid="18518" grpId="0"/>
      <p:bldP spid="18519" grpId="0"/>
      <p:bldP spid="18520" grpId="0"/>
      <p:bldP spid="18521" grpId="0" animBg="1"/>
      <p:bldP spid="18522" grpId="0" animBg="1"/>
      <p:bldP spid="18523" grpId="0" animBg="1"/>
      <p:bldP spid="18524" grpId="0"/>
      <p:bldP spid="18525" grpId="0"/>
      <p:bldP spid="18526" grpId="0"/>
      <p:bldP spid="18527" grpId="0" animBg="1"/>
      <p:bldP spid="18528" grpId="0"/>
      <p:bldP spid="18529" grpId="0"/>
      <p:bldP spid="18530" grpId="0"/>
      <p:bldP spid="18531" grpId="0"/>
      <p:bldP spid="18532" grpId="0"/>
      <p:bldP spid="18534" grpId="0"/>
      <p:bldP spid="18535" grpId="0" animBg="1"/>
      <p:bldP spid="18536" grpId="0"/>
      <p:bldP spid="18537" grpId="0" animBg="1"/>
      <p:bldP spid="18538" grpId="0"/>
      <p:bldP spid="18539" grpId="0" animBg="1"/>
      <p:bldP spid="1854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363663" y="920750"/>
            <a:ext cx="65008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i="1" dirty="0">
                <a:solidFill>
                  <a:srgbClr val="002060"/>
                </a:solidFill>
              </a:rPr>
              <a:t>Плоскость</a:t>
            </a:r>
            <a:r>
              <a:rPr lang="ru-RU" altLang="ru-RU" sz="2400" dirty="0">
                <a:solidFill>
                  <a:srgbClr val="002060"/>
                </a:solidFill>
              </a:rPr>
              <a:t>, </a:t>
            </a:r>
          </a:p>
          <a:p>
            <a:pPr algn="ctr" eaLnBrk="1" hangingPunct="1"/>
            <a:r>
              <a:rPr lang="ru-RU" altLang="ru-RU" sz="2400" dirty="0">
                <a:solidFill>
                  <a:srgbClr val="002060"/>
                </a:solidFill>
              </a:rPr>
              <a:t>параллельная к плоскости проекций, называется </a:t>
            </a:r>
            <a:r>
              <a:rPr lang="ru-RU" altLang="ru-RU" sz="2400" i="1" dirty="0">
                <a:solidFill>
                  <a:srgbClr val="C00000"/>
                </a:solidFill>
              </a:rPr>
              <a:t>плоскостью уровня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792413" y="2260600"/>
            <a:ext cx="35004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>
                <a:solidFill>
                  <a:srgbClr val="C00000"/>
                </a:solidFill>
              </a:rPr>
              <a:t>Особенности</a:t>
            </a:r>
          </a:p>
          <a:p>
            <a:pPr algn="ctr" eaLnBrk="1" hangingPunct="1"/>
            <a:r>
              <a:rPr lang="ru-RU" altLang="ru-RU" sz="2400">
                <a:solidFill>
                  <a:srgbClr val="C00000"/>
                </a:solidFill>
              </a:rPr>
              <a:t>плоскостей уровня: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357166"/>
            <a:ext cx="48429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Плоскости уровня</a:t>
            </a: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1188" y="3365500"/>
            <a:ext cx="83899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i="1" dirty="0">
                <a:solidFill>
                  <a:srgbClr val="002060"/>
                </a:solidFill>
              </a:rPr>
              <a:t>– любая плоская фигура,</a:t>
            </a:r>
          </a:p>
          <a:p>
            <a:pPr algn="ctr" eaLnBrk="1" hangingPunct="1"/>
            <a:r>
              <a:rPr lang="ru-RU" altLang="ru-RU" sz="2400" i="1" dirty="0">
                <a:solidFill>
                  <a:srgbClr val="002060"/>
                </a:solidFill>
              </a:rPr>
              <a:t> расположенная в плоскости уровня, </a:t>
            </a:r>
          </a:p>
          <a:p>
            <a:pPr algn="ctr" eaLnBrk="1" hangingPunct="1"/>
            <a:r>
              <a:rPr lang="ru-RU" altLang="ru-RU" sz="2400" i="1" dirty="0">
                <a:solidFill>
                  <a:srgbClr val="002060"/>
                </a:solidFill>
              </a:rPr>
              <a:t>проецируется на параллельную ей плоскость проекций </a:t>
            </a:r>
            <a:r>
              <a:rPr lang="ru-RU" altLang="ru-RU" sz="2400" i="1" dirty="0">
                <a:solidFill>
                  <a:srgbClr val="C00000"/>
                </a:solidFill>
              </a:rPr>
              <a:t>без искажения, – т.е. в натуральную величину</a:t>
            </a:r>
          </a:p>
        </p:txBody>
      </p:sp>
    </p:spTree>
    <p:extLst>
      <p:ext uri="{BB962C8B-B14F-4D97-AF65-F5344CB8AC3E}">
        <p14:creationId xmlns="" xmlns:p14="http://schemas.microsoft.com/office/powerpoint/2010/main" val="160635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Прямоугольник 66"/>
          <p:cNvSpPr/>
          <p:nvPr/>
        </p:nvSpPr>
        <p:spPr>
          <a:xfrm>
            <a:off x="136525" y="941963"/>
            <a:ext cx="8859838" cy="7090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222347" y="3617914"/>
            <a:ext cx="4841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z="1200" b="1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ru-RU" altLang="ru-RU" sz="1200" b="1">
                <a:solidFill>
                  <a:prstClr val="black"/>
                </a:solidFill>
                <a:cs typeface="Times New Roman" pitchFamily="18" charset="0"/>
              </a:rPr>
              <a:t>       </a:t>
            </a:r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173" name="AutoShape 5"/>
          <p:cNvSpPr>
            <a:spLocks noChangeArrowheads="1"/>
          </p:cNvSpPr>
          <p:nvPr/>
        </p:nvSpPr>
        <p:spPr bwMode="auto">
          <a:xfrm flipH="1">
            <a:off x="500034" y="3643314"/>
            <a:ext cx="4065588" cy="1036638"/>
          </a:xfrm>
          <a:prstGeom prst="parallelogram">
            <a:avLst>
              <a:gd name="adj" fmla="val 98047"/>
            </a:avLst>
          </a:prstGeom>
          <a:gradFill rotWithShape="1">
            <a:gsLst>
              <a:gs pos="0">
                <a:srgbClr val="006666"/>
              </a:gs>
              <a:gs pos="100000">
                <a:srgbClr val="002F2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501622" y="1987552"/>
            <a:ext cx="3044825" cy="1651000"/>
          </a:xfrm>
          <a:prstGeom prst="rect">
            <a:avLst/>
          </a:prstGeom>
          <a:gradFill rotWithShape="1">
            <a:gsLst>
              <a:gs pos="0">
                <a:srgbClr val="002F2F"/>
              </a:gs>
              <a:gs pos="100000">
                <a:srgbClr val="00666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175" name="Freeform 7"/>
          <p:cNvSpPr>
            <a:spLocks/>
          </p:cNvSpPr>
          <p:nvPr/>
        </p:nvSpPr>
        <p:spPr bwMode="auto">
          <a:xfrm>
            <a:off x="300009" y="3636964"/>
            <a:ext cx="3263900" cy="3175"/>
          </a:xfrm>
          <a:custGeom>
            <a:avLst/>
            <a:gdLst>
              <a:gd name="T0" fmla="*/ 0 w 2056"/>
              <a:gd name="T1" fmla="*/ 2147483647 h 2"/>
              <a:gd name="T2" fmla="*/ 2147483647 w 2056"/>
              <a:gd name="T3" fmla="*/ 0 h 2"/>
              <a:gd name="T4" fmla="*/ 0 60000 65536"/>
              <a:gd name="T5" fmla="*/ 0 60000 65536"/>
              <a:gd name="T6" fmla="*/ 0 w 2056"/>
              <a:gd name="T7" fmla="*/ 0 h 2"/>
              <a:gd name="T8" fmla="*/ 2056 w 2056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056" h="2">
                <a:moveTo>
                  <a:pt x="0" y="2"/>
                </a:moveTo>
                <a:lnTo>
                  <a:pt x="2056" y="0"/>
                </a:lnTo>
              </a:path>
            </a:pathLst>
          </a:custGeom>
          <a:noFill/>
          <a:ln w="12700">
            <a:solidFill>
              <a:srgbClr val="FF3300"/>
            </a:solidFill>
            <a:round/>
            <a:headEnd type="stealth" w="med" len="lg"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176" name="Freeform 8"/>
          <p:cNvSpPr>
            <a:spLocks/>
          </p:cNvSpPr>
          <p:nvPr/>
        </p:nvSpPr>
        <p:spPr bwMode="auto">
          <a:xfrm>
            <a:off x="1695422" y="3402014"/>
            <a:ext cx="1587" cy="863600"/>
          </a:xfrm>
          <a:custGeom>
            <a:avLst/>
            <a:gdLst>
              <a:gd name="T0" fmla="*/ 0 w 1"/>
              <a:gd name="T1" fmla="*/ 0 h 218"/>
              <a:gd name="T2" fmla="*/ 0 w 1"/>
              <a:gd name="T3" fmla="*/ 2147483647 h 218"/>
              <a:gd name="T4" fmla="*/ 0 60000 65536"/>
              <a:gd name="T5" fmla="*/ 0 60000 65536"/>
              <a:gd name="T6" fmla="*/ 0 w 1"/>
              <a:gd name="T7" fmla="*/ 0 h 218"/>
              <a:gd name="T8" fmla="*/ 1 w 1"/>
              <a:gd name="T9" fmla="*/ 218 h 21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18">
                <a:moveTo>
                  <a:pt x="0" y="0"/>
                </a:moveTo>
                <a:lnTo>
                  <a:pt x="0" y="218"/>
                </a:lnTo>
              </a:path>
            </a:pathLst>
          </a:cu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177" name="Freeform 9"/>
          <p:cNvSpPr>
            <a:spLocks/>
          </p:cNvSpPr>
          <p:nvPr/>
        </p:nvSpPr>
        <p:spPr bwMode="auto">
          <a:xfrm>
            <a:off x="2543147" y="2973389"/>
            <a:ext cx="1587" cy="900113"/>
          </a:xfrm>
          <a:custGeom>
            <a:avLst/>
            <a:gdLst>
              <a:gd name="T0" fmla="*/ 0 w 1"/>
              <a:gd name="T1" fmla="*/ 0 h 222"/>
              <a:gd name="T2" fmla="*/ 2147483647 w 1"/>
              <a:gd name="T3" fmla="*/ 2147483647 h 222"/>
              <a:gd name="T4" fmla="*/ 0 60000 65536"/>
              <a:gd name="T5" fmla="*/ 0 60000 65536"/>
              <a:gd name="T6" fmla="*/ 0 w 1"/>
              <a:gd name="T7" fmla="*/ 0 h 222"/>
              <a:gd name="T8" fmla="*/ 1 w 1"/>
              <a:gd name="T9" fmla="*/ 222 h 22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22">
                <a:moveTo>
                  <a:pt x="0" y="0"/>
                </a:moveTo>
                <a:lnTo>
                  <a:pt x="1" y="222"/>
                </a:lnTo>
              </a:path>
            </a:pathLst>
          </a:cu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178" name="Freeform 10"/>
          <p:cNvSpPr>
            <a:spLocks/>
          </p:cNvSpPr>
          <p:nvPr/>
        </p:nvSpPr>
        <p:spPr bwMode="auto">
          <a:xfrm>
            <a:off x="1074709" y="2784477"/>
            <a:ext cx="625475" cy="615950"/>
          </a:xfrm>
          <a:custGeom>
            <a:avLst/>
            <a:gdLst>
              <a:gd name="T0" fmla="*/ 0 w 394"/>
              <a:gd name="T1" fmla="*/ 0 h 388"/>
              <a:gd name="T2" fmla="*/ 2147483647 w 394"/>
              <a:gd name="T3" fmla="*/ 2147483647 h 388"/>
              <a:gd name="T4" fmla="*/ 0 60000 65536"/>
              <a:gd name="T5" fmla="*/ 0 60000 65536"/>
              <a:gd name="T6" fmla="*/ 0 w 394"/>
              <a:gd name="T7" fmla="*/ 0 h 388"/>
              <a:gd name="T8" fmla="*/ 394 w 394"/>
              <a:gd name="T9" fmla="*/ 388 h 38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94" h="388">
                <a:moveTo>
                  <a:pt x="0" y="0"/>
                </a:moveTo>
                <a:lnTo>
                  <a:pt x="394" y="388"/>
                </a:lnTo>
              </a:path>
            </a:pathLst>
          </a:cu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181" name="Freeform 13"/>
          <p:cNvSpPr>
            <a:spLocks/>
          </p:cNvSpPr>
          <p:nvPr/>
        </p:nvSpPr>
        <p:spPr bwMode="auto">
          <a:xfrm>
            <a:off x="1695422" y="3849689"/>
            <a:ext cx="858837" cy="433388"/>
          </a:xfrm>
          <a:custGeom>
            <a:avLst/>
            <a:gdLst>
              <a:gd name="T0" fmla="*/ 0 w 540"/>
              <a:gd name="T1" fmla="*/ 2147483647 h 272"/>
              <a:gd name="T2" fmla="*/ 2147483647 w 540"/>
              <a:gd name="T3" fmla="*/ 0 h 272"/>
              <a:gd name="T4" fmla="*/ 0 60000 65536"/>
              <a:gd name="T5" fmla="*/ 0 60000 65536"/>
              <a:gd name="T6" fmla="*/ 0 w 540"/>
              <a:gd name="T7" fmla="*/ 0 h 272"/>
              <a:gd name="T8" fmla="*/ 540 w 540"/>
              <a:gd name="T9" fmla="*/ 272 h 27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40" h="272">
                <a:moveTo>
                  <a:pt x="0" y="272"/>
                </a:moveTo>
                <a:lnTo>
                  <a:pt x="540" y="0"/>
                </a:lnTo>
              </a:path>
            </a:pathLst>
          </a:cu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182" name="Freeform 14"/>
          <p:cNvSpPr>
            <a:spLocks/>
          </p:cNvSpPr>
          <p:nvPr/>
        </p:nvSpPr>
        <p:spPr bwMode="auto">
          <a:xfrm>
            <a:off x="1062009" y="3646489"/>
            <a:ext cx="654050" cy="652463"/>
          </a:xfrm>
          <a:custGeom>
            <a:avLst/>
            <a:gdLst>
              <a:gd name="T0" fmla="*/ 0 w 390"/>
              <a:gd name="T1" fmla="*/ 0 h 386"/>
              <a:gd name="T2" fmla="*/ 2147483647 w 390"/>
              <a:gd name="T3" fmla="*/ 2147483647 h 386"/>
              <a:gd name="T4" fmla="*/ 0 60000 65536"/>
              <a:gd name="T5" fmla="*/ 0 60000 65536"/>
              <a:gd name="T6" fmla="*/ 0 w 390"/>
              <a:gd name="T7" fmla="*/ 0 h 386"/>
              <a:gd name="T8" fmla="*/ 390 w 390"/>
              <a:gd name="T9" fmla="*/ 386 h 38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90" h="386">
                <a:moveTo>
                  <a:pt x="0" y="0"/>
                </a:moveTo>
                <a:lnTo>
                  <a:pt x="390" y="386"/>
                </a:lnTo>
              </a:path>
            </a:pathLst>
          </a:cu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183" name="Freeform 15"/>
          <p:cNvSpPr>
            <a:spLocks/>
          </p:cNvSpPr>
          <p:nvPr/>
        </p:nvSpPr>
        <p:spPr bwMode="auto">
          <a:xfrm>
            <a:off x="1065184" y="2771777"/>
            <a:ext cx="1588" cy="863600"/>
          </a:xfrm>
          <a:custGeom>
            <a:avLst/>
            <a:gdLst>
              <a:gd name="T0" fmla="*/ 0 w 1"/>
              <a:gd name="T1" fmla="*/ 0 h 227"/>
              <a:gd name="T2" fmla="*/ 0 w 1"/>
              <a:gd name="T3" fmla="*/ 2147483647 h 227"/>
              <a:gd name="T4" fmla="*/ 2147483647 w 1"/>
              <a:gd name="T5" fmla="*/ 2147483647 h 227"/>
              <a:gd name="T6" fmla="*/ 0 60000 65536"/>
              <a:gd name="T7" fmla="*/ 0 60000 65536"/>
              <a:gd name="T8" fmla="*/ 0 60000 65536"/>
              <a:gd name="T9" fmla="*/ 0 w 1"/>
              <a:gd name="T10" fmla="*/ 0 h 227"/>
              <a:gd name="T11" fmla="*/ 1 w 1"/>
              <a:gd name="T12" fmla="*/ 227 h 22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227">
                <a:moveTo>
                  <a:pt x="0" y="0"/>
                </a:moveTo>
                <a:lnTo>
                  <a:pt x="0" y="121"/>
                </a:lnTo>
                <a:lnTo>
                  <a:pt x="1" y="227"/>
                </a:lnTo>
              </a:path>
            </a:pathLst>
          </a:custGeom>
          <a:noFill/>
          <a:ln w="127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184" name="Freeform 16"/>
          <p:cNvSpPr>
            <a:spLocks/>
          </p:cNvSpPr>
          <p:nvPr/>
        </p:nvSpPr>
        <p:spPr bwMode="auto">
          <a:xfrm>
            <a:off x="2347884" y="3648077"/>
            <a:ext cx="209550" cy="214312"/>
          </a:xfrm>
          <a:custGeom>
            <a:avLst/>
            <a:gdLst>
              <a:gd name="T0" fmla="*/ 0 w 117"/>
              <a:gd name="T1" fmla="*/ 0 h 122"/>
              <a:gd name="T2" fmla="*/ 2147483647 w 117"/>
              <a:gd name="T3" fmla="*/ 2147483647 h 122"/>
              <a:gd name="T4" fmla="*/ 0 60000 65536"/>
              <a:gd name="T5" fmla="*/ 0 60000 65536"/>
              <a:gd name="T6" fmla="*/ 0 w 117"/>
              <a:gd name="T7" fmla="*/ 0 h 122"/>
              <a:gd name="T8" fmla="*/ 117 w 117"/>
              <a:gd name="T9" fmla="*/ 122 h 12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7" h="122">
                <a:moveTo>
                  <a:pt x="0" y="0"/>
                </a:moveTo>
                <a:lnTo>
                  <a:pt x="117" y="122"/>
                </a:lnTo>
              </a:path>
            </a:pathLst>
          </a:cu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185" name="Freeform 17"/>
          <p:cNvSpPr>
            <a:spLocks/>
          </p:cNvSpPr>
          <p:nvPr/>
        </p:nvSpPr>
        <p:spPr bwMode="auto">
          <a:xfrm>
            <a:off x="2346297" y="2773364"/>
            <a:ext cx="1587" cy="863600"/>
          </a:xfrm>
          <a:custGeom>
            <a:avLst/>
            <a:gdLst>
              <a:gd name="T0" fmla="*/ 2147483647 w 1"/>
              <a:gd name="T1" fmla="*/ 0 h 224"/>
              <a:gd name="T2" fmla="*/ 0 w 1"/>
              <a:gd name="T3" fmla="*/ 2147483647 h 224"/>
              <a:gd name="T4" fmla="*/ 0 60000 65536"/>
              <a:gd name="T5" fmla="*/ 0 60000 65536"/>
              <a:gd name="T6" fmla="*/ 0 w 1"/>
              <a:gd name="T7" fmla="*/ 0 h 224"/>
              <a:gd name="T8" fmla="*/ 1 w 1"/>
              <a:gd name="T9" fmla="*/ 224 h 2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24">
                <a:moveTo>
                  <a:pt x="1" y="0"/>
                </a:moveTo>
                <a:lnTo>
                  <a:pt x="0" y="224"/>
                </a:lnTo>
              </a:path>
            </a:pathLst>
          </a:cu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190" name="Oval 22"/>
          <p:cNvSpPr>
            <a:spLocks noChangeArrowheads="1"/>
          </p:cNvSpPr>
          <p:nvPr/>
        </p:nvSpPr>
        <p:spPr bwMode="auto">
          <a:xfrm>
            <a:off x="1647797" y="4249739"/>
            <a:ext cx="71437" cy="71438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99CC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191" name="Oval 23"/>
          <p:cNvSpPr>
            <a:spLocks noChangeArrowheads="1"/>
          </p:cNvSpPr>
          <p:nvPr/>
        </p:nvSpPr>
        <p:spPr bwMode="auto">
          <a:xfrm>
            <a:off x="2514572" y="3821114"/>
            <a:ext cx="71437" cy="71438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99CC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194" name="Oval 26"/>
          <p:cNvSpPr>
            <a:spLocks noChangeArrowheads="1"/>
          </p:cNvSpPr>
          <p:nvPr/>
        </p:nvSpPr>
        <p:spPr bwMode="auto">
          <a:xfrm>
            <a:off x="1028672" y="3600452"/>
            <a:ext cx="71437" cy="71437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99CC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196" name="Text Box 28"/>
          <p:cNvSpPr txBox="1">
            <a:spLocks noChangeArrowheads="1"/>
          </p:cNvSpPr>
          <p:nvPr/>
        </p:nvSpPr>
        <p:spPr bwMode="auto">
          <a:xfrm>
            <a:off x="850900" y="1066225"/>
            <a:ext cx="77519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200" dirty="0">
                <a:solidFill>
                  <a:srgbClr val="CD1805"/>
                </a:solidFill>
                <a:sym typeface="Symbol" pitchFamily="18" charset="2"/>
              </a:rPr>
              <a:t>  </a:t>
            </a:r>
            <a:r>
              <a:rPr lang="ru-RU" altLang="ru-RU" sz="3200" dirty="0" smtClean="0">
                <a:solidFill>
                  <a:srgbClr val="CD1805"/>
                </a:solidFill>
                <a:sym typeface="Symbol" pitchFamily="18" charset="2"/>
              </a:rPr>
              <a:t>∆АВС </a:t>
            </a:r>
            <a:r>
              <a:rPr lang="en-US" altLang="ru-RU" sz="3200" dirty="0" smtClean="0">
                <a:solidFill>
                  <a:srgbClr val="CD1805"/>
                </a:solidFill>
                <a:cs typeface="Arial" charset="0"/>
                <a:sym typeface="Symbol" pitchFamily="18" charset="2"/>
              </a:rPr>
              <a:t>||</a:t>
            </a:r>
            <a:r>
              <a:rPr lang="ru-RU" altLang="ru-RU" sz="3200" dirty="0">
                <a:solidFill>
                  <a:srgbClr val="CD1805"/>
                </a:solidFill>
                <a:sym typeface="Symbol" pitchFamily="18" charset="2"/>
              </a:rPr>
              <a:t>П</a:t>
            </a:r>
            <a:r>
              <a:rPr lang="ru-RU" altLang="ru-RU" sz="3200" baseline="-25000" dirty="0">
                <a:solidFill>
                  <a:srgbClr val="CD1805"/>
                </a:solidFill>
                <a:sym typeface="Symbol" pitchFamily="18" charset="2"/>
              </a:rPr>
              <a:t>1</a:t>
            </a:r>
            <a:r>
              <a:rPr lang="ru-RU" altLang="ru-RU" sz="3200" dirty="0">
                <a:solidFill>
                  <a:srgbClr val="CD1805"/>
                </a:solidFill>
                <a:sym typeface="Symbol" pitchFamily="18" charset="2"/>
              </a:rPr>
              <a:t> </a:t>
            </a:r>
            <a:r>
              <a:rPr lang="ru-RU" altLang="ru-RU" sz="3200" dirty="0" smtClean="0">
                <a:solidFill>
                  <a:srgbClr val="CD1805"/>
                </a:solidFill>
                <a:sym typeface="Symbol" pitchFamily="18" charset="2"/>
              </a:rPr>
              <a:t>А</a:t>
            </a:r>
            <a:r>
              <a:rPr lang="ru-RU" altLang="ru-RU" sz="3200" baseline="-25000" dirty="0" smtClean="0">
                <a:solidFill>
                  <a:srgbClr val="CD1805"/>
                </a:solidFill>
                <a:sym typeface="Symbol" pitchFamily="18" charset="2"/>
              </a:rPr>
              <a:t>1</a:t>
            </a:r>
            <a:r>
              <a:rPr lang="ru-RU" altLang="ru-RU" sz="3200" dirty="0" smtClean="0">
                <a:solidFill>
                  <a:srgbClr val="CD1805"/>
                </a:solidFill>
                <a:sym typeface="Symbol" pitchFamily="18" charset="2"/>
              </a:rPr>
              <a:t>В</a:t>
            </a:r>
            <a:r>
              <a:rPr lang="ru-RU" altLang="ru-RU" sz="3200" baseline="-25000" dirty="0" smtClean="0">
                <a:solidFill>
                  <a:srgbClr val="CD1805"/>
                </a:solidFill>
                <a:sym typeface="Symbol" pitchFamily="18" charset="2"/>
              </a:rPr>
              <a:t>1</a:t>
            </a:r>
            <a:r>
              <a:rPr lang="ru-RU" altLang="ru-RU" sz="3200" dirty="0" smtClean="0">
                <a:solidFill>
                  <a:srgbClr val="CD1805"/>
                </a:solidFill>
                <a:sym typeface="Symbol" pitchFamily="18" charset="2"/>
              </a:rPr>
              <a:t>С</a:t>
            </a:r>
            <a:r>
              <a:rPr lang="ru-RU" altLang="ru-RU" sz="3200" baseline="-25000" dirty="0" smtClean="0">
                <a:solidFill>
                  <a:srgbClr val="CD1805"/>
                </a:solidFill>
                <a:sym typeface="Symbol" pitchFamily="18" charset="2"/>
              </a:rPr>
              <a:t>1</a:t>
            </a:r>
            <a:r>
              <a:rPr lang="ru-RU" altLang="ru-RU" sz="3200" dirty="0">
                <a:solidFill>
                  <a:srgbClr val="CD1805"/>
                </a:solidFill>
                <a:sym typeface="Symbol" pitchFamily="18" charset="2"/>
              </a:rPr>
              <a:t>=</a:t>
            </a:r>
            <a:r>
              <a:rPr lang="en-US" altLang="ru-RU" sz="3200" dirty="0" smtClean="0">
                <a:solidFill>
                  <a:srgbClr val="CD1805"/>
                </a:solidFill>
                <a:cs typeface="Arial" charset="0"/>
                <a:sym typeface="Symbol" pitchFamily="18" charset="2"/>
              </a:rPr>
              <a:t>|</a:t>
            </a:r>
            <a:r>
              <a:rPr lang="ru-RU" altLang="ru-RU" sz="3200" dirty="0" smtClean="0">
                <a:solidFill>
                  <a:srgbClr val="CD1805"/>
                </a:solidFill>
                <a:cs typeface="Arial" charset="0"/>
                <a:sym typeface="Symbol" pitchFamily="18" charset="2"/>
              </a:rPr>
              <a:t>АВС</a:t>
            </a:r>
            <a:r>
              <a:rPr lang="en-US" altLang="ru-RU" sz="3200" dirty="0">
                <a:solidFill>
                  <a:srgbClr val="CD1805"/>
                </a:solidFill>
                <a:cs typeface="Arial" charset="0"/>
                <a:sym typeface="Symbol" pitchFamily="18" charset="2"/>
              </a:rPr>
              <a:t>|</a:t>
            </a:r>
          </a:p>
        </p:txBody>
      </p:sp>
      <p:sp>
        <p:nvSpPr>
          <p:cNvPr id="7197" name="Text Box 29"/>
          <p:cNvSpPr txBox="1">
            <a:spLocks noChangeArrowheads="1"/>
          </p:cNvSpPr>
          <p:nvPr/>
        </p:nvSpPr>
        <p:spPr bwMode="auto">
          <a:xfrm>
            <a:off x="1200122" y="4102102"/>
            <a:ext cx="454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srgbClr val="FFFF00"/>
                </a:solidFill>
              </a:rPr>
              <a:t>A</a:t>
            </a:r>
            <a:r>
              <a:rPr lang="en-US" altLang="ru-RU" baseline="-25000">
                <a:solidFill>
                  <a:srgbClr val="FFFF00"/>
                </a:solidFill>
              </a:rPr>
              <a:t>1</a:t>
            </a:r>
            <a:endParaRPr lang="ru-RU" altLang="ru-RU" baseline="-25000">
              <a:solidFill>
                <a:srgbClr val="FFFF00"/>
              </a:solidFill>
            </a:endParaRPr>
          </a:p>
        </p:txBody>
      </p:sp>
      <p:sp>
        <p:nvSpPr>
          <p:cNvPr id="7198" name="Text Box 30"/>
          <p:cNvSpPr txBox="1">
            <a:spLocks noChangeArrowheads="1"/>
          </p:cNvSpPr>
          <p:nvPr/>
        </p:nvSpPr>
        <p:spPr bwMode="auto">
          <a:xfrm>
            <a:off x="2492347" y="3578227"/>
            <a:ext cx="454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srgbClr val="FFFF00"/>
                </a:solidFill>
              </a:rPr>
              <a:t>B</a:t>
            </a:r>
            <a:r>
              <a:rPr lang="en-US" altLang="ru-RU" baseline="-25000">
                <a:solidFill>
                  <a:srgbClr val="FFFF00"/>
                </a:solidFill>
              </a:rPr>
              <a:t>1</a:t>
            </a:r>
            <a:endParaRPr lang="ru-RU" altLang="ru-RU" baseline="-25000">
              <a:solidFill>
                <a:srgbClr val="FFFF00"/>
              </a:solidFill>
            </a:endParaRPr>
          </a:p>
        </p:txBody>
      </p:sp>
      <p:sp>
        <p:nvSpPr>
          <p:cNvPr id="7199" name="Text Box 31"/>
          <p:cNvSpPr txBox="1">
            <a:spLocks noChangeArrowheads="1"/>
          </p:cNvSpPr>
          <p:nvPr/>
        </p:nvSpPr>
        <p:spPr bwMode="auto">
          <a:xfrm>
            <a:off x="1357284" y="3203577"/>
            <a:ext cx="454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srgbClr val="FFFF00"/>
                </a:solidFill>
              </a:rPr>
              <a:t>A</a:t>
            </a:r>
            <a:endParaRPr lang="ru-RU" altLang="ru-RU" baseline="-25000">
              <a:solidFill>
                <a:srgbClr val="FFFF00"/>
              </a:solidFill>
            </a:endParaRPr>
          </a:p>
        </p:txBody>
      </p:sp>
      <p:sp>
        <p:nvSpPr>
          <p:cNvPr id="7200" name="Text Box 32"/>
          <p:cNvSpPr txBox="1">
            <a:spLocks noChangeArrowheads="1"/>
          </p:cNvSpPr>
          <p:nvPr/>
        </p:nvSpPr>
        <p:spPr bwMode="auto">
          <a:xfrm>
            <a:off x="650847" y="2487614"/>
            <a:ext cx="4540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srgbClr val="FFFF00"/>
                </a:solidFill>
              </a:rPr>
              <a:t>A</a:t>
            </a:r>
            <a:r>
              <a:rPr lang="en-US" altLang="ru-RU" baseline="-25000">
                <a:solidFill>
                  <a:srgbClr val="FFFF00"/>
                </a:solidFill>
              </a:rPr>
              <a:t>2</a:t>
            </a:r>
            <a:endParaRPr lang="ru-RU" altLang="ru-RU" baseline="-25000">
              <a:solidFill>
                <a:srgbClr val="FFFF00"/>
              </a:solidFill>
            </a:endParaRPr>
          </a:p>
        </p:txBody>
      </p:sp>
      <p:sp>
        <p:nvSpPr>
          <p:cNvPr id="7201" name="Text Box 33"/>
          <p:cNvSpPr txBox="1">
            <a:spLocks noChangeArrowheads="1"/>
          </p:cNvSpPr>
          <p:nvPr/>
        </p:nvSpPr>
        <p:spPr bwMode="auto">
          <a:xfrm>
            <a:off x="550834" y="3255964"/>
            <a:ext cx="4540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srgbClr val="FFFF00"/>
                </a:solidFill>
              </a:rPr>
              <a:t>A</a:t>
            </a:r>
            <a:r>
              <a:rPr lang="en-US" altLang="ru-RU" baseline="-25000">
                <a:solidFill>
                  <a:srgbClr val="FFFF00"/>
                </a:solidFill>
              </a:rPr>
              <a:t>x</a:t>
            </a:r>
            <a:endParaRPr lang="ru-RU" altLang="ru-RU" baseline="-25000">
              <a:solidFill>
                <a:srgbClr val="FFFF00"/>
              </a:solidFill>
            </a:endParaRPr>
          </a:p>
        </p:txBody>
      </p:sp>
      <p:sp>
        <p:nvSpPr>
          <p:cNvPr id="7204" name="Line 36"/>
          <p:cNvSpPr>
            <a:spLocks noChangeShapeType="1"/>
          </p:cNvSpPr>
          <p:nvPr/>
        </p:nvSpPr>
        <p:spPr bwMode="auto">
          <a:xfrm>
            <a:off x="1617634" y="2717802"/>
            <a:ext cx="144463" cy="144462"/>
          </a:xfrm>
          <a:prstGeom prst="line">
            <a:avLst/>
          </a:prstGeom>
          <a:noFill/>
          <a:ln w="1270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205" name="Line 37"/>
          <p:cNvSpPr>
            <a:spLocks noChangeShapeType="1"/>
          </p:cNvSpPr>
          <p:nvPr/>
        </p:nvSpPr>
        <p:spPr bwMode="auto">
          <a:xfrm>
            <a:off x="1739872" y="3563939"/>
            <a:ext cx="144462" cy="144463"/>
          </a:xfrm>
          <a:prstGeom prst="line">
            <a:avLst/>
          </a:prstGeom>
          <a:noFill/>
          <a:ln w="1270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206" name="Line 38"/>
          <p:cNvSpPr>
            <a:spLocks noChangeShapeType="1"/>
          </p:cNvSpPr>
          <p:nvPr/>
        </p:nvSpPr>
        <p:spPr bwMode="auto">
          <a:xfrm>
            <a:off x="1981172" y="3203577"/>
            <a:ext cx="1587" cy="142875"/>
          </a:xfrm>
          <a:prstGeom prst="line">
            <a:avLst/>
          </a:prstGeom>
          <a:noFill/>
          <a:ln w="1270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207" name="Line 39"/>
          <p:cNvSpPr>
            <a:spLocks noChangeShapeType="1"/>
          </p:cNvSpPr>
          <p:nvPr/>
        </p:nvSpPr>
        <p:spPr bwMode="auto">
          <a:xfrm>
            <a:off x="2019272" y="3176589"/>
            <a:ext cx="1587" cy="142875"/>
          </a:xfrm>
          <a:prstGeom prst="line">
            <a:avLst/>
          </a:prstGeom>
          <a:noFill/>
          <a:ln w="1270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208" name="Line 40"/>
          <p:cNvSpPr>
            <a:spLocks noChangeShapeType="1"/>
          </p:cNvSpPr>
          <p:nvPr/>
        </p:nvSpPr>
        <p:spPr bwMode="auto">
          <a:xfrm>
            <a:off x="2160559" y="3995739"/>
            <a:ext cx="1588" cy="142875"/>
          </a:xfrm>
          <a:prstGeom prst="line">
            <a:avLst/>
          </a:prstGeom>
          <a:noFill/>
          <a:ln w="1270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209" name="Line 41"/>
          <p:cNvSpPr>
            <a:spLocks noChangeShapeType="1"/>
          </p:cNvSpPr>
          <p:nvPr/>
        </p:nvSpPr>
        <p:spPr bwMode="auto">
          <a:xfrm>
            <a:off x="2198659" y="3968752"/>
            <a:ext cx="1588" cy="142875"/>
          </a:xfrm>
          <a:prstGeom prst="line">
            <a:avLst/>
          </a:prstGeom>
          <a:noFill/>
          <a:ln w="1270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211" name="Text Box 43"/>
          <p:cNvSpPr txBox="1">
            <a:spLocks noChangeArrowheads="1"/>
          </p:cNvSpPr>
          <p:nvPr/>
        </p:nvSpPr>
        <p:spPr bwMode="auto">
          <a:xfrm>
            <a:off x="3538509" y="3389314"/>
            <a:ext cx="2889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prstClr val="black"/>
                </a:solidFill>
              </a:rPr>
              <a:t>0</a:t>
            </a:r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212" name="Freeform 44"/>
          <p:cNvSpPr>
            <a:spLocks/>
          </p:cNvSpPr>
          <p:nvPr/>
        </p:nvSpPr>
        <p:spPr bwMode="auto">
          <a:xfrm>
            <a:off x="2354234" y="2789239"/>
            <a:ext cx="171450" cy="158750"/>
          </a:xfrm>
          <a:custGeom>
            <a:avLst/>
            <a:gdLst>
              <a:gd name="T0" fmla="*/ 0 w 108"/>
              <a:gd name="T1" fmla="*/ 0 h 100"/>
              <a:gd name="T2" fmla="*/ 2147483647 w 108"/>
              <a:gd name="T3" fmla="*/ 2147483647 h 100"/>
              <a:gd name="T4" fmla="*/ 0 60000 65536"/>
              <a:gd name="T5" fmla="*/ 0 60000 65536"/>
              <a:gd name="T6" fmla="*/ 0 w 108"/>
              <a:gd name="T7" fmla="*/ 0 h 100"/>
              <a:gd name="T8" fmla="*/ 108 w 108"/>
              <a:gd name="T9" fmla="*/ 100 h 10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8" h="100">
                <a:moveTo>
                  <a:pt x="0" y="0"/>
                </a:moveTo>
                <a:lnTo>
                  <a:pt x="108" y="100"/>
                </a:lnTo>
              </a:path>
            </a:pathLst>
          </a:cu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221" name="Text Box 53"/>
          <p:cNvSpPr txBox="1">
            <a:spLocks noChangeArrowheads="1"/>
          </p:cNvSpPr>
          <p:nvPr/>
        </p:nvSpPr>
        <p:spPr bwMode="auto">
          <a:xfrm>
            <a:off x="2498697" y="2689227"/>
            <a:ext cx="454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srgbClr val="FFFF00"/>
                </a:solidFill>
              </a:rPr>
              <a:t>B</a:t>
            </a:r>
            <a:endParaRPr lang="ru-RU" altLang="ru-RU" baseline="-25000">
              <a:solidFill>
                <a:srgbClr val="FFFF00"/>
              </a:solidFill>
            </a:endParaRPr>
          </a:p>
        </p:txBody>
      </p:sp>
      <p:sp>
        <p:nvSpPr>
          <p:cNvPr id="7222" name="Text Box 54"/>
          <p:cNvSpPr txBox="1">
            <a:spLocks noChangeArrowheads="1"/>
          </p:cNvSpPr>
          <p:nvPr/>
        </p:nvSpPr>
        <p:spPr bwMode="auto">
          <a:xfrm>
            <a:off x="2239934" y="2447927"/>
            <a:ext cx="454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srgbClr val="FFFF00"/>
                </a:solidFill>
              </a:rPr>
              <a:t>B</a:t>
            </a:r>
            <a:r>
              <a:rPr lang="en-US" altLang="ru-RU" baseline="-25000">
                <a:solidFill>
                  <a:srgbClr val="FFFF00"/>
                </a:solidFill>
              </a:rPr>
              <a:t>2</a:t>
            </a:r>
            <a:endParaRPr lang="ru-RU" altLang="ru-RU" baseline="-25000">
              <a:solidFill>
                <a:srgbClr val="FFFF00"/>
              </a:solidFill>
            </a:endParaRPr>
          </a:p>
        </p:txBody>
      </p:sp>
      <p:sp>
        <p:nvSpPr>
          <p:cNvPr id="7232" name="Freeform 64"/>
          <p:cNvSpPr>
            <a:spLocks/>
          </p:cNvSpPr>
          <p:nvPr/>
        </p:nvSpPr>
        <p:spPr bwMode="auto">
          <a:xfrm>
            <a:off x="2849534" y="3502027"/>
            <a:ext cx="1588" cy="900112"/>
          </a:xfrm>
          <a:custGeom>
            <a:avLst/>
            <a:gdLst>
              <a:gd name="T0" fmla="*/ 0 w 1"/>
              <a:gd name="T1" fmla="*/ 0 h 218"/>
              <a:gd name="T2" fmla="*/ 0 w 1"/>
              <a:gd name="T3" fmla="*/ 2147483647 h 218"/>
              <a:gd name="T4" fmla="*/ 0 60000 65536"/>
              <a:gd name="T5" fmla="*/ 0 60000 65536"/>
              <a:gd name="T6" fmla="*/ 0 w 1"/>
              <a:gd name="T7" fmla="*/ 0 h 218"/>
              <a:gd name="T8" fmla="*/ 1 w 1"/>
              <a:gd name="T9" fmla="*/ 218 h 21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18">
                <a:moveTo>
                  <a:pt x="0" y="0"/>
                </a:moveTo>
                <a:lnTo>
                  <a:pt x="0" y="218"/>
                </a:lnTo>
              </a:path>
            </a:pathLst>
          </a:cu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233" name="Freeform 65"/>
          <p:cNvSpPr>
            <a:spLocks/>
          </p:cNvSpPr>
          <p:nvPr/>
        </p:nvSpPr>
        <p:spPr bwMode="auto">
          <a:xfrm>
            <a:off x="1692247" y="4279902"/>
            <a:ext cx="1162050" cy="100012"/>
          </a:xfrm>
          <a:custGeom>
            <a:avLst/>
            <a:gdLst>
              <a:gd name="T0" fmla="*/ 0 w 732"/>
              <a:gd name="T1" fmla="*/ 0 h 63"/>
              <a:gd name="T2" fmla="*/ 2147483647 w 732"/>
              <a:gd name="T3" fmla="*/ 2147483647 h 63"/>
              <a:gd name="T4" fmla="*/ 0 60000 65536"/>
              <a:gd name="T5" fmla="*/ 0 60000 65536"/>
              <a:gd name="T6" fmla="*/ 0 w 732"/>
              <a:gd name="T7" fmla="*/ 0 h 63"/>
              <a:gd name="T8" fmla="*/ 732 w 732"/>
              <a:gd name="T9" fmla="*/ 63 h 6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32" h="63">
                <a:moveTo>
                  <a:pt x="0" y="0"/>
                </a:moveTo>
                <a:lnTo>
                  <a:pt x="732" y="63"/>
                </a:lnTo>
              </a:path>
            </a:pathLst>
          </a:cu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234" name="Freeform 66"/>
          <p:cNvSpPr>
            <a:spLocks/>
          </p:cNvSpPr>
          <p:nvPr/>
        </p:nvSpPr>
        <p:spPr bwMode="auto">
          <a:xfrm>
            <a:off x="2546322" y="3849689"/>
            <a:ext cx="295275" cy="528638"/>
          </a:xfrm>
          <a:custGeom>
            <a:avLst/>
            <a:gdLst>
              <a:gd name="T0" fmla="*/ 2147483647 w 180"/>
              <a:gd name="T1" fmla="*/ 2147483647 h 324"/>
              <a:gd name="T2" fmla="*/ 0 w 180"/>
              <a:gd name="T3" fmla="*/ 0 h 324"/>
              <a:gd name="T4" fmla="*/ 0 60000 65536"/>
              <a:gd name="T5" fmla="*/ 0 60000 65536"/>
              <a:gd name="T6" fmla="*/ 0 w 180"/>
              <a:gd name="T7" fmla="*/ 0 h 324"/>
              <a:gd name="T8" fmla="*/ 180 w 180"/>
              <a:gd name="T9" fmla="*/ 324 h 3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0" h="324">
                <a:moveTo>
                  <a:pt x="180" y="324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235" name="Text Box 67"/>
          <p:cNvSpPr txBox="1">
            <a:spLocks noChangeArrowheads="1"/>
          </p:cNvSpPr>
          <p:nvPr/>
        </p:nvSpPr>
        <p:spPr bwMode="auto">
          <a:xfrm>
            <a:off x="2871759" y="4224339"/>
            <a:ext cx="4540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FFFF00"/>
                </a:solidFill>
              </a:rPr>
              <a:t>С</a:t>
            </a:r>
            <a:r>
              <a:rPr lang="en-US" altLang="ru-RU" baseline="-25000">
                <a:solidFill>
                  <a:srgbClr val="FFFF00"/>
                </a:solidFill>
              </a:rPr>
              <a:t>1</a:t>
            </a:r>
            <a:endParaRPr lang="ru-RU" altLang="ru-RU" baseline="-25000">
              <a:solidFill>
                <a:srgbClr val="FFFF00"/>
              </a:solidFill>
            </a:endParaRPr>
          </a:p>
        </p:txBody>
      </p:sp>
      <p:sp>
        <p:nvSpPr>
          <p:cNvPr id="7237" name="Oval 69"/>
          <p:cNvSpPr>
            <a:spLocks noChangeArrowheads="1"/>
          </p:cNvSpPr>
          <p:nvPr/>
        </p:nvSpPr>
        <p:spPr bwMode="auto">
          <a:xfrm>
            <a:off x="2792384" y="4337052"/>
            <a:ext cx="71438" cy="71437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99CC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239" name="Freeform 71"/>
          <p:cNvSpPr>
            <a:spLocks/>
          </p:cNvSpPr>
          <p:nvPr/>
        </p:nvSpPr>
        <p:spPr bwMode="auto">
          <a:xfrm>
            <a:off x="2093884" y="2784477"/>
            <a:ext cx="762000" cy="747712"/>
          </a:xfrm>
          <a:custGeom>
            <a:avLst/>
            <a:gdLst>
              <a:gd name="T0" fmla="*/ 0 w 480"/>
              <a:gd name="T1" fmla="*/ 0 h 471"/>
              <a:gd name="T2" fmla="*/ 2147483647 w 480"/>
              <a:gd name="T3" fmla="*/ 2147483647 h 471"/>
              <a:gd name="T4" fmla="*/ 0 60000 65536"/>
              <a:gd name="T5" fmla="*/ 0 60000 65536"/>
              <a:gd name="T6" fmla="*/ 0 w 480"/>
              <a:gd name="T7" fmla="*/ 0 h 471"/>
              <a:gd name="T8" fmla="*/ 480 w 480"/>
              <a:gd name="T9" fmla="*/ 471 h 47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80" h="471">
                <a:moveTo>
                  <a:pt x="0" y="0"/>
                </a:moveTo>
                <a:lnTo>
                  <a:pt x="480" y="471"/>
                </a:lnTo>
              </a:path>
            </a:pathLst>
          </a:cu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241" name="Text Box 73"/>
          <p:cNvSpPr txBox="1">
            <a:spLocks noChangeArrowheads="1"/>
          </p:cNvSpPr>
          <p:nvPr/>
        </p:nvSpPr>
        <p:spPr bwMode="auto">
          <a:xfrm>
            <a:off x="1716059" y="2390777"/>
            <a:ext cx="454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FFFF00"/>
                </a:solidFill>
              </a:rPr>
              <a:t>С</a:t>
            </a:r>
            <a:r>
              <a:rPr lang="en-US" altLang="ru-RU" baseline="-25000">
                <a:solidFill>
                  <a:srgbClr val="FFFF00"/>
                </a:solidFill>
              </a:rPr>
              <a:t>2</a:t>
            </a:r>
            <a:endParaRPr lang="ru-RU" altLang="ru-RU" baseline="-25000">
              <a:solidFill>
                <a:srgbClr val="FFFF00"/>
              </a:solidFill>
            </a:endParaRPr>
          </a:p>
        </p:txBody>
      </p:sp>
      <p:sp>
        <p:nvSpPr>
          <p:cNvPr id="7242" name="Freeform 74"/>
          <p:cNvSpPr>
            <a:spLocks/>
          </p:cNvSpPr>
          <p:nvPr/>
        </p:nvSpPr>
        <p:spPr bwMode="auto">
          <a:xfrm>
            <a:off x="2085947" y="2773364"/>
            <a:ext cx="1587" cy="863600"/>
          </a:xfrm>
          <a:custGeom>
            <a:avLst/>
            <a:gdLst>
              <a:gd name="T0" fmla="*/ 2147483647 w 1"/>
              <a:gd name="T1" fmla="*/ 0 h 224"/>
              <a:gd name="T2" fmla="*/ 0 w 1"/>
              <a:gd name="T3" fmla="*/ 2147483647 h 224"/>
              <a:gd name="T4" fmla="*/ 0 60000 65536"/>
              <a:gd name="T5" fmla="*/ 0 60000 65536"/>
              <a:gd name="T6" fmla="*/ 0 w 1"/>
              <a:gd name="T7" fmla="*/ 0 h 224"/>
              <a:gd name="T8" fmla="*/ 1 w 1"/>
              <a:gd name="T9" fmla="*/ 224 h 2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24">
                <a:moveTo>
                  <a:pt x="1" y="0"/>
                </a:moveTo>
                <a:lnTo>
                  <a:pt x="0" y="224"/>
                </a:lnTo>
              </a:path>
            </a:pathLst>
          </a:cu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243" name="Freeform 75"/>
          <p:cNvSpPr>
            <a:spLocks/>
          </p:cNvSpPr>
          <p:nvPr/>
        </p:nvSpPr>
        <p:spPr bwMode="auto">
          <a:xfrm>
            <a:off x="2082772" y="3635377"/>
            <a:ext cx="762000" cy="747712"/>
          </a:xfrm>
          <a:custGeom>
            <a:avLst/>
            <a:gdLst>
              <a:gd name="T0" fmla="*/ 0 w 480"/>
              <a:gd name="T1" fmla="*/ 0 h 471"/>
              <a:gd name="T2" fmla="*/ 2147483647 w 480"/>
              <a:gd name="T3" fmla="*/ 2147483647 h 471"/>
              <a:gd name="T4" fmla="*/ 0 60000 65536"/>
              <a:gd name="T5" fmla="*/ 0 60000 65536"/>
              <a:gd name="T6" fmla="*/ 0 w 480"/>
              <a:gd name="T7" fmla="*/ 0 h 471"/>
              <a:gd name="T8" fmla="*/ 480 w 480"/>
              <a:gd name="T9" fmla="*/ 471 h 47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80" h="471">
                <a:moveTo>
                  <a:pt x="0" y="0"/>
                </a:moveTo>
                <a:lnTo>
                  <a:pt x="480" y="471"/>
                </a:lnTo>
              </a:path>
            </a:pathLst>
          </a:cu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245" name="Freeform 77"/>
          <p:cNvSpPr>
            <a:spLocks/>
          </p:cNvSpPr>
          <p:nvPr/>
        </p:nvSpPr>
        <p:spPr bwMode="auto">
          <a:xfrm>
            <a:off x="992159" y="2786064"/>
            <a:ext cx="2571750" cy="1143000"/>
          </a:xfrm>
          <a:custGeom>
            <a:avLst/>
            <a:gdLst>
              <a:gd name="connsiteX0" fmla="*/ 0 w 1371"/>
              <a:gd name="connsiteY0" fmla="*/ 5 h 599"/>
              <a:gd name="connsiteX1" fmla="*/ 794 w 1371"/>
              <a:gd name="connsiteY1" fmla="*/ 0 h 599"/>
              <a:gd name="connsiteX2" fmla="*/ 1371 w 1371"/>
              <a:gd name="connsiteY2" fmla="*/ 569 h 599"/>
              <a:gd name="connsiteX3" fmla="*/ 609 w 1371"/>
              <a:gd name="connsiteY3" fmla="*/ 599 h 599"/>
              <a:gd name="connsiteX4" fmla="*/ 0 w 1371"/>
              <a:gd name="connsiteY4" fmla="*/ 5 h 599"/>
              <a:gd name="connsiteX0" fmla="*/ 0 w 1371"/>
              <a:gd name="connsiteY0" fmla="*/ 7 h 601"/>
              <a:gd name="connsiteX1" fmla="*/ 794 w 1371"/>
              <a:gd name="connsiteY1" fmla="*/ 2 h 601"/>
              <a:gd name="connsiteX2" fmla="*/ 783 w 1371"/>
              <a:gd name="connsiteY2" fmla="*/ 0 h 601"/>
              <a:gd name="connsiteX3" fmla="*/ 1371 w 1371"/>
              <a:gd name="connsiteY3" fmla="*/ 571 h 601"/>
              <a:gd name="connsiteX4" fmla="*/ 609 w 1371"/>
              <a:gd name="connsiteY4" fmla="*/ 601 h 601"/>
              <a:gd name="connsiteX5" fmla="*/ 0 w 1371"/>
              <a:gd name="connsiteY5" fmla="*/ 7 h 601"/>
              <a:gd name="connsiteX0" fmla="*/ 0 w 1406"/>
              <a:gd name="connsiteY0" fmla="*/ 7 h 601"/>
              <a:gd name="connsiteX1" fmla="*/ 794 w 1406"/>
              <a:gd name="connsiteY1" fmla="*/ 2 h 601"/>
              <a:gd name="connsiteX2" fmla="*/ 783 w 1406"/>
              <a:gd name="connsiteY2" fmla="*/ 0 h 601"/>
              <a:gd name="connsiteX3" fmla="*/ 1406 w 1406"/>
              <a:gd name="connsiteY3" fmla="*/ 560 h 601"/>
              <a:gd name="connsiteX4" fmla="*/ 609 w 1406"/>
              <a:gd name="connsiteY4" fmla="*/ 601 h 601"/>
              <a:gd name="connsiteX5" fmla="*/ 0 w 1406"/>
              <a:gd name="connsiteY5" fmla="*/ 7 h 601"/>
              <a:gd name="connsiteX0" fmla="*/ 0 w 1406"/>
              <a:gd name="connsiteY0" fmla="*/ 7 h 561"/>
              <a:gd name="connsiteX1" fmla="*/ 794 w 1406"/>
              <a:gd name="connsiteY1" fmla="*/ 2 h 561"/>
              <a:gd name="connsiteX2" fmla="*/ 783 w 1406"/>
              <a:gd name="connsiteY2" fmla="*/ 0 h 561"/>
              <a:gd name="connsiteX3" fmla="*/ 1406 w 1406"/>
              <a:gd name="connsiteY3" fmla="*/ 560 h 561"/>
              <a:gd name="connsiteX4" fmla="*/ 565 w 1406"/>
              <a:gd name="connsiteY4" fmla="*/ 561 h 561"/>
              <a:gd name="connsiteX5" fmla="*/ 0 w 1406"/>
              <a:gd name="connsiteY5" fmla="*/ 7 h 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6" h="561">
                <a:moveTo>
                  <a:pt x="0" y="7"/>
                </a:moveTo>
                <a:lnTo>
                  <a:pt x="794" y="2"/>
                </a:lnTo>
                <a:cubicBezTo>
                  <a:pt x="790" y="1"/>
                  <a:pt x="787" y="1"/>
                  <a:pt x="783" y="0"/>
                </a:cubicBezTo>
                <a:lnTo>
                  <a:pt x="1406" y="560"/>
                </a:lnTo>
                <a:lnTo>
                  <a:pt x="565" y="561"/>
                </a:lnTo>
                <a:lnTo>
                  <a:pt x="0" y="7"/>
                </a:lnTo>
                <a:close/>
              </a:path>
            </a:pathLst>
          </a:custGeom>
          <a:solidFill>
            <a:srgbClr val="E9EFE8">
              <a:alpha val="45882"/>
            </a:srgbClr>
          </a:solidFill>
          <a:ln w="9525">
            <a:solidFill>
              <a:schemeClr val="bg1">
                <a:lumMod val="9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286" name="Text Box 118"/>
          <p:cNvSpPr txBox="1">
            <a:spLocks noChangeArrowheads="1"/>
          </p:cNvSpPr>
          <p:nvPr/>
        </p:nvSpPr>
        <p:spPr bwMode="auto">
          <a:xfrm>
            <a:off x="928687" y="357188"/>
            <a:ext cx="78581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i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Горизонтальная </a:t>
            </a:r>
            <a:r>
              <a:rPr lang="ru-RU" sz="32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плоскость уровня</a:t>
            </a:r>
            <a:endParaRPr lang="ru-RU" sz="3200" i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180" name="Freeform 12"/>
          <p:cNvSpPr>
            <a:spLocks/>
          </p:cNvSpPr>
          <p:nvPr/>
        </p:nvSpPr>
        <p:spPr bwMode="auto">
          <a:xfrm>
            <a:off x="1701772" y="2970214"/>
            <a:ext cx="838200" cy="431800"/>
          </a:xfrm>
          <a:custGeom>
            <a:avLst/>
            <a:gdLst>
              <a:gd name="T0" fmla="*/ 0 w 528"/>
              <a:gd name="T1" fmla="*/ 2147483647 h 272"/>
              <a:gd name="T2" fmla="*/ 2147483647 w 528"/>
              <a:gd name="T3" fmla="*/ 0 h 272"/>
              <a:gd name="T4" fmla="*/ 0 60000 65536"/>
              <a:gd name="T5" fmla="*/ 0 60000 65536"/>
              <a:gd name="T6" fmla="*/ 0 w 528"/>
              <a:gd name="T7" fmla="*/ 0 h 272"/>
              <a:gd name="T8" fmla="*/ 528 w 528"/>
              <a:gd name="T9" fmla="*/ 272 h 27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28" h="272">
                <a:moveTo>
                  <a:pt x="0" y="272"/>
                </a:moveTo>
                <a:lnTo>
                  <a:pt x="528" y="0"/>
                </a:lnTo>
              </a:path>
            </a:pathLst>
          </a:cu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189" name="Oval 21"/>
          <p:cNvSpPr>
            <a:spLocks noChangeArrowheads="1"/>
          </p:cNvSpPr>
          <p:nvPr/>
        </p:nvSpPr>
        <p:spPr bwMode="auto">
          <a:xfrm>
            <a:off x="1649384" y="3376614"/>
            <a:ext cx="71438" cy="71438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99CC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195" name="Oval 27"/>
          <p:cNvSpPr>
            <a:spLocks noChangeArrowheads="1"/>
          </p:cNvSpPr>
          <p:nvPr/>
        </p:nvSpPr>
        <p:spPr bwMode="auto">
          <a:xfrm>
            <a:off x="2505047" y="2938464"/>
            <a:ext cx="71437" cy="71438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99CC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230" name="Freeform 62"/>
          <p:cNvSpPr>
            <a:spLocks/>
          </p:cNvSpPr>
          <p:nvPr/>
        </p:nvSpPr>
        <p:spPr bwMode="auto">
          <a:xfrm>
            <a:off x="1695422" y="3414714"/>
            <a:ext cx="1162050" cy="100013"/>
          </a:xfrm>
          <a:custGeom>
            <a:avLst/>
            <a:gdLst>
              <a:gd name="T0" fmla="*/ 0 w 732"/>
              <a:gd name="T1" fmla="*/ 0 h 63"/>
              <a:gd name="T2" fmla="*/ 2147483647 w 732"/>
              <a:gd name="T3" fmla="*/ 2147483647 h 63"/>
              <a:gd name="T4" fmla="*/ 0 60000 65536"/>
              <a:gd name="T5" fmla="*/ 0 60000 65536"/>
              <a:gd name="T6" fmla="*/ 0 w 732"/>
              <a:gd name="T7" fmla="*/ 0 h 63"/>
              <a:gd name="T8" fmla="*/ 732 w 732"/>
              <a:gd name="T9" fmla="*/ 63 h 6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32" h="63">
                <a:moveTo>
                  <a:pt x="0" y="0"/>
                </a:moveTo>
                <a:lnTo>
                  <a:pt x="732" y="63"/>
                </a:lnTo>
              </a:path>
            </a:pathLst>
          </a:cu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231" name="Freeform 63"/>
          <p:cNvSpPr>
            <a:spLocks/>
          </p:cNvSpPr>
          <p:nvPr/>
        </p:nvSpPr>
        <p:spPr bwMode="auto">
          <a:xfrm>
            <a:off x="2565372" y="2994027"/>
            <a:ext cx="285750" cy="514350"/>
          </a:xfrm>
          <a:custGeom>
            <a:avLst/>
            <a:gdLst>
              <a:gd name="T0" fmla="*/ 2147483647 w 180"/>
              <a:gd name="T1" fmla="*/ 2147483647 h 324"/>
              <a:gd name="T2" fmla="*/ 0 w 180"/>
              <a:gd name="T3" fmla="*/ 0 h 324"/>
              <a:gd name="T4" fmla="*/ 0 60000 65536"/>
              <a:gd name="T5" fmla="*/ 0 60000 65536"/>
              <a:gd name="T6" fmla="*/ 0 w 180"/>
              <a:gd name="T7" fmla="*/ 0 h 324"/>
              <a:gd name="T8" fmla="*/ 180 w 180"/>
              <a:gd name="T9" fmla="*/ 324 h 3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0" h="324">
                <a:moveTo>
                  <a:pt x="180" y="324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238" name="Oval 70"/>
          <p:cNvSpPr>
            <a:spLocks noChangeArrowheads="1"/>
          </p:cNvSpPr>
          <p:nvPr/>
        </p:nvSpPr>
        <p:spPr bwMode="auto">
          <a:xfrm>
            <a:off x="2806672" y="3473452"/>
            <a:ext cx="71437" cy="71437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99CC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64" name="Text Box 61"/>
          <p:cNvSpPr txBox="1">
            <a:spLocks noChangeArrowheads="1"/>
          </p:cNvSpPr>
          <p:nvPr/>
        </p:nvSpPr>
        <p:spPr bwMode="auto">
          <a:xfrm>
            <a:off x="554009" y="2032002"/>
            <a:ext cx="4476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FFFF00"/>
                </a:solidFill>
                <a:sym typeface="Symbol" pitchFamily="18" charset="2"/>
              </a:rPr>
              <a:t>П</a:t>
            </a:r>
            <a:r>
              <a:rPr lang="ru-RU" altLang="ru-RU" baseline="-25000">
                <a:solidFill>
                  <a:srgbClr val="FFFF00"/>
                </a:solidFill>
                <a:sym typeface="Symbol" pitchFamily="18" charset="2"/>
              </a:rPr>
              <a:t>2</a:t>
            </a:r>
          </a:p>
        </p:txBody>
      </p:sp>
      <p:sp>
        <p:nvSpPr>
          <p:cNvPr id="65" name="Text Box 61"/>
          <p:cNvSpPr txBox="1">
            <a:spLocks noChangeArrowheads="1"/>
          </p:cNvSpPr>
          <p:nvPr/>
        </p:nvSpPr>
        <p:spPr bwMode="auto">
          <a:xfrm>
            <a:off x="3859184" y="4298952"/>
            <a:ext cx="4476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FFFF00"/>
                </a:solidFill>
                <a:sym typeface="Symbol" pitchFamily="18" charset="2"/>
              </a:rPr>
              <a:t>П</a:t>
            </a:r>
            <a:r>
              <a:rPr lang="ru-RU" altLang="ru-RU" baseline="-25000">
                <a:solidFill>
                  <a:srgbClr val="FFFF00"/>
                </a:solidFill>
                <a:sym typeface="Symbol" pitchFamily="18" charset="2"/>
              </a:rPr>
              <a:t>1</a:t>
            </a:r>
          </a:p>
        </p:txBody>
      </p:sp>
      <p:sp>
        <p:nvSpPr>
          <p:cNvPr id="7188" name="Oval 20"/>
          <p:cNvSpPr>
            <a:spLocks noChangeArrowheads="1"/>
          </p:cNvSpPr>
          <p:nvPr/>
        </p:nvSpPr>
        <p:spPr bwMode="auto">
          <a:xfrm>
            <a:off x="1035022" y="2743202"/>
            <a:ext cx="71437" cy="71437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99CC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192" name="Oval 24"/>
          <p:cNvSpPr>
            <a:spLocks noChangeArrowheads="1"/>
          </p:cNvSpPr>
          <p:nvPr/>
        </p:nvSpPr>
        <p:spPr bwMode="auto">
          <a:xfrm>
            <a:off x="2309784" y="2741614"/>
            <a:ext cx="71438" cy="71438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99CC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240" name="Oval 72"/>
          <p:cNvSpPr>
            <a:spLocks noChangeArrowheads="1"/>
          </p:cNvSpPr>
          <p:nvPr/>
        </p:nvSpPr>
        <p:spPr bwMode="auto">
          <a:xfrm>
            <a:off x="2057372" y="2752727"/>
            <a:ext cx="71437" cy="71437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99CC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179" name="Freeform 11"/>
          <p:cNvSpPr>
            <a:spLocks/>
          </p:cNvSpPr>
          <p:nvPr/>
        </p:nvSpPr>
        <p:spPr bwMode="auto">
          <a:xfrm>
            <a:off x="1066772" y="2786064"/>
            <a:ext cx="1277937" cy="1588"/>
          </a:xfrm>
          <a:custGeom>
            <a:avLst/>
            <a:gdLst>
              <a:gd name="T0" fmla="*/ 0 w 805"/>
              <a:gd name="T1" fmla="*/ 0 h 1"/>
              <a:gd name="T2" fmla="*/ 2147483647 w 805"/>
              <a:gd name="T3" fmla="*/ 0 h 1"/>
              <a:gd name="T4" fmla="*/ 0 60000 65536"/>
              <a:gd name="T5" fmla="*/ 0 60000 65536"/>
              <a:gd name="T6" fmla="*/ 0 w 805"/>
              <a:gd name="T7" fmla="*/ 0 h 1"/>
              <a:gd name="T8" fmla="*/ 805 w 805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05" h="1">
                <a:moveTo>
                  <a:pt x="0" y="0"/>
                </a:moveTo>
                <a:lnTo>
                  <a:pt x="805" y="0"/>
                </a:lnTo>
              </a:path>
            </a:pathLst>
          </a:cu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236" name="Text Box 68"/>
          <p:cNvSpPr txBox="1">
            <a:spLocks noChangeArrowheads="1"/>
          </p:cNvSpPr>
          <p:nvPr/>
        </p:nvSpPr>
        <p:spPr bwMode="auto">
          <a:xfrm>
            <a:off x="2825722" y="3302002"/>
            <a:ext cx="454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FFFF00"/>
                </a:solidFill>
              </a:rPr>
              <a:t>С</a:t>
            </a:r>
            <a:endParaRPr lang="ru-RU" altLang="ru-RU" baseline="-25000">
              <a:solidFill>
                <a:srgbClr val="FFFF00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57158" y="4857760"/>
            <a:ext cx="599228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Г(Г</a:t>
            </a:r>
            <a:r>
              <a:rPr lang="ru-RU" sz="1200" dirty="0" smtClean="0">
                <a:solidFill>
                  <a:srgbClr val="002060"/>
                </a:solidFill>
              </a:rPr>
              <a:t>2</a:t>
            </a:r>
            <a:r>
              <a:rPr lang="ru-RU" sz="3200" dirty="0" smtClean="0">
                <a:solidFill>
                  <a:srgbClr val="002060"/>
                </a:solidFill>
              </a:rPr>
              <a:t>)</a:t>
            </a:r>
            <a:r>
              <a:rPr lang="ru-RU" sz="3200" dirty="0" smtClean="0">
                <a:solidFill>
                  <a:srgbClr val="002060"/>
                </a:solidFill>
                <a:latin typeface="Arial"/>
                <a:cs typeface="Arial"/>
              </a:rPr>
              <a:t>║П</a:t>
            </a:r>
            <a:r>
              <a:rPr lang="ru-RU" sz="1200" dirty="0" smtClean="0">
                <a:solidFill>
                  <a:srgbClr val="002060"/>
                </a:solidFill>
                <a:latin typeface="Arial"/>
                <a:cs typeface="Arial"/>
              </a:rPr>
              <a:t>1</a:t>
            </a:r>
            <a:endParaRPr lang="ru-RU" sz="3200" dirty="0" smtClean="0">
              <a:solidFill>
                <a:srgbClr val="002060"/>
              </a:solidFill>
              <a:latin typeface="Arial"/>
              <a:cs typeface="Arial"/>
            </a:endParaRPr>
          </a:p>
          <a:p>
            <a:r>
              <a:rPr lang="ru-RU" sz="3200" dirty="0" smtClean="0">
                <a:solidFill>
                  <a:srgbClr val="002060"/>
                </a:solidFill>
                <a:latin typeface="Arial"/>
                <a:cs typeface="Arial"/>
              </a:rPr>
              <a:t>Г</a:t>
            </a:r>
            <a:r>
              <a:rPr lang="ru-RU" sz="1200" dirty="0" smtClean="0">
                <a:solidFill>
                  <a:srgbClr val="002060"/>
                </a:solidFill>
                <a:latin typeface="Arial"/>
                <a:cs typeface="Arial"/>
              </a:rPr>
              <a:t>2</a:t>
            </a:r>
            <a:r>
              <a:rPr lang="ru-RU" sz="3200" dirty="0" smtClean="0">
                <a:solidFill>
                  <a:srgbClr val="002060"/>
                </a:solidFill>
                <a:latin typeface="Arial"/>
                <a:cs typeface="Arial"/>
              </a:rPr>
              <a:t> ║0</a:t>
            </a:r>
            <a:r>
              <a:rPr lang="ru-RU" sz="1200" dirty="0" smtClean="0">
                <a:solidFill>
                  <a:srgbClr val="002060"/>
                </a:solidFill>
                <a:latin typeface="Arial"/>
                <a:cs typeface="Arial"/>
              </a:rPr>
              <a:t>х</a:t>
            </a:r>
            <a:endParaRPr lang="ru-RU" sz="3200" dirty="0" smtClean="0">
              <a:solidFill>
                <a:srgbClr val="002060"/>
              </a:solidFill>
              <a:latin typeface="Arial"/>
              <a:cs typeface="Arial"/>
            </a:endParaRPr>
          </a:p>
          <a:p>
            <a:r>
              <a:rPr lang="ru-RU" sz="3200" dirty="0" smtClean="0">
                <a:solidFill>
                  <a:srgbClr val="002060"/>
                </a:solidFill>
                <a:latin typeface="Arial"/>
                <a:cs typeface="Arial"/>
              </a:rPr>
              <a:t>Г(АВС) →Г(Г</a:t>
            </a:r>
            <a:r>
              <a:rPr lang="ru-RU" sz="1200" dirty="0" smtClean="0">
                <a:solidFill>
                  <a:srgbClr val="002060"/>
                </a:solidFill>
                <a:latin typeface="Arial"/>
                <a:cs typeface="Arial"/>
              </a:rPr>
              <a:t>2</a:t>
            </a:r>
            <a:r>
              <a:rPr lang="ru-RU" sz="3200" dirty="0" smtClean="0">
                <a:solidFill>
                  <a:srgbClr val="002060"/>
                </a:solidFill>
                <a:latin typeface="Arial"/>
                <a:cs typeface="Arial"/>
              </a:rPr>
              <a:t>)=&gt;|А</a:t>
            </a:r>
            <a:r>
              <a:rPr lang="ru-RU" sz="1200" dirty="0" smtClean="0">
                <a:solidFill>
                  <a:srgbClr val="002060"/>
                </a:solidFill>
                <a:latin typeface="Arial"/>
                <a:cs typeface="Arial"/>
              </a:rPr>
              <a:t>1</a:t>
            </a:r>
            <a:r>
              <a:rPr lang="ru-RU" sz="3200" dirty="0" smtClean="0">
                <a:solidFill>
                  <a:srgbClr val="002060"/>
                </a:solidFill>
                <a:latin typeface="Arial"/>
                <a:cs typeface="Arial"/>
              </a:rPr>
              <a:t>В</a:t>
            </a:r>
            <a:r>
              <a:rPr lang="ru-RU" sz="1200" dirty="0" smtClean="0">
                <a:solidFill>
                  <a:srgbClr val="002060"/>
                </a:solidFill>
                <a:latin typeface="Arial"/>
                <a:cs typeface="Arial"/>
              </a:rPr>
              <a:t>1</a:t>
            </a:r>
            <a:r>
              <a:rPr lang="ru-RU" sz="3200" dirty="0" smtClean="0">
                <a:solidFill>
                  <a:srgbClr val="002060"/>
                </a:solidFill>
                <a:latin typeface="Arial"/>
                <a:cs typeface="Arial"/>
              </a:rPr>
              <a:t>С</a:t>
            </a:r>
            <a:r>
              <a:rPr lang="ru-RU" sz="1200" dirty="0" smtClean="0">
                <a:solidFill>
                  <a:srgbClr val="002060"/>
                </a:solidFill>
                <a:latin typeface="Arial"/>
                <a:cs typeface="Arial"/>
              </a:rPr>
              <a:t>1</a:t>
            </a:r>
            <a:r>
              <a:rPr lang="ru-RU" sz="3200" dirty="0" smtClean="0">
                <a:solidFill>
                  <a:srgbClr val="002060"/>
                </a:solidFill>
                <a:latin typeface="Arial"/>
                <a:cs typeface="Arial"/>
              </a:rPr>
              <a:t>|=|АВС|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142976" y="2500306"/>
            <a:ext cx="405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Г</a:t>
            </a:r>
            <a:r>
              <a:rPr lang="ru-RU" sz="1100" dirty="0" smtClean="0">
                <a:solidFill>
                  <a:srgbClr val="FF0000"/>
                </a:solidFill>
              </a:rPr>
              <a:t>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5" name="Line 85"/>
          <p:cNvSpPr>
            <a:spLocks noChangeShapeType="1"/>
          </p:cNvSpPr>
          <p:nvPr/>
        </p:nvSpPr>
        <p:spPr bwMode="auto">
          <a:xfrm flipH="1" flipV="1">
            <a:off x="6291282" y="4529152"/>
            <a:ext cx="1909762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6" name="Text Box 86"/>
          <p:cNvSpPr txBox="1">
            <a:spLocks noChangeArrowheads="1"/>
          </p:cNvSpPr>
          <p:nvPr/>
        </p:nvSpPr>
        <p:spPr bwMode="auto">
          <a:xfrm>
            <a:off x="6034107" y="4259277"/>
            <a:ext cx="3587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х</a:t>
            </a:r>
          </a:p>
        </p:txBody>
      </p:sp>
      <p:sp>
        <p:nvSpPr>
          <p:cNvPr id="97" name="Freeform 87"/>
          <p:cNvSpPr>
            <a:spLocks/>
          </p:cNvSpPr>
          <p:nvPr/>
        </p:nvSpPr>
        <p:spPr bwMode="auto">
          <a:xfrm>
            <a:off x="6854844" y="3967177"/>
            <a:ext cx="4763" cy="1423988"/>
          </a:xfrm>
          <a:custGeom>
            <a:avLst/>
            <a:gdLst>
              <a:gd name="T0" fmla="*/ 0 w 3"/>
              <a:gd name="T1" fmla="*/ 0 h 897"/>
              <a:gd name="T2" fmla="*/ 2147483647 w 3"/>
              <a:gd name="T3" fmla="*/ 2147483647 h 897"/>
              <a:gd name="T4" fmla="*/ 0 60000 65536"/>
              <a:gd name="T5" fmla="*/ 0 60000 65536"/>
              <a:gd name="T6" fmla="*/ 0 w 3"/>
              <a:gd name="T7" fmla="*/ 0 h 897"/>
              <a:gd name="T8" fmla="*/ 3 w 3"/>
              <a:gd name="T9" fmla="*/ 897 h 89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897">
                <a:moveTo>
                  <a:pt x="0" y="0"/>
                </a:moveTo>
                <a:lnTo>
                  <a:pt x="3" y="897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98" name="Freeform 88"/>
          <p:cNvSpPr>
            <a:spLocks/>
          </p:cNvSpPr>
          <p:nvPr/>
        </p:nvSpPr>
        <p:spPr bwMode="auto">
          <a:xfrm>
            <a:off x="7337444" y="3986227"/>
            <a:ext cx="1588" cy="1662113"/>
          </a:xfrm>
          <a:custGeom>
            <a:avLst/>
            <a:gdLst>
              <a:gd name="T0" fmla="*/ 0 w 1"/>
              <a:gd name="T1" fmla="*/ 0 h 1047"/>
              <a:gd name="T2" fmla="*/ 2147483647 w 1"/>
              <a:gd name="T3" fmla="*/ 2147483647 h 1047"/>
              <a:gd name="T4" fmla="*/ 0 60000 65536"/>
              <a:gd name="T5" fmla="*/ 0 60000 65536"/>
              <a:gd name="T6" fmla="*/ 0 w 1"/>
              <a:gd name="T7" fmla="*/ 0 h 1047"/>
              <a:gd name="T8" fmla="*/ 1 w 1"/>
              <a:gd name="T9" fmla="*/ 1047 h 104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047">
                <a:moveTo>
                  <a:pt x="0" y="0"/>
                </a:moveTo>
                <a:lnTo>
                  <a:pt x="1" y="1047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99" name="Freeform 89"/>
          <p:cNvSpPr>
            <a:spLocks/>
          </p:cNvSpPr>
          <p:nvPr/>
        </p:nvSpPr>
        <p:spPr bwMode="auto">
          <a:xfrm>
            <a:off x="7761307" y="4014802"/>
            <a:ext cx="1587" cy="1066800"/>
          </a:xfrm>
          <a:custGeom>
            <a:avLst/>
            <a:gdLst>
              <a:gd name="T0" fmla="*/ 0 w 1"/>
              <a:gd name="T1" fmla="*/ 0 h 672"/>
              <a:gd name="T2" fmla="*/ 2147483647 w 1"/>
              <a:gd name="T3" fmla="*/ 2147483647 h 672"/>
              <a:gd name="T4" fmla="*/ 0 60000 65536"/>
              <a:gd name="T5" fmla="*/ 0 60000 65536"/>
              <a:gd name="T6" fmla="*/ 0 w 1"/>
              <a:gd name="T7" fmla="*/ 0 h 672"/>
              <a:gd name="T8" fmla="*/ 1 w 1"/>
              <a:gd name="T9" fmla="*/ 672 h 67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672">
                <a:moveTo>
                  <a:pt x="0" y="0"/>
                </a:moveTo>
                <a:lnTo>
                  <a:pt x="1" y="672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0" name="Text Box 90"/>
          <p:cNvSpPr txBox="1">
            <a:spLocks noChangeArrowheads="1"/>
          </p:cNvSpPr>
          <p:nvPr/>
        </p:nvSpPr>
        <p:spPr bwMode="auto">
          <a:xfrm>
            <a:off x="6443682" y="3790965"/>
            <a:ext cx="431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А</a:t>
            </a:r>
            <a:r>
              <a:rPr lang="ru-RU" altLang="ru-RU" baseline="-250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101" name="Text Box 91"/>
          <p:cNvSpPr txBox="1">
            <a:spLocks noChangeArrowheads="1"/>
          </p:cNvSpPr>
          <p:nvPr/>
        </p:nvSpPr>
        <p:spPr bwMode="auto">
          <a:xfrm>
            <a:off x="7307282" y="3575065"/>
            <a:ext cx="431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В</a:t>
            </a:r>
            <a:r>
              <a:rPr lang="ru-RU" altLang="ru-RU" baseline="-250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102" name="Text Box 92"/>
          <p:cNvSpPr txBox="1">
            <a:spLocks noChangeArrowheads="1"/>
          </p:cNvSpPr>
          <p:nvPr/>
        </p:nvSpPr>
        <p:spPr bwMode="auto">
          <a:xfrm>
            <a:off x="7799407" y="3778265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С</a:t>
            </a:r>
            <a:r>
              <a:rPr lang="ru-RU" altLang="ru-RU" baseline="-250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103" name="Text Box 93"/>
          <p:cNvSpPr txBox="1">
            <a:spLocks noChangeArrowheads="1"/>
          </p:cNvSpPr>
          <p:nvPr/>
        </p:nvSpPr>
        <p:spPr bwMode="auto">
          <a:xfrm>
            <a:off x="7767657" y="4883165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С</a:t>
            </a:r>
            <a:r>
              <a:rPr lang="ru-RU" altLang="ru-RU" baseline="-2500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104" name="Text Box 94"/>
          <p:cNvSpPr txBox="1">
            <a:spLocks noChangeArrowheads="1"/>
          </p:cNvSpPr>
          <p:nvPr/>
        </p:nvSpPr>
        <p:spPr bwMode="auto">
          <a:xfrm>
            <a:off x="6446857" y="5172090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А</a:t>
            </a:r>
            <a:r>
              <a:rPr lang="ru-RU" altLang="ru-RU" baseline="-2500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105" name="Text Box 95"/>
          <p:cNvSpPr txBox="1">
            <a:spLocks noChangeArrowheads="1"/>
          </p:cNvSpPr>
          <p:nvPr/>
        </p:nvSpPr>
        <p:spPr bwMode="auto">
          <a:xfrm>
            <a:off x="7358082" y="5500702"/>
            <a:ext cx="504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prstClr val="black"/>
                </a:solidFill>
              </a:rPr>
              <a:t>В</a:t>
            </a:r>
            <a:r>
              <a:rPr lang="ru-RU" altLang="ru-RU" baseline="-25000" dirty="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106" name="Freeform 98"/>
          <p:cNvSpPr>
            <a:spLocks/>
          </p:cNvSpPr>
          <p:nvPr/>
        </p:nvSpPr>
        <p:spPr bwMode="auto">
          <a:xfrm>
            <a:off x="7339032" y="5067315"/>
            <a:ext cx="428625" cy="585787"/>
          </a:xfrm>
          <a:custGeom>
            <a:avLst/>
            <a:gdLst>
              <a:gd name="T0" fmla="*/ 2147483647 w 270"/>
              <a:gd name="T1" fmla="*/ 0 h 369"/>
              <a:gd name="T2" fmla="*/ 0 w 270"/>
              <a:gd name="T3" fmla="*/ 2147483647 h 369"/>
              <a:gd name="T4" fmla="*/ 0 60000 65536"/>
              <a:gd name="T5" fmla="*/ 0 60000 65536"/>
              <a:gd name="T6" fmla="*/ 0 w 270"/>
              <a:gd name="T7" fmla="*/ 0 h 369"/>
              <a:gd name="T8" fmla="*/ 270 w 270"/>
              <a:gd name="T9" fmla="*/ 369 h 36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70" h="369">
                <a:moveTo>
                  <a:pt x="270" y="0"/>
                </a:moveTo>
                <a:lnTo>
                  <a:pt x="0" y="369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7" name="Freeform 99"/>
          <p:cNvSpPr>
            <a:spLocks/>
          </p:cNvSpPr>
          <p:nvPr/>
        </p:nvSpPr>
        <p:spPr bwMode="auto">
          <a:xfrm>
            <a:off x="6869132" y="5067315"/>
            <a:ext cx="898525" cy="276225"/>
          </a:xfrm>
          <a:custGeom>
            <a:avLst/>
            <a:gdLst>
              <a:gd name="T0" fmla="*/ 2147483647 w 566"/>
              <a:gd name="T1" fmla="*/ 0 h 174"/>
              <a:gd name="T2" fmla="*/ 0 w 566"/>
              <a:gd name="T3" fmla="*/ 2147483647 h 174"/>
              <a:gd name="T4" fmla="*/ 0 60000 65536"/>
              <a:gd name="T5" fmla="*/ 0 60000 65536"/>
              <a:gd name="T6" fmla="*/ 0 w 566"/>
              <a:gd name="T7" fmla="*/ 0 h 174"/>
              <a:gd name="T8" fmla="*/ 566 w 566"/>
              <a:gd name="T9" fmla="*/ 174 h 17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66" h="174">
                <a:moveTo>
                  <a:pt x="566" y="0"/>
                </a:moveTo>
                <a:lnTo>
                  <a:pt x="0" y="174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8" name="Oval 100"/>
          <p:cNvSpPr>
            <a:spLocks noChangeArrowheads="1"/>
          </p:cNvSpPr>
          <p:nvPr/>
        </p:nvSpPr>
        <p:spPr bwMode="auto">
          <a:xfrm>
            <a:off x="6818332" y="3946540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9" name="Freeform 102"/>
          <p:cNvSpPr>
            <a:spLocks/>
          </p:cNvSpPr>
          <p:nvPr/>
        </p:nvSpPr>
        <p:spPr bwMode="auto">
          <a:xfrm>
            <a:off x="6886594" y="4005277"/>
            <a:ext cx="893763" cy="1588"/>
          </a:xfrm>
          <a:custGeom>
            <a:avLst/>
            <a:gdLst>
              <a:gd name="T0" fmla="*/ 2147483647 w 563"/>
              <a:gd name="T1" fmla="*/ 0 h 1"/>
              <a:gd name="T2" fmla="*/ 0 w 563"/>
              <a:gd name="T3" fmla="*/ 0 h 1"/>
              <a:gd name="T4" fmla="*/ 0 60000 65536"/>
              <a:gd name="T5" fmla="*/ 0 60000 65536"/>
              <a:gd name="T6" fmla="*/ 0 w 563"/>
              <a:gd name="T7" fmla="*/ 0 h 1"/>
              <a:gd name="T8" fmla="*/ 563 w 563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63" h="1">
                <a:moveTo>
                  <a:pt x="563" y="0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10" name="Oval 103"/>
          <p:cNvSpPr>
            <a:spLocks noChangeArrowheads="1"/>
          </p:cNvSpPr>
          <p:nvPr/>
        </p:nvSpPr>
        <p:spPr bwMode="auto">
          <a:xfrm>
            <a:off x="7723207" y="3978290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11" name="Freeform 104"/>
          <p:cNvSpPr>
            <a:spLocks/>
          </p:cNvSpPr>
          <p:nvPr/>
        </p:nvSpPr>
        <p:spPr bwMode="auto">
          <a:xfrm>
            <a:off x="6853257" y="5348302"/>
            <a:ext cx="490537" cy="290513"/>
          </a:xfrm>
          <a:custGeom>
            <a:avLst/>
            <a:gdLst>
              <a:gd name="T0" fmla="*/ 2147483647 w 309"/>
              <a:gd name="T1" fmla="*/ 2147483647 h 183"/>
              <a:gd name="T2" fmla="*/ 0 w 309"/>
              <a:gd name="T3" fmla="*/ 0 h 183"/>
              <a:gd name="T4" fmla="*/ 0 60000 65536"/>
              <a:gd name="T5" fmla="*/ 0 60000 65536"/>
              <a:gd name="T6" fmla="*/ 0 w 309"/>
              <a:gd name="T7" fmla="*/ 0 h 183"/>
              <a:gd name="T8" fmla="*/ 309 w 309"/>
              <a:gd name="T9" fmla="*/ 183 h 18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9" h="183">
                <a:moveTo>
                  <a:pt x="309" y="183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12" name="Oval 105"/>
          <p:cNvSpPr>
            <a:spLocks noChangeArrowheads="1"/>
          </p:cNvSpPr>
          <p:nvPr/>
        </p:nvSpPr>
        <p:spPr bwMode="auto">
          <a:xfrm>
            <a:off x="7300932" y="5592777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13" name="Oval 106"/>
          <p:cNvSpPr>
            <a:spLocks noChangeArrowheads="1"/>
          </p:cNvSpPr>
          <p:nvPr/>
        </p:nvSpPr>
        <p:spPr bwMode="auto">
          <a:xfrm>
            <a:off x="7726382" y="5032390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14" name="Oval 107"/>
          <p:cNvSpPr>
            <a:spLocks noChangeArrowheads="1"/>
          </p:cNvSpPr>
          <p:nvPr/>
        </p:nvSpPr>
        <p:spPr bwMode="auto">
          <a:xfrm>
            <a:off x="6818332" y="5310202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15" name="Oval 154"/>
          <p:cNvSpPr>
            <a:spLocks noChangeArrowheads="1"/>
          </p:cNvSpPr>
          <p:nvPr/>
        </p:nvSpPr>
        <p:spPr bwMode="auto">
          <a:xfrm>
            <a:off x="7304107" y="3962415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16" name="Text Box 155"/>
          <p:cNvSpPr txBox="1">
            <a:spLocks noChangeArrowheads="1"/>
          </p:cNvSpPr>
          <p:nvPr/>
        </p:nvSpPr>
        <p:spPr bwMode="auto">
          <a:xfrm>
            <a:off x="6989782" y="3819540"/>
            <a:ext cx="431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//</a:t>
            </a:r>
            <a:endParaRPr lang="ru-RU" altLang="ru-RU" baseline="-25000">
              <a:solidFill>
                <a:prstClr val="black"/>
              </a:solidFill>
            </a:endParaRPr>
          </a:p>
        </p:txBody>
      </p:sp>
      <p:sp>
        <p:nvSpPr>
          <p:cNvPr id="117" name="Text Box 156"/>
          <p:cNvSpPr txBox="1">
            <a:spLocks noChangeArrowheads="1"/>
          </p:cNvSpPr>
          <p:nvPr/>
        </p:nvSpPr>
        <p:spPr bwMode="auto">
          <a:xfrm>
            <a:off x="6978669" y="4376752"/>
            <a:ext cx="431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//</a:t>
            </a:r>
            <a:endParaRPr lang="ru-RU" altLang="ru-RU" baseline="-25000">
              <a:solidFill>
                <a:prstClr val="black"/>
              </a:solidFill>
            </a:endParaRPr>
          </a:p>
        </p:txBody>
      </p:sp>
      <p:sp>
        <p:nvSpPr>
          <p:cNvPr id="118" name="Freeform 158"/>
          <p:cNvSpPr>
            <a:spLocks/>
          </p:cNvSpPr>
          <p:nvPr/>
        </p:nvSpPr>
        <p:spPr bwMode="auto">
          <a:xfrm>
            <a:off x="6858019" y="5446727"/>
            <a:ext cx="377825" cy="511175"/>
          </a:xfrm>
          <a:custGeom>
            <a:avLst/>
            <a:gdLst>
              <a:gd name="T0" fmla="*/ 2147483647 w 238"/>
              <a:gd name="T1" fmla="*/ 0 h 322"/>
              <a:gd name="T2" fmla="*/ 2147483647 w 238"/>
              <a:gd name="T3" fmla="*/ 2147483647 h 322"/>
              <a:gd name="T4" fmla="*/ 2147483647 w 238"/>
              <a:gd name="T5" fmla="*/ 2147483647 h 322"/>
              <a:gd name="T6" fmla="*/ 0 60000 65536"/>
              <a:gd name="T7" fmla="*/ 0 60000 65536"/>
              <a:gd name="T8" fmla="*/ 0 60000 65536"/>
              <a:gd name="T9" fmla="*/ 0 w 238"/>
              <a:gd name="T10" fmla="*/ 0 h 322"/>
              <a:gd name="T11" fmla="*/ 238 w 238"/>
              <a:gd name="T12" fmla="*/ 322 h 32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8" h="322">
                <a:moveTo>
                  <a:pt x="238" y="0"/>
                </a:moveTo>
                <a:cubicBezTo>
                  <a:pt x="202" y="26"/>
                  <a:pt x="46" y="104"/>
                  <a:pt x="23" y="157"/>
                </a:cubicBezTo>
                <a:cubicBezTo>
                  <a:pt x="0" y="210"/>
                  <a:pt x="85" y="288"/>
                  <a:pt x="101" y="322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19" name="Text Box 159"/>
          <p:cNvSpPr txBox="1">
            <a:spLocks noChangeArrowheads="1"/>
          </p:cNvSpPr>
          <p:nvPr/>
        </p:nvSpPr>
        <p:spPr bwMode="auto">
          <a:xfrm>
            <a:off x="6643702" y="5857892"/>
            <a:ext cx="22860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prstClr val="black"/>
                </a:solidFill>
              </a:rPr>
              <a:t>Натуральная величина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6838963" y="3525843"/>
            <a:ext cx="405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Г</a:t>
            </a:r>
            <a:r>
              <a:rPr lang="ru-RU" sz="1100" dirty="0" smtClean="0">
                <a:solidFill>
                  <a:srgbClr val="FF0000"/>
                </a:solidFill>
              </a:rPr>
              <a:t>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8" name="Line 27"/>
          <p:cNvSpPr>
            <a:spLocks noChangeShapeType="1"/>
          </p:cNvSpPr>
          <p:nvPr/>
        </p:nvSpPr>
        <p:spPr bwMode="auto">
          <a:xfrm flipH="1">
            <a:off x="6354777" y="2647944"/>
            <a:ext cx="15843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42" name="Text Box 31"/>
          <p:cNvSpPr txBox="1">
            <a:spLocks noChangeArrowheads="1"/>
          </p:cNvSpPr>
          <p:nvPr/>
        </p:nvSpPr>
        <p:spPr bwMode="auto">
          <a:xfrm>
            <a:off x="6053152" y="2452682"/>
            <a:ext cx="2873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>
                <a:solidFill>
                  <a:srgbClr val="002060"/>
                </a:solidFill>
              </a:rPr>
              <a:t>x</a:t>
            </a:r>
            <a:endParaRPr lang="ru-RU" altLang="ru-RU" dirty="0">
              <a:solidFill>
                <a:srgbClr val="002060"/>
              </a:solidFill>
            </a:endParaRPr>
          </a:p>
        </p:txBody>
      </p:sp>
      <p:sp>
        <p:nvSpPr>
          <p:cNvPr id="143" name="Text Box 32"/>
          <p:cNvSpPr txBox="1">
            <a:spLocks noChangeArrowheads="1"/>
          </p:cNvSpPr>
          <p:nvPr/>
        </p:nvSpPr>
        <p:spPr bwMode="auto">
          <a:xfrm>
            <a:off x="6572264" y="1785926"/>
            <a:ext cx="5905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 smtClean="0">
                <a:solidFill>
                  <a:srgbClr val="002060"/>
                </a:solidFill>
                <a:sym typeface="Symbol" pitchFamily="18" charset="2"/>
              </a:rPr>
              <a:t>Г</a:t>
            </a:r>
            <a:r>
              <a:rPr lang="ru-RU" altLang="ru-RU" baseline="-40000" dirty="0" smtClean="0">
                <a:solidFill>
                  <a:srgbClr val="002060"/>
                </a:solidFill>
                <a:sym typeface="Symbol" pitchFamily="18" charset="2"/>
              </a:rPr>
              <a:t>2</a:t>
            </a:r>
            <a:endParaRPr lang="en-US" altLang="ru-RU" baseline="-40000" dirty="0">
              <a:solidFill>
                <a:srgbClr val="002060"/>
              </a:solidFill>
              <a:sym typeface="Symbol" pitchFamily="18" charset="2"/>
            </a:endParaRPr>
          </a:p>
        </p:txBody>
      </p:sp>
      <p:sp>
        <p:nvSpPr>
          <p:cNvPr id="144" name="Freeform 35"/>
          <p:cNvSpPr>
            <a:spLocks/>
          </p:cNvSpPr>
          <p:nvPr/>
        </p:nvSpPr>
        <p:spPr bwMode="auto">
          <a:xfrm>
            <a:off x="7529527" y="2543169"/>
            <a:ext cx="93663" cy="103188"/>
          </a:xfrm>
          <a:custGeom>
            <a:avLst/>
            <a:gdLst>
              <a:gd name="T0" fmla="*/ 2147483647 w 59"/>
              <a:gd name="T1" fmla="*/ 0 h 65"/>
              <a:gd name="T2" fmla="*/ 0 w 59"/>
              <a:gd name="T3" fmla="*/ 0 h 65"/>
              <a:gd name="T4" fmla="*/ 0 w 59"/>
              <a:gd name="T5" fmla="*/ 2147483647 h 65"/>
              <a:gd name="T6" fmla="*/ 0 60000 65536"/>
              <a:gd name="T7" fmla="*/ 0 60000 65536"/>
              <a:gd name="T8" fmla="*/ 0 60000 65536"/>
              <a:gd name="T9" fmla="*/ 0 w 59"/>
              <a:gd name="T10" fmla="*/ 0 h 65"/>
              <a:gd name="T11" fmla="*/ 59 w 59"/>
              <a:gd name="T12" fmla="*/ 65 h 6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9" h="65">
                <a:moveTo>
                  <a:pt x="59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47" name="Text Box 54"/>
          <p:cNvSpPr txBox="1">
            <a:spLocks noChangeArrowheads="1"/>
          </p:cNvSpPr>
          <p:nvPr/>
        </p:nvSpPr>
        <p:spPr bwMode="auto">
          <a:xfrm>
            <a:off x="7929586" y="1785926"/>
            <a:ext cx="6048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 smtClean="0">
                <a:solidFill>
                  <a:srgbClr val="002060"/>
                </a:solidFill>
                <a:sym typeface="Symbol" pitchFamily="18" charset="2"/>
              </a:rPr>
              <a:t>Г</a:t>
            </a:r>
            <a:r>
              <a:rPr lang="ru-RU" altLang="ru-RU" baseline="-40000" dirty="0" smtClean="0">
                <a:solidFill>
                  <a:srgbClr val="002060"/>
                </a:solidFill>
                <a:sym typeface="Symbol" pitchFamily="18" charset="2"/>
              </a:rPr>
              <a:t>3</a:t>
            </a:r>
            <a:endParaRPr lang="ru-RU" altLang="ru-RU" baseline="-40000" dirty="0">
              <a:solidFill>
                <a:srgbClr val="002060"/>
              </a:solidFill>
              <a:sym typeface="Symbol" pitchFamily="18" charset="2"/>
            </a:endParaRPr>
          </a:p>
        </p:txBody>
      </p:sp>
      <p:cxnSp>
        <p:nvCxnSpPr>
          <p:cNvPr id="155" name="Прямая со стрелкой 154"/>
          <p:cNvCxnSpPr/>
          <p:nvPr/>
        </p:nvCxnSpPr>
        <p:spPr>
          <a:xfrm rot="5400000" flipH="1" flipV="1">
            <a:off x="7072330" y="2357430"/>
            <a:ext cx="114300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Прямая соединительная линия 173"/>
          <p:cNvCxnSpPr/>
          <p:nvPr/>
        </p:nvCxnSpPr>
        <p:spPr>
          <a:xfrm>
            <a:off x="6500826" y="2214554"/>
            <a:ext cx="200026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TextBox 175"/>
          <p:cNvSpPr txBox="1"/>
          <p:nvPr/>
        </p:nvSpPr>
        <p:spPr>
          <a:xfrm>
            <a:off x="7358082" y="1571612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z</a:t>
            </a:r>
            <a:endParaRPr lang="ru-RU" dirty="0"/>
          </a:p>
        </p:txBody>
      </p:sp>
      <p:sp>
        <p:nvSpPr>
          <p:cNvPr id="177" name="Text Box 121"/>
          <p:cNvSpPr txBox="1">
            <a:spLocks noChangeArrowheads="1"/>
          </p:cNvSpPr>
          <p:nvPr/>
        </p:nvSpPr>
        <p:spPr bwMode="auto">
          <a:xfrm>
            <a:off x="8429652" y="2357430"/>
            <a:ext cx="2873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у</a:t>
            </a:r>
          </a:p>
        </p:txBody>
      </p:sp>
      <p:sp>
        <p:nvSpPr>
          <p:cNvPr id="178" name="Text Box 121"/>
          <p:cNvSpPr txBox="1">
            <a:spLocks noChangeArrowheads="1"/>
          </p:cNvSpPr>
          <p:nvPr/>
        </p:nvSpPr>
        <p:spPr bwMode="auto">
          <a:xfrm>
            <a:off x="7358082" y="2714620"/>
            <a:ext cx="2873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у</a:t>
            </a:r>
          </a:p>
        </p:txBody>
      </p:sp>
    </p:spTree>
    <p:extLst>
      <p:ext uri="{BB962C8B-B14F-4D97-AF65-F5344CB8AC3E}">
        <p14:creationId xmlns="" xmlns:p14="http://schemas.microsoft.com/office/powerpoint/2010/main" val="1237582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7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7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7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7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2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2000"/>
                                        <p:tgtEl>
                                          <p:spTgt spid="7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7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7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7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7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7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7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0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7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7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 nodeType="clickPar">
                      <p:stCondLst>
                        <p:cond delay="indefinite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000"/>
                                        <p:tgtEl>
                                          <p:spTgt spid="7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000"/>
                                        <p:tgtEl>
                                          <p:spTgt spid="7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20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20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00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4" dur="3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3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0" dur="3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5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2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0" dur="2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  <p:bldP spid="7174" grpId="0" animBg="1"/>
      <p:bldP spid="7175" grpId="0" animBg="1"/>
      <p:bldP spid="7176" grpId="0" animBg="1"/>
      <p:bldP spid="7177" grpId="0" animBg="1"/>
      <p:bldP spid="7178" grpId="0" animBg="1"/>
      <p:bldP spid="7181" grpId="0" animBg="1"/>
      <p:bldP spid="7182" grpId="0" animBg="1"/>
      <p:bldP spid="7183" grpId="0" animBg="1"/>
      <p:bldP spid="7184" grpId="0" animBg="1"/>
      <p:bldP spid="7185" grpId="0" animBg="1"/>
      <p:bldP spid="7190" grpId="0" animBg="1"/>
      <p:bldP spid="7191" grpId="0" animBg="1"/>
      <p:bldP spid="7194" grpId="0" animBg="1"/>
      <p:bldP spid="7196" grpId="0"/>
      <p:bldP spid="7197" grpId="0"/>
      <p:bldP spid="7198" grpId="0"/>
      <p:bldP spid="7199" grpId="0"/>
      <p:bldP spid="7200" grpId="0"/>
      <p:bldP spid="7201" grpId="0"/>
      <p:bldP spid="7204" grpId="0" animBg="1"/>
      <p:bldP spid="7205" grpId="0" animBg="1"/>
      <p:bldP spid="7206" grpId="0" animBg="1"/>
      <p:bldP spid="7207" grpId="0" animBg="1"/>
      <p:bldP spid="7208" grpId="0" animBg="1"/>
      <p:bldP spid="7209" grpId="0" animBg="1"/>
      <p:bldP spid="7211" grpId="0"/>
      <p:bldP spid="7212" grpId="0" animBg="1"/>
      <p:bldP spid="7221" grpId="0"/>
      <p:bldP spid="7222" grpId="0"/>
      <p:bldP spid="7232" grpId="0" animBg="1"/>
      <p:bldP spid="7233" grpId="0" animBg="1"/>
      <p:bldP spid="7234" grpId="0" animBg="1"/>
      <p:bldP spid="7235" grpId="0"/>
      <p:bldP spid="7237" grpId="0" animBg="1"/>
      <p:bldP spid="7239" grpId="0" animBg="1"/>
      <p:bldP spid="7241" grpId="0"/>
      <p:bldP spid="7242" grpId="0" animBg="1"/>
      <p:bldP spid="7243" grpId="0" animBg="1"/>
      <p:bldP spid="7245" grpId="0" animBg="1"/>
      <p:bldP spid="7286" grpId="0"/>
      <p:bldP spid="7180" grpId="0" animBg="1"/>
      <p:bldP spid="7189" grpId="0" animBg="1"/>
      <p:bldP spid="7195" grpId="0" animBg="1"/>
      <p:bldP spid="7230" grpId="0" animBg="1"/>
      <p:bldP spid="7231" grpId="0" animBg="1"/>
      <p:bldP spid="7238" grpId="0" animBg="1"/>
      <p:bldP spid="64" grpId="0"/>
      <p:bldP spid="65" grpId="0"/>
      <p:bldP spid="7188" grpId="0" animBg="1"/>
      <p:bldP spid="7192" grpId="0" animBg="1"/>
      <p:bldP spid="7240" grpId="0" animBg="1"/>
      <p:bldP spid="7179" grpId="0" animBg="1"/>
      <p:bldP spid="7236" grpId="0"/>
      <p:bldP spid="95" grpId="0" animBg="1"/>
      <p:bldP spid="96" grpId="0"/>
      <p:bldP spid="97" grpId="0" animBg="1"/>
      <p:bldP spid="98" grpId="0" animBg="1"/>
      <p:bldP spid="99" grpId="0" animBg="1"/>
      <p:bldP spid="100" grpId="0"/>
      <p:bldP spid="101" grpId="0"/>
      <p:bldP spid="102" grpId="0"/>
      <p:bldP spid="103" grpId="0"/>
      <p:bldP spid="104" grpId="0"/>
      <p:bldP spid="105" grpId="0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/>
      <p:bldP spid="117" grpId="0"/>
      <p:bldP spid="118" grpId="0" animBg="1"/>
      <p:bldP spid="119" grpId="0"/>
      <p:bldP spid="138" grpId="0" animBg="1"/>
      <p:bldP spid="142" grpId="0"/>
      <p:bldP spid="143" grpId="0"/>
      <p:bldP spid="144" grpId="0" animBg="1"/>
      <p:bldP spid="147" grpId="0"/>
      <p:bldP spid="177" grpId="0"/>
      <p:bldP spid="17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6525" y="941963"/>
            <a:ext cx="8859838" cy="7090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Text Box 118"/>
          <p:cNvSpPr txBox="1">
            <a:spLocks noChangeArrowheads="1"/>
          </p:cNvSpPr>
          <p:nvPr/>
        </p:nvSpPr>
        <p:spPr bwMode="auto">
          <a:xfrm>
            <a:off x="928687" y="357188"/>
            <a:ext cx="78581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Фронтальная плоскость уровня</a:t>
            </a:r>
            <a:endParaRPr lang="ru-RU" sz="3200" i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Text Box 163"/>
          <p:cNvSpPr txBox="1">
            <a:spLocks noChangeArrowheads="1"/>
          </p:cNvSpPr>
          <p:nvPr/>
        </p:nvSpPr>
        <p:spPr bwMode="auto">
          <a:xfrm>
            <a:off x="1500166" y="1071546"/>
            <a:ext cx="51435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dirty="0" smtClean="0">
                <a:solidFill>
                  <a:srgbClr val="CD1805"/>
                </a:solidFill>
                <a:sym typeface="Symbol" pitchFamily="18" charset="2"/>
              </a:rPr>
              <a:t>Ф(</a:t>
            </a:r>
            <a:r>
              <a:rPr lang="ru-RU" sz="3200" dirty="0" err="1" smtClean="0">
                <a:solidFill>
                  <a:srgbClr val="CD1805"/>
                </a:solidFill>
                <a:latin typeface="Arial"/>
                <a:cs typeface="Arial"/>
                <a:sym typeface="Symbol" pitchFamily="18" charset="2"/>
              </a:rPr>
              <a:t>m</a:t>
            </a:r>
            <a:r>
              <a:rPr lang="ru-RU" sz="3200" dirty="0" smtClean="0">
                <a:solidFill>
                  <a:srgbClr val="CD1805"/>
                </a:solidFill>
                <a:latin typeface="Arial"/>
                <a:cs typeface="Arial"/>
                <a:sym typeface="Symbol" pitchFamily="18" charset="2"/>
              </a:rPr>
              <a:t> </a:t>
            </a:r>
            <a:r>
              <a:rPr lang="en-US" sz="3200" dirty="0" err="1" smtClean="0">
                <a:solidFill>
                  <a:srgbClr val="CD1805"/>
                </a:solidFill>
                <a:latin typeface="Arial"/>
                <a:cs typeface="Arial"/>
                <a:sym typeface="Symbol" pitchFamily="18" charset="2"/>
              </a:rPr>
              <a:t>ll</a:t>
            </a:r>
            <a:r>
              <a:rPr lang="ru-RU" sz="3200" dirty="0" smtClean="0">
                <a:solidFill>
                  <a:srgbClr val="CD1805"/>
                </a:solidFill>
                <a:latin typeface="Arial"/>
                <a:cs typeface="Arial"/>
                <a:sym typeface="Symbol" pitchFamily="18" charset="2"/>
              </a:rPr>
              <a:t> </a:t>
            </a:r>
            <a:r>
              <a:rPr lang="en-US" sz="3200" dirty="0" smtClean="0">
                <a:solidFill>
                  <a:srgbClr val="CD1805"/>
                </a:solidFill>
                <a:latin typeface="Arial"/>
                <a:cs typeface="Arial"/>
                <a:sym typeface="Symbol" pitchFamily="18" charset="2"/>
              </a:rPr>
              <a:t>n</a:t>
            </a:r>
            <a:r>
              <a:rPr lang="ru-RU" sz="3200" dirty="0" smtClean="0">
                <a:solidFill>
                  <a:srgbClr val="CD1805"/>
                </a:solidFill>
              </a:rPr>
              <a:t>)</a:t>
            </a:r>
            <a:r>
              <a:rPr lang="en-US" sz="3200" dirty="0" smtClean="0">
                <a:solidFill>
                  <a:srgbClr val="EEECE1">
                    <a:lumMod val="25000"/>
                  </a:srgbClr>
                </a:solidFill>
                <a:latin typeface="Lucida Sans Unicode"/>
                <a:cs typeface="Lucida Sans Unicode"/>
                <a:sym typeface="Symbol" pitchFamily="18" charset="2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Lucida Sans Unicode"/>
                <a:cs typeface="Lucida Sans Unicode"/>
                <a:sym typeface="Symbol" pitchFamily="18" charset="2"/>
              </a:rPr>
              <a:t>ll</a:t>
            </a:r>
            <a:r>
              <a:rPr lang="en-US" sz="3200" dirty="0">
                <a:solidFill>
                  <a:srgbClr val="EEECE1">
                    <a:lumMod val="25000"/>
                  </a:srgbClr>
                </a:solidFill>
                <a:latin typeface="Lucida Sans Unicode"/>
                <a:cs typeface="Lucida Sans Unicode"/>
                <a:sym typeface="Symbol" pitchFamily="18" charset="2"/>
              </a:rPr>
              <a:t> </a:t>
            </a:r>
            <a:r>
              <a:rPr lang="ru-RU" sz="3200" dirty="0">
                <a:solidFill>
                  <a:srgbClr val="CD1805"/>
                </a:solidFill>
              </a:rPr>
              <a:t>П</a:t>
            </a:r>
            <a:r>
              <a:rPr lang="ru-RU" sz="3200" baseline="-25000" dirty="0">
                <a:solidFill>
                  <a:srgbClr val="CD1805"/>
                </a:solidFill>
              </a:rPr>
              <a:t>2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222347" y="3617914"/>
            <a:ext cx="4841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z="1200" b="1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ru-RU" altLang="ru-RU" sz="1200" b="1">
                <a:solidFill>
                  <a:prstClr val="black"/>
                </a:solidFill>
                <a:cs typeface="Times New Roman" pitchFamily="18" charset="0"/>
              </a:rPr>
              <a:t>       </a:t>
            </a:r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 flipH="1">
            <a:off x="500034" y="3643314"/>
            <a:ext cx="4065588" cy="1036638"/>
          </a:xfrm>
          <a:prstGeom prst="parallelogram">
            <a:avLst>
              <a:gd name="adj" fmla="val 98047"/>
            </a:avLst>
          </a:prstGeom>
          <a:gradFill rotWithShape="1">
            <a:gsLst>
              <a:gs pos="0">
                <a:srgbClr val="006666"/>
              </a:gs>
              <a:gs pos="100000">
                <a:srgbClr val="002F2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501622" y="1987552"/>
            <a:ext cx="3044825" cy="1651000"/>
          </a:xfrm>
          <a:prstGeom prst="rect">
            <a:avLst/>
          </a:prstGeom>
          <a:gradFill rotWithShape="1">
            <a:gsLst>
              <a:gs pos="0">
                <a:srgbClr val="002F2F"/>
              </a:gs>
              <a:gs pos="100000">
                <a:srgbClr val="00666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1695422" y="3402014"/>
            <a:ext cx="1587" cy="863600"/>
          </a:xfrm>
          <a:custGeom>
            <a:avLst/>
            <a:gdLst>
              <a:gd name="T0" fmla="*/ 0 w 1"/>
              <a:gd name="T1" fmla="*/ 0 h 218"/>
              <a:gd name="T2" fmla="*/ 0 w 1"/>
              <a:gd name="T3" fmla="*/ 2147483647 h 218"/>
              <a:gd name="T4" fmla="*/ 0 60000 65536"/>
              <a:gd name="T5" fmla="*/ 0 60000 65536"/>
              <a:gd name="T6" fmla="*/ 0 w 1"/>
              <a:gd name="T7" fmla="*/ 0 h 218"/>
              <a:gd name="T8" fmla="*/ 1 w 1"/>
              <a:gd name="T9" fmla="*/ 218 h 21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18">
                <a:moveTo>
                  <a:pt x="0" y="0"/>
                </a:moveTo>
                <a:lnTo>
                  <a:pt x="0" y="218"/>
                </a:lnTo>
              </a:path>
            </a:pathLst>
          </a:cu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1074709" y="2784477"/>
            <a:ext cx="625475" cy="615950"/>
          </a:xfrm>
          <a:custGeom>
            <a:avLst/>
            <a:gdLst>
              <a:gd name="T0" fmla="*/ 0 w 394"/>
              <a:gd name="T1" fmla="*/ 0 h 388"/>
              <a:gd name="T2" fmla="*/ 2147483647 w 394"/>
              <a:gd name="T3" fmla="*/ 2147483647 h 388"/>
              <a:gd name="T4" fmla="*/ 0 60000 65536"/>
              <a:gd name="T5" fmla="*/ 0 60000 65536"/>
              <a:gd name="T6" fmla="*/ 0 w 394"/>
              <a:gd name="T7" fmla="*/ 0 h 388"/>
              <a:gd name="T8" fmla="*/ 394 w 394"/>
              <a:gd name="T9" fmla="*/ 388 h 38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94" h="388">
                <a:moveTo>
                  <a:pt x="0" y="0"/>
                </a:moveTo>
                <a:lnTo>
                  <a:pt x="394" y="388"/>
                </a:lnTo>
              </a:path>
            </a:pathLst>
          </a:cu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1062009" y="3646489"/>
            <a:ext cx="654050" cy="652463"/>
          </a:xfrm>
          <a:custGeom>
            <a:avLst/>
            <a:gdLst>
              <a:gd name="T0" fmla="*/ 0 w 390"/>
              <a:gd name="T1" fmla="*/ 0 h 386"/>
              <a:gd name="T2" fmla="*/ 2147483647 w 390"/>
              <a:gd name="T3" fmla="*/ 2147483647 h 386"/>
              <a:gd name="T4" fmla="*/ 0 60000 65536"/>
              <a:gd name="T5" fmla="*/ 0 60000 65536"/>
              <a:gd name="T6" fmla="*/ 0 w 390"/>
              <a:gd name="T7" fmla="*/ 0 h 386"/>
              <a:gd name="T8" fmla="*/ 390 w 390"/>
              <a:gd name="T9" fmla="*/ 386 h 38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90" h="386">
                <a:moveTo>
                  <a:pt x="0" y="0"/>
                </a:moveTo>
                <a:lnTo>
                  <a:pt x="390" y="386"/>
                </a:lnTo>
              </a:path>
            </a:pathLst>
          </a:cu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1065184" y="2771777"/>
            <a:ext cx="1588" cy="863600"/>
          </a:xfrm>
          <a:custGeom>
            <a:avLst/>
            <a:gdLst>
              <a:gd name="T0" fmla="*/ 0 w 1"/>
              <a:gd name="T1" fmla="*/ 0 h 227"/>
              <a:gd name="T2" fmla="*/ 0 w 1"/>
              <a:gd name="T3" fmla="*/ 2147483647 h 227"/>
              <a:gd name="T4" fmla="*/ 2147483647 w 1"/>
              <a:gd name="T5" fmla="*/ 2147483647 h 227"/>
              <a:gd name="T6" fmla="*/ 0 60000 65536"/>
              <a:gd name="T7" fmla="*/ 0 60000 65536"/>
              <a:gd name="T8" fmla="*/ 0 60000 65536"/>
              <a:gd name="T9" fmla="*/ 0 w 1"/>
              <a:gd name="T10" fmla="*/ 0 h 227"/>
              <a:gd name="T11" fmla="*/ 1 w 1"/>
              <a:gd name="T12" fmla="*/ 227 h 22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227">
                <a:moveTo>
                  <a:pt x="0" y="0"/>
                </a:moveTo>
                <a:lnTo>
                  <a:pt x="0" y="121"/>
                </a:lnTo>
                <a:lnTo>
                  <a:pt x="1" y="227"/>
                </a:lnTo>
              </a:path>
            </a:pathLst>
          </a:custGeom>
          <a:noFill/>
          <a:ln w="127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6" name="Line 37"/>
          <p:cNvSpPr>
            <a:spLocks noChangeShapeType="1"/>
          </p:cNvSpPr>
          <p:nvPr/>
        </p:nvSpPr>
        <p:spPr bwMode="auto">
          <a:xfrm>
            <a:off x="1928794" y="3429000"/>
            <a:ext cx="144462" cy="144463"/>
          </a:xfrm>
          <a:prstGeom prst="line">
            <a:avLst/>
          </a:prstGeom>
          <a:noFill/>
          <a:ln w="1270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7" name="Line 38"/>
          <p:cNvSpPr>
            <a:spLocks noChangeShapeType="1"/>
          </p:cNvSpPr>
          <p:nvPr/>
        </p:nvSpPr>
        <p:spPr bwMode="auto">
          <a:xfrm>
            <a:off x="1981172" y="3203577"/>
            <a:ext cx="1587" cy="142875"/>
          </a:xfrm>
          <a:prstGeom prst="line">
            <a:avLst/>
          </a:prstGeom>
          <a:noFill/>
          <a:ln w="1270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8" name="Line 39"/>
          <p:cNvSpPr>
            <a:spLocks noChangeShapeType="1"/>
          </p:cNvSpPr>
          <p:nvPr/>
        </p:nvSpPr>
        <p:spPr bwMode="auto">
          <a:xfrm>
            <a:off x="2019272" y="3176589"/>
            <a:ext cx="1587" cy="142875"/>
          </a:xfrm>
          <a:prstGeom prst="line">
            <a:avLst/>
          </a:prstGeom>
          <a:noFill/>
          <a:ln w="1270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9" name="Line 40"/>
          <p:cNvSpPr>
            <a:spLocks noChangeShapeType="1"/>
          </p:cNvSpPr>
          <p:nvPr/>
        </p:nvSpPr>
        <p:spPr bwMode="auto">
          <a:xfrm>
            <a:off x="2143108" y="4214818"/>
            <a:ext cx="1588" cy="142875"/>
          </a:xfrm>
          <a:prstGeom prst="line">
            <a:avLst/>
          </a:prstGeom>
          <a:noFill/>
          <a:ln w="1270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0" name="Line 41"/>
          <p:cNvSpPr>
            <a:spLocks noChangeShapeType="1"/>
          </p:cNvSpPr>
          <p:nvPr/>
        </p:nvSpPr>
        <p:spPr bwMode="auto">
          <a:xfrm>
            <a:off x="2214546" y="4214818"/>
            <a:ext cx="1588" cy="142875"/>
          </a:xfrm>
          <a:prstGeom prst="line">
            <a:avLst/>
          </a:prstGeom>
          <a:noFill/>
          <a:ln w="1270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1" name="Text Box 43"/>
          <p:cNvSpPr txBox="1">
            <a:spLocks noChangeArrowheads="1"/>
          </p:cNvSpPr>
          <p:nvPr/>
        </p:nvSpPr>
        <p:spPr bwMode="auto">
          <a:xfrm>
            <a:off x="3538509" y="3389314"/>
            <a:ext cx="2889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prstClr val="black"/>
                </a:solidFill>
              </a:rPr>
              <a:t>0</a:t>
            </a:r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34" name="Text Box 54"/>
          <p:cNvSpPr txBox="1">
            <a:spLocks noChangeArrowheads="1"/>
          </p:cNvSpPr>
          <p:nvPr/>
        </p:nvSpPr>
        <p:spPr bwMode="auto">
          <a:xfrm>
            <a:off x="1142976" y="2357430"/>
            <a:ext cx="5715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 smtClean="0">
                <a:solidFill>
                  <a:srgbClr val="FF0000"/>
                </a:solidFill>
                <a:latin typeface="Arial"/>
                <a:cs typeface="Arial"/>
              </a:rPr>
              <a:t>m</a:t>
            </a:r>
            <a:r>
              <a:rPr lang="en-US" altLang="ru-RU" baseline="-25000" dirty="0" smtClean="0">
                <a:solidFill>
                  <a:srgbClr val="FF0000"/>
                </a:solidFill>
              </a:rPr>
              <a:t>2</a:t>
            </a:r>
            <a:endParaRPr lang="ru-RU" altLang="ru-RU" baseline="-25000" dirty="0">
              <a:solidFill>
                <a:srgbClr val="FF0000"/>
              </a:solidFill>
            </a:endParaRPr>
          </a:p>
        </p:txBody>
      </p:sp>
      <p:sp>
        <p:nvSpPr>
          <p:cNvPr id="41" name="Text Box 73"/>
          <p:cNvSpPr txBox="1">
            <a:spLocks noChangeArrowheads="1"/>
          </p:cNvSpPr>
          <p:nvPr/>
        </p:nvSpPr>
        <p:spPr bwMode="auto">
          <a:xfrm>
            <a:off x="1928794" y="2428868"/>
            <a:ext cx="4540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 smtClean="0">
                <a:solidFill>
                  <a:srgbClr val="FF0000"/>
                </a:solidFill>
                <a:latin typeface="Arial"/>
                <a:cs typeface="Arial"/>
              </a:rPr>
              <a:t>n</a:t>
            </a:r>
            <a:r>
              <a:rPr lang="en-US" altLang="ru-RU" baseline="-25000" dirty="0" smtClean="0">
                <a:solidFill>
                  <a:srgbClr val="FF0000"/>
                </a:solidFill>
              </a:rPr>
              <a:t>2</a:t>
            </a:r>
            <a:endParaRPr lang="ru-RU" altLang="ru-RU" baseline="-25000" dirty="0">
              <a:solidFill>
                <a:srgbClr val="FF0000"/>
              </a:solidFill>
            </a:endParaRPr>
          </a:p>
        </p:txBody>
      </p:sp>
      <p:sp>
        <p:nvSpPr>
          <p:cNvPr id="51" name="Text Box 61"/>
          <p:cNvSpPr txBox="1">
            <a:spLocks noChangeArrowheads="1"/>
          </p:cNvSpPr>
          <p:nvPr/>
        </p:nvSpPr>
        <p:spPr bwMode="auto">
          <a:xfrm>
            <a:off x="554009" y="2032002"/>
            <a:ext cx="4476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FFFF00"/>
                </a:solidFill>
                <a:sym typeface="Symbol" pitchFamily="18" charset="2"/>
              </a:rPr>
              <a:t>П</a:t>
            </a:r>
            <a:r>
              <a:rPr lang="ru-RU" altLang="ru-RU" baseline="-25000">
                <a:solidFill>
                  <a:srgbClr val="FFFF00"/>
                </a:solidFill>
                <a:sym typeface="Symbol" pitchFamily="18" charset="2"/>
              </a:rPr>
              <a:t>2</a:t>
            </a:r>
          </a:p>
        </p:txBody>
      </p:sp>
      <p:sp>
        <p:nvSpPr>
          <p:cNvPr id="52" name="Text Box 61"/>
          <p:cNvSpPr txBox="1">
            <a:spLocks noChangeArrowheads="1"/>
          </p:cNvSpPr>
          <p:nvPr/>
        </p:nvSpPr>
        <p:spPr bwMode="auto">
          <a:xfrm>
            <a:off x="3859184" y="4298952"/>
            <a:ext cx="4476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FFFF00"/>
                </a:solidFill>
                <a:sym typeface="Symbol" pitchFamily="18" charset="2"/>
              </a:rPr>
              <a:t>П</a:t>
            </a:r>
            <a:r>
              <a:rPr lang="ru-RU" altLang="ru-RU" baseline="-25000">
                <a:solidFill>
                  <a:srgbClr val="FFFF00"/>
                </a:solidFill>
                <a:sym typeface="Symbol" pitchFamily="18" charset="2"/>
              </a:rPr>
              <a:t>1</a:t>
            </a:r>
          </a:p>
        </p:txBody>
      </p:sp>
      <p:sp>
        <p:nvSpPr>
          <p:cNvPr id="59" name="Line 108"/>
          <p:cNvSpPr>
            <a:spLocks noChangeShapeType="1"/>
          </p:cNvSpPr>
          <p:nvPr/>
        </p:nvSpPr>
        <p:spPr bwMode="auto">
          <a:xfrm flipH="1" flipV="1">
            <a:off x="6373829" y="5241942"/>
            <a:ext cx="1909762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0" name="Text Box 109"/>
          <p:cNvSpPr txBox="1">
            <a:spLocks noChangeArrowheads="1"/>
          </p:cNvSpPr>
          <p:nvPr/>
        </p:nvSpPr>
        <p:spPr bwMode="auto">
          <a:xfrm>
            <a:off x="6116654" y="4972067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х</a:t>
            </a:r>
          </a:p>
        </p:txBody>
      </p:sp>
      <p:sp>
        <p:nvSpPr>
          <p:cNvPr id="61" name="Freeform 110"/>
          <p:cNvSpPr>
            <a:spLocks/>
          </p:cNvSpPr>
          <p:nvPr/>
        </p:nvSpPr>
        <p:spPr bwMode="auto">
          <a:xfrm>
            <a:off x="6937391" y="4679967"/>
            <a:ext cx="1588" cy="1111250"/>
          </a:xfrm>
          <a:custGeom>
            <a:avLst/>
            <a:gdLst>
              <a:gd name="T0" fmla="*/ 0 w 1"/>
              <a:gd name="T1" fmla="*/ 0 h 700"/>
              <a:gd name="T2" fmla="*/ 2147483647 w 1"/>
              <a:gd name="T3" fmla="*/ 2147483647 h 700"/>
              <a:gd name="T4" fmla="*/ 0 60000 65536"/>
              <a:gd name="T5" fmla="*/ 0 60000 65536"/>
              <a:gd name="T6" fmla="*/ 0 w 1"/>
              <a:gd name="T7" fmla="*/ 0 h 700"/>
              <a:gd name="T8" fmla="*/ 1 w 1"/>
              <a:gd name="T9" fmla="*/ 700 h 70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700">
                <a:moveTo>
                  <a:pt x="0" y="0"/>
                </a:moveTo>
                <a:lnTo>
                  <a:pt x="1" y="700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62" name="Freeform 111"/>
          <p:cNvSpPr>
            <a:spLocks/>
          </p:cNvSpPr>
          <p:nvPr/>
        </p:nvSpPr>
        <p:spPr bwMode="auto">
          <a:xfrm>
            <a:off x="7418404" y="4298967"/>
            <a:ext cx="1587" cy="1492250"/>
          </a:xfrm>
          <a:custGeom>
            <a:avLst/>
            <a:gdLst>
              <a:gd name="T0" fmla="*/ 0 w 1"/>
              <a:gd name="T1" fmla="*/ 0 h 940"/>
              <a:gd name="T2" fmla="*/ 2147483647 w 1"/>
              <a:gd name="T3" fmla="*/ 2147483647 h 940"/>
              <a:gd name="T4" fmla="*/ 0 60000 65536"/>
              <a:gd name="T5" fmla="*/ 0 60000 65536"/>
              <a:gd name="T6" fmla="*/ 0 w 1"/>
              <a:gd name="T7" fmla="*/ 0 h 940"/>
              <a:gd name="T8" fmla="*/ 1 w 1"/>
              <a:gd name="T9" fmla="*/ 940 h 94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940">
                <a:moveTo>
                  <a:pt x="0" y="0"/>
                </a:moveTo>
                <a:lnTo>
                  <a:pt x="1" y="940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63" name="Freeform 119"/>
          <p:cNvSpPr>
            <a:spLocks/>
          </p:cNvSpPr>
          <p:nvPr/>
        </p:nvSpPr>
        <p:spPr bwMode="auto">
          <a:xfrm flipH="1">
            <a:off x="7062800" y="4391037"/>
            <a:ext cx="642942" cy="571504"/>
          </a:xfrm>
          <a:custGeom>
            <a:avLst/>
            <a:gdLst>
              <a:gd name="T0" fmla="*/ 2147483647 w 269"/>
              <a:gd name="T1" fmla="*/ 2147483647 h 462"/>
              <a:gd name="T2" fmla="*/ 0 w 269"/>
              <a:gd name="T3" fmla="*/ 0 h 462"/>
              <a:gd name="T4" fmla="*/ 0 60000 65536"/>
              <a:gd name="T5" fmla="*/ 0 60000 65536"/>
              <a:gd name="T6" fmla="*/ 0 w 269"/>
              <a:gd name="T7" fmla="*/ 0 h 462"/>
              <a:gd name="T8" fmla="*/ 269 w 269"/>
              <a:gd name="T9" fmla="*/ 462 h 46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69" h="462">
                <a:moveTo>
                  <a:pt x="269" y="462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64" name="Freeform 120"/>
          <p:cNvSpPr>
            <a:spLocks/>
          </p:cNvSpPr>
          <p:nvPr/>
        </p:nvSpPr>
        <p:spPr bwMode="auto">
          <a:xfrm>
            <a:off x="6942154" y="4176724"/>
            <a:ext cx="620712" cy="503244"/>
          </a:xfrm>
          <a:custGeom>
            <a:avLst/>
            <a:gdLst>
              <a:gd name="T0" fmla="*/ 2147483647 w 300"/>
              <a:gd name="T1" fmla="*/ 0 h 231"/>
              <a:gd name="T2" fmla="*/ 0 w 300"/>
              <a:gd name="T3" fmla="*/ 2147483647 h 231"/>
              <a:gd name="T4" fmla="*/ 0 60000 65536"/>
              <a:gd name="T5" fmla="*/ 0 60000 65536"/>
              <a:gd name="T6" fmla="*/ 0 w 300"/>
              <a:gd name="T7" fmla="*/ 0 h 231"/>
              <a:gd name="T8" fmla="*/ 300 w 300"/>
              <a:gd name="T9" fmla="*/ 231 h 23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0" h="231">
                <a:moveTo>
                  <a:pt x="300" y="0"/>
                </a:moveTo>
                <a:lnTo>
                  <a:pt x="0" y="231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65" name="Freeform 122"/>
          <p:cNvSpPr>
            <a:spLocks/>
          </p:cNvSpPr>
          <p:nvPr/>
        </p:nvSpPr>
        <p:spPr bwMode="auto">
          <a:xfrm>
            <a:off x="6929454" y="5786454"/>
            <a:ext cx="919162" cy="1588"/>
          </a:xfrm>
          <a:custGeom>
            <a:avLst/>
            <a:gdLst>
              <a:gd name="T0" fmla="*/ 2147483647 w 579"/>
              <a:gd name="T1" fmla="*/ 0 h 1"/>
              <a:gd name="T2" fmla="*/ 0 w 579"/>
              <a:gd name="T3" fmla="*/ 0 h 1"/>
              <a:gd name="T4" fmla="*/ 0 60000 65536"/>
              <a:gd name="T5" fmla="*/ 0 60000 65536"/>
              <a:gd name="T6" fmla="*/ 0 w 579"/>
              <a:gd name="T7" fmla="*/ 0 h 1"/>
              <a:gd name="T8" fmla="*/ 579 w 579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79" h="1">
                <a:moveTo>
                  <a:pt x="579" y="0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66" name="Text Box 161"/>
          <p:cNvSpPr txBox="1">
            <a:spLocks noChangeArrowheads="1"/>
          </p:cNvSpPr>
          <p:nvPr/>
        </p:nvSpPr>
        <p:spPr bwMode="auto">
          <a:xfrm>
            <a:off x="7031054" y="5072079"/>
            <a:ext cx="431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//</a:t>
            </a:r>
            <a:endParaRPr lang="ru-RU" altLang="ru-RU" baseline="-25000">
              <a:solidFill>
                <a:prstClr val="black"/>
              </a:solidFill>
            </a:endParaRPr>
          </a:p>
        </p:txBody>
      </p:sp>
      <p:sp>
        <p:nvSpPr>
          <p:cNvPr id="67" name="Text Box 162"/>
          <p:cNvSpPr txBox="1">
            <a:spLocks noChangeArrowheads="1"/>
          </p:cNvSpPr>
          <p:nvPr/>
        </p:nvSpPr>
        <p:spPr bwMode="auto">
          <a:xfrm>
            <a:off x="6348420" y="4105285"/>
            <a:ext cx="7905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 smtClean="0">
                <a:solidFill>
                  <a:prstClr val="black"/>
                </a:solidFill>
              </a:rPr>
              <a:t>Н.В.</a:t>
            </a:r>
            <a:endParaRPr lang="ru-RU" altLang="ru-RU" dirty="0">
              <a:solidFill>
                <a:prstClr val="black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134238" y="3962409"/>
            <a:ext cx="455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m</a:t>
            </a:r>
            <a:r>
              <a:rPr lang="ru-RU" sz="1100" dirty="0" smtClean="0">
                <a:latin typeface="Arial"/>
                <a:cs typeface="Arial"/>
              </a:rPr>
              <a:t>2</a:t>
            </a:r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>
            <a:off x="7419990" y="4105285"/>
            <a:ext cx="391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n</a:t>
            </a:r>
            <a:r>
              <a:rPr lang="ru-RU" sz="1100" dirty="0" smtClean="0">
                <a:latin typeface="Arial"/>
                <a:cs typeface="Arial"/>
              </a:rPr>
              <a:t>2</a:t>
            </a:r>
            <a:endParaRPr lang="ru-RU" dirty="0"/>
          </a:p>
        </p:txBody>
      </p:sp>
      <p:sp>
        <p:nvSpPr>
          <p:cNvPr id="70" name="TextBox 69"/>
          <p:cNvSpPr txBox="1"/>
          <p:nvPr/>
        </p:nvSpPr>
        <p:spPr>
          <a:xfrm>
            <a:off x="7491428" y="5391169"/>
            <a:ext cx="437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/>
                <a:cs typeface="Arial"/>
              </a:rPr>
              <a:t>Ф</a:t>
            </a:r>
            <a:r>
              <a:rPr lang="ru-RU" sz="1100" dirty="0" smtClean="0">
                <a:latin typeface="Arial"/>
                <a:cs typeface="Arial"/>
              </a:rPr>
              <a:t>1</a:t>
            </a:r>
            <a:endParaRPr lang="ru-RU" dirty="0"/>
          </a:p>
        </p:txBody>
      </p:sp>
      <p:sp>
        <p:nvSpPr>
          <p:cNvPr id="71" name="TextBox 70"/>
          <p:cNvSpPr txBox="1"/>
          <p:nvPr/>
        </p:nvSpPr>
        <p:spPr>
          <a:xfrm>
            <a:off x="714348" y="5214950"/>
            <a:ext cx="507209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GOST type B" pitchFamily="34" charset="0"/>
              </a:rPr>
              <a:t>Ф(</a:t>
            </a:r>
            <a:r>
              <a:rPr lang="en-US" sz="3200" dirty="0" smtClean="0">
                <a:latin typeface="Arial"/>
                <a:cs typeface="Arial"/>
              </a:rPr>
              <a:t>m</a:t>
            </a:r>
            <a:r>
              <a:rPr lang="ru-RU" sz="3200" dirty="0" smtClean="0">
                <a:latin typeface="Arial"/>
                <a:cs typeface="Arial"/>
              </a:rPr>
              <a:t> </a:t>
            </a:r>
            <a:r>
              <a:rPr lang="en-US" sz="3200" dirty="0" err="1" smtClean="0">
                <a:latin typeface="Arial"/>
                <a:cs typeface="Arial"/>
              </a:rPr>
              <a:t>ll</a:t>
            </a:r>
            <a:r>
              <a:rPr lang="ru-RU" sz="3200" dirty="0" smtClean="0">
                <a:latin typeface="Arial"/>
                <a:cs typeface="Arial"/>
              </a:rPr>
              <a:t> </a:t>
            </a:r>
            <a:r>
              <a:rPr lang="en-US" sz="3200" dirty="0" smtClean="0">
                <a:latin typeface="Arial"/>
                <a:cs typeface="Arial"/>
              </a:rPr>
              <a:t>n</a:t>
            </a:r>
            <a:r>
              <a:rPr lang="ru-RU" sz="3200" dirty="0" smtClean="0">
                <a:latin typeface="Arial"/>
                <a:cs typeface="Arial"/>
              </a:rPr>
              <a:t>)―› Ф(Ф</a:t>
            </a:r>
            <a:r>
              <a:rPr lang="ru-RU" dirty="0" smtClean="0">
                <a:latin typeface="Arial"/>
                <a:cs typeface="Arial"/>
              </a:rPr>
              <a:t>1</a:t>
            </a:r>
            <a:r>
              <a:rPr lang="ru-RU" sz="3200" dirty="0" smtClean="0">
                <a:latin typeface="Arial"/>
                <a:cs typeface="Arial"/>
              </a:rPr>
              <a:t>)</a:t>
            </a:r>
          </a:p>
          <a:p>
            <a:pPr algn="ctr"/>
            <a:r>
              <a:rPr lang="ru-RU" sz="3200" dirty="0" smtClean="0">
                <a:latin typeface="Arial"/>
                <a:cs typeface="Arial"/>
              </a:rPr>
              <a:t>Ф(Ф</a:t>
            </a:r>
            <a:r>
              <a:rPr lang="ru-RU" dirty="0" smtClean="0">
                <a:latin typeface="Arial"/>
                <a:cs typeface="Arial"/>
              </a:rPr>
              <a:t>1</a:t>
            </a:r>
            <a:r>
              <a:rPr lang="ru-RU" sz="3200" dirty="0" smtClean="0">
                <a:latin typeface="Arial"/>
                <a:cs typeface="Arial"/>
              </a:rPr>
              <a:t>)</a:t>
            </a:r>
            <a:r>
              <a:rPr lang="en-US" sz="3200" dirty="0" err="1" smtClean="0">
                <a:latin typeface="Arial"/>
                <a:cs typeface="Arial"/>
              </a:rPr>
              <a:t>ll</a:t>
            </a:r>
            <a:r>
              <a:rPr lang="ru-RU" sz="3200" dirty="0" smtClean="0">
                <a:latin typeface="Arial"/>
                <a:cs typeface="Arial"/>
              </a:rPr>
              <a:t> О</a:t>
            </a:r>
            <a:r>
              <a:rPr lang="ru-RU" dirty="0" smtClean="0">
                <a:latin typeface="Arial"/>
                <a:cs typeface="Arial"/>
              </a:rPr>
              <a:t>х</a:t>
            </a:r>
            <a:r>
              <a:rPr lang="ru-RU" sz="3200" dirty="0" smtClean="0">
                <a:latin typeface="Arial"/>
                <a:cs typeface="Arial"/>
              </a:rPr>
              <a:t>―› Ф</a:t>
            </a:r>
            <a:r>
              <a:rPr lang="en-US" sz="3200" dirty="0" err="1" smtClean="0">
                <a:latin typeface="Arial"/>
                <a:cs typeface="Arial"/>
              </a:rPr>
              <a:t>ll</a:t>
            </a:r>
            <a:r>
              <a:rPr lang="ru-RU" sz="3200" dirty="0" smtClean="0">
                <a:latin typeface="Arial"/>
                <a:cs typeface="Arial"/>
              </a:rPr>
              <a:t> П</a:t>
            </a:r>
            <a:r>
              <a:rPr lang="ru-RU" dirty="0" smtClean="0">
                <a:latin typeface="Arial"/>
                <a:cs typeface="Arial"/>
              </a:rPr>
              <a:t>2</a:t>
            </a:r>
            <a:endParaRPr lang="ru-RU" sz="3200" dirty="0" smtClean="0">
              <a:latin typeface="Arial"/>
              <a:cs typeface="Arial"/>
            </a:endParaRPr>
          </a:p>
          <a:p>
            <a:endParaRPr lang="ru-RU" dirty="0" smtClean="0">
              <a:latin typeface="Arial"/>
              <a:cs typeface="Arial"/>
            </a:endParaRPr>
          </a:p>
          <a:p>
            <a:endParaRPr lang="ru-RU" dirty="0">
              <a:latin typeface="GOST type B" pitchFamily="34" charset="0"/>
            </a:endParaRPr>
          </a:p>
        </p:txBody>
      </p:sp>
      <p:cxnSp>
        <p:nvCxnSpPr>
          <p:cNvPr id="73" name="Прямая соединительная линия 72"/>
          <p:cNvCxnSpPr>
            <a:endCxn id="32" idx="0"/>
          </p:cNvCxnSpPr>
          <p:nvPr/>
        </p:nvCxnSpPr>
        <p:spPr>
          <a:xfrm flipV="1">
            <a:off x="1070740" y="2428868"/>
            <a:ext cx="1286682" cy="385772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Line 36"/>
          <p:cNvSpPr>
            <a:spLocks noChangeShapeType="1"/>
          </p:cNvSpPr>
          <p:nvPr/>
        </p:nvSpPr>
        <p:spPr bwMode="auto">
          <a:xfrm>
            <a:off x="1813224" y="2500306"/>
            <a:ext cx="45719" cy="144462"/>
          </a:xfrm>
          <a:prstGeom prst="line">
            <a:avLst/>
          </a:prstGeom>
          <a:noFill/>
          <a:ln w="1270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6" name="Line 36"/>
          <p:cNvSpPr>
            <a:spLocks noChangeShapeType="1"/>
          </p:cNvSpPr>
          <p:nvPr/>
        </p:nvSpPr>
        <p:spPr bwMode="auto">
          <a:xfrm>
            <a:off x="1884662" y="2500306"/>
            <a:ext cx="45719" cy="144462"/>
          </a:xfrm>
          <a:prstGeom prst="line">
            <a:avLst/>
          </a:prstGeom>
          <a:noFill/>
          <a:ln w="1270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cxnSp>
        <p:nvCxnSpPr>
          <p:cNvPr id="89" name="Прямая соединительная линия 88"/>
          <p:cNvCxnSpPr/>
          <p:nvPr/>
        </p:nvCxnSpPr>
        <p:spPr>
          <a:xfrm rot="5400000">
            <a:off x="2286778" y="3642520"/>
            <a:ext cx="1285884" cy="1588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 стрелкой 95"/>
          <p:cNvCxnSpPr/>
          <p:nvPr/>
        </p:nvCxnSpPr>
        <p:spPr>
          <a:xfrm rot="10800000">
            <a:off x="285722" y="3643314"/>
            <a:ext cx="3286146" cy="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 rot="5400000">
            <a:off x="1750199" y="3036091"/>
            <a:ext cx="1214446" cy="1588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/>
          <p:nvPr/>
        </p:nvCxnSpPr>
        <p:spPr>
          <a:xfrm>
            <a:off x="1071538" y="3071810"/>
            <a:ext cx="642942" cy="57150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Прямоугольник 109"/>
          <p:cNvSpPr/>
          <p:nvPr/>
        </p:nvSpPr>
        <p:spPr>
          <a:xfrm>
            <a:off x="1714480" y="2857496"/>
            <a:ext cx="1214446" cy="14287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7" name="Прямая соединительная линия 76"/>
          <p:cNvCxnSpPr/>
          <p:nvPr/>
        </p:nvCxnSpPr>
        <p:spPr>
          <a:xfrm flipV="1">
            <a:off x="1714480" y="3214686"/>
            <a:ext cx="1214446" cy="428629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>
            <a:stCxn id="9" idx="0"/>
          </p:cNvCxnSpPr>
          <p:nvPr/>
        </p:nvCxnSpPr>
        <p:spPr>
          <a:xfrm flipV="1">
            <a:off x="1695422" y="3000373"/>
            <a:ext cx="1234301" cy="401641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flipV="1">
            <a:off x="1714480" y="4286256"/>
            <a:ext cx="1214446" cy="28582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16"/>
          <p:cNvSpPr>
            <a:spLocks/>
          </p:cNvSpPr>
          <p:nvPr/>
        </p:nvSpPr>
        <p:spPr bwMode="auto">
          <a:xfrm>
            <a:off x="2347884" y="3648076"/>
            <a:ext cx="581042" cy="566741"/>
          </a:xfrm>
          <a:custGeom>
            <a:avLst/>
            <a:gdLst>
              <a:gd name="T0" fmla="*/ 0 w 117"/>
              <a:gd name="T1" fmla="*/ 0 h 122"/>
              <a:gd name="T2" fmla="*/ 2147483647 w 117"/>
              <a:gd name="T3" fmla="*/ 2147483647 h 122"/>
              <a:gd name="T4" fmla="*/ 0 60000 65536"/>
              <a:gd name="T5" fmla="*/ 0 60000 65536"/>
              <a:gd name="T6" fmla="*/ 0 w 117"/>
              <a:gd name="T7" fmla="*/ 0 h 122"/>
              <a:gd name="T8" fmla="*/ 117 w 117"/>
              <a:gd name="T9" fmla="*/ 122 h 12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7" h="122">
                <a:moveTo>
                  <a:pt x="0" y="0"/>
                </a:moveTo>
                <a:lnTo>
                  <a:pt x="117" y="122"/>
                </a:lnTo>
              </a:path>
            </a:pathLst>
          </a:cu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0" name="Freeform 71"/>
          <p:cNvSpPr>
            <a:spLocks/>
          </p:cNvSpPr>
          <p:nvPr/>
        </p:nvSpPr>
        <p:spPr bwMode="auto">
          <a:xfrm>
            <a:off x="2357422" y="2643182"/>
            <a:ext cx="547686" cy="533398"/>
          </a:xfrm>
          <a:custGeom>
            <a:avLst/>
            <a:gdLst>
              <a:gd name="T0" fmla="*/ 0 w 480"/>
              <a:gd name="T1" fmla="*/ 0 h 471"/>
              <a:gd name="T2" fmla="*/ 2147483647 w 480"/>
              <a:gd name="T3" fmla="*/ 2147483647 h 471"/>
              <a:gd name="T4" fmla="*/ 0 60000 65536"/>
              <a:gd name="T5" fmla="*/ 0 60000 65536"/>
              <a:gd name="T6" fmla="*/ 0 w 480"/>
              <a:gd name="T7" fmla="*/ 0 h 471"/>
              <a:gd name="T8" fmla="*/ 480 w 480"/>
              <a:gd name="T9" fmla="*/ 471 h 47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80" h="471">
                <a:moveTo>
                  <a:pt x="0" y="0"/>
                </a:moveTo>
                <a:lnTo>
                  <a:pt x="480" y="471"/>
                </a:lnTo>
              </a:path>
            </a:pathLst>
          </a:cu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cxnSp>
        <p:nvCxnSpPr>
          <p:cNvPr id="75" name="Прямая соединительная линия 74"/>
          <p:cNvCxnSpPr/>
          <p:nvPr/>
        </p:nvCxnSpPr>
        <p:spPr>
          <a:xfrm flipV="1">
            <a:off x="1071538" y="2643182"/>
            <a:ext cx="1285884" cy="428628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Line 36"/>
          <p:cNvSpPr>
            <a:spLocks noChangeShapeType="1"/>
          </p:cNvSpPr>
          <p:nvPr/>
        </p:nvSpPr>
        <p:spPr bwMode="auto">
          <a:xfrm>
            <a:off x="1617634" y="2717802"/>
            <a:ext cx="144463" cy="144462"/>
          </a:xfrm>
          <a:prstGeom prst="line">
            <a:avLst/>
          </a:prstGeom>
          <a:noFill/>
          <a:ln w="1270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2" name="Freeform 44"/>
          <p:cNvSpPr>
            <a:spLocks/>
          </p:cNvSpPr>
          <p:nvPr/>
        </p:nvSpPr>
        <p:spPr bwMode="auto">
          <a:xfrm>
            <a:off x="2357422" y="2428868"/>
            <a:ext cx="571504" cy="571504"/>
          </a:xfrm>
          <a:custGeom>
            <a:avLst/>
            <a:gdLst>
              <a:gd name="T0" fmla="*/ 0 w 108"/>
              <a:gd name="T1" fmla="*/ 0 h 100"/>
              <a:gd name="T2" fmla="*/ 2147483647 w 108"/>
              <a:gd name="T3" fmla="*/ 2147483647 h 100"/>
              <a:gd name="T4" fmla="*/ 0 60000 65536"/>
              <a:gd name="T5" fmla="*/ 0 60000 65536"/>
              <a:gd name="T6" fmla="*/ 0 w 108"/>
              <a:gd name="T7" fmla="*/ 0 h 100"/>
              <a:gd name="T8" fmla="*/ 108 w 108"/>
              <a:gd name="T9" fmla="*/ 100 h 10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8" h="100">
                <a:moveTo>
                  <a:pt x="0" y="0"/>
                </a:moveTo>
                <a:lnTo>
                  <a:pt x="108" y="100"/>
                </a:lnTo>
              </a:path>
            </a:pathLst>
          </a:custGeom>
          <a:noFill/>
          <a:ln w="952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785918" y="3929066"/>
            <a:ext cx="4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Ф</a:t>
            </a:r>
            <a:r>
              <a:rPr lang="ru-RU" sz="1100" dirty="0" smtClean="0">
                <a:solidFill>
                  <a:srgbClr val="FF0000"/>
                </a:solidFill>
              </a:rPr>
              <a:t>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" name="Text Box 30"/>
          <p:cNvSpPr txBox="1">
            <a:spLocks noChangeArrowheads="1"/>
          </p:cNvSpPr>
          <p:nvPr/>
        </p:nvSpPr>
        <p:spPr bwMode="auto">
          <a:xfrm>
            <a:off x="1571604" y="3000372"/>
            <a:ext cx="6429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 smtClean="0">
                <a:solidFill>
                  <a:srgbClr val="FF0000"/>
                </a:solidFill>
                <a:latin typeface="Arial"/>
                <a:cs typeface="Arial"/>
              </a:rPr>
              <a:t>m</a:t>
            </a:r>
            <a:endParaRPr lang="ru-RU" altLang="ru-RU" baseline="-25000" dirty="0">
              <a:solidFill>
                <a:srgbClr val="FF0000"/>
              </a:solidFill>
            </a:endParaRPr>
          </a:p>
        </p:txBody>
      </p:sp>
      <p:sp>
        <p:nvSpPr>
          <p:cNvPr id="38" name="Text Box 67"/>
          <p:cNvSpPr txBox="1">
            <a:spLocks noChangeArrowheads="1"/>
          </p:cNvSpPr>
          <p:nvPr/>
        </p:nvSpPr>
        <p:spPr bwMode="auto">
          <a:xfrm>
            <a:off x="1857356" y="3214686"/>
            <a:ext cx="4540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 smtClean="0">
                <a:solidFill>
                  <a:srgbClr val="FF0000"/>
                </a:solidFill>
                <a:latin typeface="Arial"/>
                <a:cs typeface="Arial"/>
              </a:rPr>
              <a:t>n</a:t>
            </a:r>
            <a:endParaRPr lang="ru-RU" altLang="ru-RU" baseline="-25000" dirty="0">
              <a:solidFill>
                <a:srgbClr val="FFFF00"/>
              </a:solidFill>
            </a:endParaRPr>
          </a:p>
        </p:txBody>
      </p:sp>
      <p:sp>
        <p:nvSpPr>
          <p:cNvPr id="128" name="Line 110"/>
          <p:cNvSpPr>
            <a:spLocks noChangeShapeType="1"/>
          </p:cNvSpPr>
          <p:nvPr/>
        </p:nvSpPr>
        <p:spPr bwMode="auto">
          <a:xfrm rot="16200000" flipV="1">
            <a:off x="6725457" y="3078953"/>
            <a:ext cx="0" cy="5762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rgbClr val="FFC000"/>
              </a:solidFill>
            </a:endParaRPr>
          </a:p>
        </p:txBody>
      </p:sp>
      <p:sp>
        <p:nvSpPr>
          <p:cNvPr id="130" name="Text Box 112"/>
          <p:cNvSpPr txBox="1">
            <a:spLocks noChangeArrowheads="1"/>
          </p:cNvSpPr>
          <p:nvPr/>
        </p:nvSpPr>
        <p:spPr bwMode="auto">
          <a:xfrm>
            <a:off x="5908688" y="2511422"/>
            <a:ext cx="2873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>
                <a:solidFill>
                  <a:srgbClr val="002060"/>
                </a:solidFill>
              </a:rPr>
              <a:t>x</a:t>
            </a:r>
            <a:endParaRPr lang="ru-RU" altLang="ru-RU" dirty="0">
              <a:solidFill>
                <a:srgbClr val="002060"/>
              </a:solidFill>
            </a:endParaRPr>
          </a:p>
        </p:txBody>
      </p:sp>
      <p:sp>
        <p:nvSpPr>
          <p:cNvPr id="131" name="Text Box 113"/>
          <p:cNvSpPr txBox="1">
            <a:spLocks noChangeArrowheads="1"/>
          </p:cNvSpPr>
          <p:nvPr/>
        </p:nvSpPr>
        <p:spPr bwMode="auto">
          <a:xfrm>
            <a:off x="6500826" y="3000372"/>
            <a:ext cx="504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 smtClean="0">
                <a:solidFill>
                  <a:srgbClr val="002060"/>
                </a:solidFill>
                <a:sym typeface="Symbol" pitchFamily="18" charset="2"/>
              </a:rPr>
              <a:t>Ф</a:t>
            </a:r>
            <a:r>
              <a:rPr lang="ru-RU" altLang="ru-RU" baseline="-40000" dirty="0" smtClean="0">
                <a:solidFill>
                  <a:srgbClr val="002060"/>
                </a:solidFill>
                <a:sym typeface="Symbol" pitchFamily="18" charset="2"/>
              </a:rPr>
              <a:t>1</a:t>
            </a:r>
            <a:endParaRPr lang="en-US" altLang="ru-RU" baseline="-25000" dirty="0">
              <a:solidFill>
                <a:srgbClr val="002060"/>
              </a:solidFill>
              <a:sym typeface="Symbol" pitchFamily="18" charset="2"/>
            </a:endParaRPr>
          </a:p>
        </p:txBody>
      </p:sp>
      <p:sp>
        <p:nvSpPr>
          <p:cNvPr id="132" name="Text Box 114"/>
          <p:cNvSpPr txBox="1">
            <a:spLocks noChangeArrowheads="1"/>
          </p:cNvSpPr>
          <p:nvPr/>
        </p:nvSpPr>
        <p:spPr bwMode="auto">
          <a:xfrm>
            <a:off x="7643834" y="1785926"/>
            <a:ext cx="504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 smtClean="0">
                <a:solidFill>
                  <a:srgbClr val="002060"/>
                </a:solidFill>
                <a:sym typeface="Symbol" pitchFamily="18" charset="2"/>
              </a:rPr>
              <a:t>Ф</a:t>
            </a:r>
            <a:r>
              <a:rPr lang="ru-RU" altLang="ru-RU" baseline="-40000" dirty="0" smtClean="0">
                <a:solidFill>
                  <a:srgbClr val="002060"/>
                </a:solidFill>
                <a:sym typeface="Symbol" pitchFamily="18" charset="2"/>
              </a:rPr>
              <a:t>3</a:t>
            </a:r>
            <a:endParaRPr lang="en-US" altLang="ru-RU" baseline="-40000" dirty="0">
              <a:solidFill>
                <a:srgbClr val="002060"/>
              </a:solidFill>
              <a:sym typeface="Symbol" pitchFamily="18" charset="2"/>
            </a:endParaRPr>
          </a:p>
        </p:txBody>
      </p:sp>
      <p:sp>
        <p:nvSpPr>
          <p:cNvPr id="133" name="Line 116"/>
          <p:cNvSpPr>
            <a:spLocks noChangeShapeType="1"/>
          </p:cNvSpPr>
          <p:nvPr/>
        </p:nvSpPr>
        <p:spPr bwMode="auto">
          <a:xfrm rot="16200000" flipH="1">
            <a:off x="6089663" y="2705097"/>
            <a:ext cx="18446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lg"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34" name="Line 117"/>
          <p:cNvSpPr>
            <a:spLocks noChangeShapeType="1"/>
          </p:cNvSpPr>
          <p:nvPr/>
        </p:nvSpPr>
        <p:spPr bwMode="auto">
          <a:xfrm rot="16200000" flipH="1">
            <a:off x="7273786" y="2298852"/>
            <a:ext cx="785817" cy="4571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rgbClr val="FFC000"/>
              </a:solidFill>
            </a:endParaRPr>
          </a:p>
        </p:txBody>
      </p:sp>
      <p:sp>
        <p:nvSpPr>
          <p:cNvPr id="135" name="Freeform 118"/>
          <p:cNvSpPr>
            <a:spLocks/>
          </p:cNvSpPr>
          <p:nvPr/>
        </p:nvSpPr>
        <p:spPr bwMode="auto">
          <a:xfrm>
            <a:off x="7012001" y="2706684"/>
            <a:ext cx="644525" cy="655638"/>
          </a:xfrm>
          <a:custGeom>
            <a:avLst/>
            <a:gdLst>
              <a:gd name="T0" fmla="*/ 0 w 406"/>
              <a:gd name="T1" fmla="*/ 2147483647 h 413"/>
              <a:gd name="T2" fmla="*/ 2147483647 w 406"/>
              <a:gd name="T3" fmla="*/ 0 h 413"/>
              <a:gd name="T4" fmla="*/ 0 60000 65536"/>
              <a:gd name="T5" fmla="*/ 0 60000 65536"/>
              <a:gd name="T6" fmla="*/ 0 w 406"/>
              <a:gd name="T7" fmla="*/ 0 h 413"/>
              <a:gd name="T8" fmla="*/ 406 w 406"/>
              <a:gd name="T9" fmla="*/ 413 h 4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06" h="413">
                <a:moveTo>
                  <a:pt x="0" y="413"/>
                </a:moveTo>
                <a:lnTo>
                  <a:pt x="406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FFC000"/>
              </a:solidFill>
            </a:endParaRPr>
          </a:p>
        </p:txBody>
      </p:sp>
      <p:sp>
        <p:nvSpPr>
          <p:cNvPr id="136" name="Text Box 119"/>
          <p:cNvSpPr txBox="1">
            <a:spLocks noChangeArrowheads="1"/>
          </p:cNvSpPr>
          <p:nvPr/>
        </p:nvSpPr>
        <p:spPr bwMode="auto">
          <a:xfrm>
            <a:off x="7012001" y="1709734"/>
            <a:ext cx="28733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aseline="2000" dirty="0">
                <a:solidFill>
                  <a:srgbClr val="002060"/>
                </a:solidFill>
              </a:rPr>
              <a:t>z</a:t>
            </a:r>
            <a:endParaRPr lang="ru-RU" altLang="ru-RU" baseline="2000" dirty="0">
              <a:solidFill>
                <a:srgbClr val="002060"/>
              </a:solidFill>
            </a:endParaRPr>
          </a:p>
        </p:txBody>
      </p:sp>
      <p:sp>
        <p:nvSpPr>
          <p:cNvPr id="137" name="Text Box 121"/>
          <p:cNvSpPr txBox="1">
            <a:spLocks noChangeArrowheads="1"/>
          </p:cNvSpPr>
          <p:nvPr/>
        </p:nvSpPr>
        <p:spPr bwMode="auto">
          <a:xfrm>
            <a:off x="7012001" y="3222622"/>
            <a:ext cx="2873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у</a:t>
            </a:r>
          </a:p>
        </p:txBody>
      </p:sp>
      <p:sp>
        <p:nvSpPr>
          <p:cNvPr id="141" name="Line 108"/>
          <p:cNvSpPr>
            <a:spLocks noChangeShapeType="1"/>
          </p:cNvSpPr>
          <p:nvPr/>
        </p:nvSpPr>
        <p:spPr bwMode="auto">
          <a:xfrm flipH="1">
            <a:off x="6072198" y="2714620"/>
            <a:ext cx="18002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lg"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rgbClr val="FFC000"/>
              </a:solidFill>
            </a:endParaRPr>
          </a:p>
        </p:txBody>
      </p:sp>
      <p:sp>
        <p:nvSpPr>
          <p:cNvPr id="142" name="Text Box 121"/>
          <p:cNvSpPr txBox="1">
            <a:spLocks noChangeArrowheads="1"/>
          </p:cNvSpPr>
          <p:nvPr/>
        </p:nvSpPr>
        <p:spPr bwMode="auto">
          <a:xfrm>
            <a:off x="7858148" y="2428868"/>
            <a:ext cx="2873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 animBg="1"/>
      <p:bldP spid="8" grpId="0" animBg="1"/>
      <p:bldP spid="9" grpId="0" animBg="1"/>
      <p:bldP spid="11" grpId="0" animBg="1"/>
      <p:bldP spid="13" grpId="0" animBg="1"/>
      <p:bldP spid="1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/>
      <p:bldP spid="34" grpId="0"/>
      <p:bldP spid="41" grpId="0"/>
      <p:bldP spid="51" grpId="0"/>
      <p:bldP spid="52" grpId="0"/>
      <p:bldP spid="59" grpId="0" animBg="1"/>
      <p:bldP spid="60" grpId="0"/>
      <p:bldP spid="61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/>
      <p:bldP spid="69" grpId="0"/>
      <p:bldP spid="70" grpId="0"/>
      <p:bldP spid="70" grpId="1"/>
      <p:bldP spid="71" grpId="0"/>
      <p:bldP spid="85" grpId="0" animBg="1"/>
      <p:bldP spid="86" grpId="0" animBg="1"/>
      <p:bldP spid="15" grpId="0" animBg="1"/>
      <p:bldP spid="40" grpId="0" animBg="1"/>
      <p:bldP spid="25" grpId="0" animBg="1"/>
      <p:bldP spid="32" grpId="0" animBg="1"/>
      <p:bldP spid="21" grpId="0"/>
      <p:bldP spid="38" grpId="0"/>
      <p:bldP spid="128" grpId="0" animBg="1"/>
      <p:bldP spid="130" grpId="0"/>
      <p:bldP spid="131" grpId="0"/>
      <p:bldP spid="132" grpId="0"/>
      <p:bldP spid="133" grpId="0" animBg="1"/>
      <p:bldP spid="134" grpId="0" animBg="1"/>
      <p:bldP spid="135" grpId="0" animBg="1"/>
      <p:bldP spid="136" grpId="0"/>
      <p:bldP spid="137" grpId="0"/>
      <p:bldP spid="141" grpId="0" animBg="1"/>
      <p:bldP spid="1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38" y="1714500"/>
            <a:ext cx="6357937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60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Способы задания плоскости</a:t>
            </a:r>
            <a:endParaRPr lang="ru-RU" sz="6000" baseline="-250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7713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18"/>
          <p:cNvSpPr txBox="1">
            <a:spLocks noChangeArrowheads="1"/>
          </p:cNvSpPr>
          <p:nvPr/>
        </p:nvSpPr>
        <p:spPr bwMode="auto">
          <a:xfrm>
            <a:off x="928687" y="357188"/>
            <a:ext cx="78581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Профильная плоскость уровня</a:t>
            </a:r>
            <a:endParaRPr lang="ru-RU" sz="3200" i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6525" y="941963"/>
            <a:ext cx="8859838" cy="7090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Text Box 191"/>
          <p:cNvSpPr txBox="1">
            <a:spLocks noChangeArrowheads="1"/>
          </p:cNvSpPr>
          <p:nvPr/>
        </p:nvSpPr>
        <p:spPr bwMode="auto">
          <a:xfrm>
            <a:off x="1857356" y="1000108"/>
            <a:ext cx="45720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dirty="0" err="1" smtClean="0">
                <a:solidFill>
                  <a:srgbClr val="CD1805"/>
                </a:solidFill>
                <a:sym typeface="Symbol" pitchFamily="18" charset="2"/>
              </a:rPr>
              <a:t>θ</a:t>
            </a:r>
            <a:r>
              <a:rPr lang="ru-RU" sz="3200" dirty="0" smtClean="0">
                <a:solidFill>
                  <a:srgbClr val="CD1805"/>
                </a:solidFill>
                <a:sym typeface="Symbol" pitchFamily="18" charset="2"/>
              </a:rPr>
              <a:t>(</a:t>
            </a:r>
            <a:r>
              <a:rPr lang="en-US" sz="3200" dirty="0" err="1" smtClean="0">
                <a:solidFill>
                  <a:srgbClr val="CD1805"/>
                </a:solidFill>
                <a:latin typeface="Arial"/>
                <a:cs typeface="Arial"/>
                <a:sym typeface="Symbol" pitchFamily="18" charset="2"/>
              </a:rPr>
              <a:t>q∩ℓ</a:t>
            </a:r>
            <a:r>
              <a:rPr lang="ru-RU" sz="3200" dirty="0" smtClean="0">
                <a:solidFill>
                  <a:srgbClr val="CD1805"/>
                </a:solidFill>
              </a:rPr>
              <a:t>)</a:t>
            </a:r>
            <a:r>
              <a:rPr lang="en-US" sz="3200" dirty="0" smtClean="0">
                <a:solidFill>
                  <a:srgbClr val="EEECE1">
                    <a:lumMod val="25000"/>
                  </a:srgbClr>
                </a:solidFill>
                <a:latin typeface="Lucida Sans Unicode"/>
                <a:cs typeface="Lucida Sans Unicode"/>
                <a:sym typeface="Symbol" pitchFamily="18" charset="2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Lucida Sans Unicode"/>
                <a:cs typeface="Lucida Sans Unicode"/>
                <a:sym typeface="Symbol" pitchFamily="18" charset="2"/>
              </a:rPr>
              <a:t>ll</a:t>
            </a:r>
            <a:r>
              <a:rPr lang="en-US" sz="3200" dirty="0">
                <a:solidFill>
                  <a:srgbClr val="EEECE1">
                    <a:lumMod val="25000"/>
                  </a:srgbClr>
                </a:solidFill>
                <a:latin typeface="Lucida Sans Unicode"/>
                <a:cs typeface="Lucida Sans Unicode"/>
                <a:sym typeface="Symbol" pitchFamily="18" charset="2"/>
              </a:rPr>
              <a:t> </a:t>
            </a:r>
            <a:r>
              <a:rPr lang="ru-RU" sz="3200" dirty="0">
                <a:solidFill>
                  <a:srgbClr val="CD1805"/>
                </a:solidFill>
              </a:rPr>
              <a:t>П</a:t>
            </a:r>
            <a:r>
              <a:rPr lang="ru-RU" sz="3200" baseline="-25000" dirty="0">
                <a:solidFill>
                  <a:srgbClr val="CD1805"/>
                </a:solidFill>
              </a:rPr>
              <a:t>3</a:t>
            </a:r>
          </a:p>
        </p:txBody>
      </p: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728663" y="4473575"/>
            <a:ext cx="4841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z="1200" b="1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ru-RU" altLang="ru-RU" sz="1200" b="1">
                <a:solidFill>
                  <a:prstClr val="black"/>
                </a:solidFill>
                <a:cs typeface="Times New Roman" pitchFamily="18" charset="0"/>
              </a:rPr>
              <a:t>       </a:t>
            </a:r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35" name="AutoShape 5"/>
          <p:cNvSpPr>
            <a:spLocks noChangeArrowheads="1"/>
          </p:cNvSpPr>
          <p:nvPr/>
        </p:nvSpPr>
        <p:spPr bwMode="auto">
          <a:xfrm flipH="1">
            <a:off x="1041400" y="3987800"/>
            <a:ext cx="3030538" cy="1036638"/>
          </a:xfrm>
          <a:prstGeom prst="parallelogram">
            <a:avLst>
              <a:gd name="adj" fmla="val 73086"/>
            </a:avLst>
          </a:prstGeom>
          <a:gradFill rotWithShape="1">
            <a:gsLst>
              <a:gs pos="0">
                <a:srgbClr val="006666"/>
              </a:gs>
              <a:gs pos="100000">
                <a:srgbClr val="002F2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36" name="Rectangle 6"/>
          <p:cNvSpPr>
            <a:spLocks noChangeArrowheads="1"/>
          </p:cNvSpPr>
          <p:nvPr/>
        </p:nvSpPr>
        <p:spPr bwMode="auto">
          <a:xfrm>
            <a:off x="1041400" y="2116138"/>
            <a:ext cx="2011363" cy="1866900"/>
          </a:xfrm>
          <a:prstGeom prst="rect">
            <a:avLst/>
          </a:prstGeom>
          <a:gradFill rotWithShape="1">
            <a:gsLst>
              <a:gs pos="0">
                <a:srgbClr val="002F2F"/>
              </a:gs>
              <a:gs pos="100000">
                <a:srgbClr val="00666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>
            <a:off x="465138" y="3632200"/>
            <a:ext cx="2889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prstClr val="black"/>
                </a:solidFill>
              </a:rPr>
              <a:t>x</a:t>
            </a:r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38" name="Freeform 8"/>
          <p:cNvSpPr>
            <a:spLocks/>
          </p:cNvSpPr>
          <p:nvPr/>
        </p:nvSpPr>
        <p:spPr bwMode="auto">
          <a:xfrm>
            <a:off x="755650" y="3981450"/>
            <a:ext cx="2314575" cy="6350"/>
          </a:xfrm>
          <a:custGeom>
            <a:avLst/>
            <a:gdLst>
              <a:gd name="T0" fmla="*/ 0 w 1458"/>
              <a:gd name="T1" fmla="*/ 2147483647 h 4"/>
              <a:gd name="T2" fmla="*/ 2147483647 w 1458"/>
              <a:gd name="T3" fmla="*/ 0 h 4"/>
              <a:gd name="T4" fmla="*/ 0 60000 65536"/>
              <a:gd name="T5" fmla="*/ 0 60000 65536"/>
              <a:gd name="T6" fmla="*/ 0 w 1458"/>
              <a:gd name="T7" fmla="*/ 0 h 4"/>
              <a:gd name="T8" fmla="*/ 1458 w 1458"/>
              <a:gd name="T9" fmla="*/ 4 h 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458" h="4">
                <a:moveTo>
                  <a:pt x="0" y="4"/>
                </a:moveTo>
                <a:lnTo>
                  <a:pt x="1458" y="0"/>
                </a:lnTo>
              </a:path>
            </a:pathLst>
          </a:custGeom>
          <a:noFill/>
          <a:ln w="12700">
            <a:solidFill>
              <a:srgbClr val="FF3300"/>
            </a:solidFill>
            <a:round/>
            <a:headEnd type="stealth" w="med" len="lg"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0" name="Text Box 12"/>
          <p:cNvSpPr txBox="1">
            <a:spLocks noChangeArrowheads="1"/>
          </p:cNvSpPr>
          <p:nvPr/>
        </p:nvSpPr>
        <p:spPr bwMode="auto">
          <a:xfrm>
            <a:off x="2786050" y="3714752"/>
            <a:ext cx="2889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>
                <a:solidFill>
                  <a:prstClr val="black"/>
                </a:solidFill>
              </a:rPr>
              <a:t>0</a:t>
            </a:r>
            <a:endParaRPr lang="ru-RU" altLang="ru-RU" dirty="0">
              <a:solidFill>
                <a:prstClr val="black"/>
              </a:solidFill>
            </a:endParaRPr>
          </a:p>
        </p:txBody>
      </p:sp>
      <p:sp>
        <p:nvSpPr>
          <p:cNvPr id="43" name="Text Box 19"/>
          <p:cNvSpPr txBox="1">
            <a:spLocks noChangeArrowheads="1"/>
          </p:cNvSpPr>
          <p:nvPr/>
        </p:nvSpPr>
        <p:spPr bwMode="auto">
          <a:xfrm>
            <a:off x="1785918" y="3214686"/>
            <a:ext cx="6064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 smtClean="0">
                <a:solidFill>
                  <a:srgbClr val="4F81BD"/>
                </a:solidFill>
                <a:latin typeface="Arial"/>
                <a:cs typeface="Arial"/>
                <a:sym typeface="Symbol" pitchFamily="18" charset="2"/>
              </a:rPr>
              <a:t>Ө</a:t>
            </a:r>
            <a:r>
              <a:rPr lang="ru-RU" altLang="ru-RU" baseline="-40000" dirty="0" smtClean="0">
                <a:solidFill>
                  <a:srgbClr val="4F81BD"/>
                </a:solidFill>
                <a:sym typeface="Symbol" pitchFamily="18" charset="2"/>
              </a:rPr>
              <a:t>2</a:t>
            </a:r>
            <a:endParaRPr lang="ru-RU" altLang="ru-RU" baseline="-40000" dirty="0">
              <a:solidFill>
                <a:srgbClr val="4F81BD"/>
              </a:solidFill>
              <a:sym typeface="Symbol" pitchFamily="18" charset="2"/>
            </a:endParaRPr>
          </a:p>
        </p:txBody>
      </p:sp>
      <p:sp>
        <p:nvSpPr>
          <p:cNvPr id="45" name="Text Box 32"/>
          <p:cNvSpPr txBox="1">
            <a:spLocks noChangeArrowheads="1"/>
          </p:cNvSpPr>
          <p:nvPr/>
        </p:nvSpPr>
        <p:spPr bwMode="auto">
          <a:xfrm>
            <a:off x="1046163" y="2119313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4F81BD"/>
                </a:solidFill>
                <a:sym typeface="Symbol" pitchFamily="18" charset="2"/>
              </a:rPr>
              <a:t>П</a:t>
            </a:r>
            <a:r>
              <a:rPr lang="ru-RU" altLang="ru-RU" baseline="-25000">
                <a:solidFill>
                  <a:srgbClr val="4F81BD"/>
                </a:solidFill>
                <a:sym typeface="Symbol" pitchFamily="18" charset="2"/>
              </a:rPr>
              <a:t>2</a:t>
            </a:r>
          </a:p>
        </p:txBody>
      </p:sp>
      <p:sp>
        <p:nvSpPr>
          <p:cNvPr id="46" name="Text Box 33"/>
          <p:cNvSpPr txBox="1">
            <a:spLocks noChangeArrowheads="1"/>
          </p:cNvSpPr>
          <p:nvPr/>
        </p:nvSpPr>
        <p:spPr bwMode="auto">
          <a:xfrm>
            <a:off x="1692275" y="4652963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4F81BD"/>
                </a:solidFill>
                <a:sym typeface="Symbol" pitchFamily="18" charset="2"/>
              </a:rPr>
              <a:t>П</a:t>
            </a:r>
            <a:r>
              <a:rPr lang="ru-RU" altLang="ru-RU" baseline="-25000">
                <a:solidFill>
                  <a:srgbClr val="4F81BD"/>
                </a:solidFill>
                <a:sym typeface="Symbol" pitchFamily="18" charset="2"/>
              </a:rPr>
              <a:t>1</a:t>
            </a:r>
          </a:p>
        </p:txBody>
      </p:sp>
      <p:sp>
        <p:nvSpPr>
          <p:cNvPr id="48" name="Freeform 40"/>
          <p:cNvSpPr>
            <a:spLocks/>
          </p:cNvSpPr>
          <p:nvPr/>
        </p:nvSpPr>
        <p:spPr bwMode="auto">
          <a:xfrm>
            <a:off x="3059113" y="2112963"/>
            <a:ext cx="1008062" cy="2905125"/>
          </a:xfrm>
          <a:custGeom>
            <a:avLst/>
            <a:gdLst>
              <a:gd name="T0" fmla="*/ 0 w 635"/>
              <a:gd name="T1" fmla="*/ 0 h 1830"/>
              <a:gd name="T2" fmla="*/ 2147483647 w 635"/>
              <a:gd name="T3" fmla="*/ 2147483647 h 1830"/>
              <a:gd name="T4" fmla="*/ 2147483647 w 635"/>
              <a:gd name="T5" fmla="*/ 2147483647 h 1830"/>
              <a:gd name="T6" fmla="*/ 0 w 635"/>
              <a:gd name="T7" fmla="*/ 2147483647 h 1830"/>
              <a:gd name="T8" fmla="*/ 0 w 635"/>
              <a:gd name="T9" fmla="*/ 0 h 18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35"/>
              <a:gd name="T16" fmla="*/ 0 h 1830"/>
              <a:gd name="T17" fmla="*/ 635 w 635"/>
              <a:gd name="T18" fmla="*/ 1830 h 18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35" h="1830">
                <a:moveTo>
                  <a:pt x="0" y="0"/>
                </a:moveTo>
                <a:lnTo>
                  <a:pt x="635" y="657"/>
                </a:lnTo>
                <a:lnTo>
                  <a:pt x="635" y="1830"/>
                </a:lnTo>
                <a:lnTo>
                  <a:pt x="0" y="1179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153234"/>
              </a:gs>
              <a:gs pos="100000">
                <a:srgbClr val="2E6B7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51" name="Line 43"/>
          <p:cNvSpPr>
            <a:spLocks noChangeShapeType="1"/>
          </p:cNvSpPr>
          <p:nvPr/>
        </p:nvSpPr>
        <p:spPr bwMode="auto">
          <a:xfrm>
            <a:off x="2357422" y="3786190"/>
            <a:ext cx="936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3" name="Freeform 45"/>
          <p:cNvSpPr>
            <a:spLocks/>
          </p:cNvSpPr>
          <p:nvPr/>
        </p:nvSpPr>
        <p:spPr bwMode="auto">
          <a:xfrm>
            <a:off x="3060700" y="3324225"/>
            <a:ext cx="98425" cy="1588"/>
          </a:xfrm>
          <a:custGeom>
            <a:avLst/>
            <a:gdLst>
              <a:gd name="T0" fmla="*/ 0 w 62"/>
              <a:gd name="T1" fmla="*/ 2147483647 h 1"/>
              <a:gd name="T2" fmla="*/ 2147483647 w 62"/>
              <a:gd name="T3" fmla="*/ 0 h 1"/>
              <a:gd name="T4" fmla="*/ 0 60000 65536"/>
              <a:gd name="T5" fmla="*/ 0 60000 65536"/>
              <a:gd name="T6" fmla="*/ 0 w 62"/>
              <a:gd name="T7" fmla="*/ 0 h 1"/>
              <a:gd name="T8" fmla="*/ 62 w 62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2" h="1">
                <a:moveTo>
                  <a:pt x="0" y="1"/>
                </a:moveTo>
                <a:lnTo>
                  <a:pt x="62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54" name="Freeform 47"/>
          <p:cNvSpPr>
            <a:spLocks/>
          </p:cNvSpPr>
          <p:nvPr/>
        </p:nvSpPr>
        <p:spPr bwMode="auto">
          <a:xfrm>
            <a:off x="3155950" y="3319463"/>
            <a:ext cx="415918" cy="1038231"/>
          </a:xfrm>
          <a:custGeom>
            <a:avLst/>
            <a:gdLst>
              <a:gd name="T0" fmla="*/ 0 w 177"/>
              <a:gd name="T1" fmla="*/ 0 h 474"/>
              <a:gd name="T2" fmla="*/ 2147483647 w 177"/>
              <a:gd name="T3" fmla="*/ 2147483647 h 474"/>
              <a:gd name="T4" fmla="*/ 0 60000 65536"/>
              <a:gd name="T5" fmla="*/ 0 60000 65536"/>
              <a:gd name="T6" fmla="*/ 0 w 177"/>
              <a:gd name="T7" fmla="*/ 0 h 474"/>
              <a:gd name="T8" fmla="*/ 177 w 177"/>
              <a:gd name="T9" fmla="*/ 474 h 47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7" h="474">
                <a:moveTo>
                  <a:pt x="0" y="0"/>
                </a:moveTo>
                <a:lnTo>
                  <a:pt x="177" y="474"/>
                </a:lnTo>
              </a:path>
            </a:pathLst>
          </a:custGeom>
          <a:solidFill>
            <a:srgbClr val="2E6B70"/>
          </a:solidFill>
          <a:ln w="28575">
            <a:solidFill>
              <a:srgbClr val="00B05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57" name="Oval 52"/>
          <p:cNvSpPr>
            <a:spLocks noChangeArrowheads="1"/>
          </p:cNvSpPr>
          <p:nvPr/>
        </p:nvSpPr>
        <p:spPr bwMode="auto">
          <a:xfrm>
            <a:off x="2357422" y="3714752"/>
            <a:ext cx="71437" cy="71438"/>
          </a:xfrm>
          <a:prstGeom prst="ellipse">
            <a:avLst/>
          </a:prstGeom>
          <a:gradFill rotWithShape="1">
            <a:gsLst>
              <a:gs pos="0">
                <a:srgbClr val="FFCC99"/>
              </a:gs>
              <a:gs pos="100000">
                <a:srgbClr val="765E47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58" name="Oval 53"/>
          <p:cNvSpPr>
            <a:spLocks noChangeArrowheads="1"/>
          </p:cNvSpPr>
          <p:nvPr/>
        </p:nvSpPr>
        <p:spPr bwMode="auto">
          <a:xfrm>
            <a:off x="3286116" y="3714752"/>
            <a:ext cx="71438" cy="71438"/>
          </a:xfrm>
          <a:prstGeom prst="ellipse">
            <a:avLst/>
          </a:prstGeom>
          <a:gradFill rotWithShape="1">
            <a:gsLst>
              <a:gs pos="0">
                <a:srgbClr val="FFCC99"/>
              </a:gs>
              <a:gs pos="100000">
                <a:srgbClr val="765E47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61" name="Text Box 56"/>
          <p:cNvSpPr txBox="1">
            <a:spLocks noChangeArrowheads="1"/>
          </p:cNvSpPr>
          <p:nvPr/>
        </p:nvSpPr>
        <p:spPr bwMode="auto">
          <a:xfrm>
            <a:off x="3286116" y="3643314"/>
            <a:ext cx="4540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 smtClean="0">
                <a:solidFill>
                  <a:srgbClr val="FF0000"/>
                </a:solidFill>
              </a:rPr>
              <a:t>К</a:t>
            </a:r>
            <a:r>
              <a:rPr lang="ru-RU" altLang="ru-RU" baseline="-25000" dirty="0" smtClean="0">
                <a:solidFill>
                  <a:srgbClr val="FF0000"/>
                </a:solidFill>
              </a:rPr>
              <a:t>3</a:t>
            </a:r>
            <a:endParaRPr lang="ru-RU" altLang="ru-RU" baseline="-25000" dirty="0">
              <a:solidFill>
                <a:srgbClr val="FF0000"/>
              </a:solidFill>
            </a:endParaRPr>
          </a:p>
        </p:txBody>
      </p:sp>
      <p:sp>
        <p:nvSpPr>
          <p:cNvPr id="62" name="Text Box 57"/>
          <p:cNvSpPr txBox="1">
            <a:spLocks noChangeArrowheads="1"/>
          </p:cNvSpPr>
          <p:nvPr/>
        </p:nvSpPr>
        <p:spPr bwMode="auto">
          <a:xfrm>
            <a:off x="2000232" y="3500438"/>
            <a:ext cx="4540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 smtClean="0">
                <a:solidFill>
                  <a:srgbClr val="FF0000"/>
                </a:solidFill>
              </a:rPr>
              <a:t>К</a:t>
            </a:r>
            <a:r>
              <a:rPr lang="en-US" altLang="ru-RU" baseline="-25000" dirty="0" smtClean="0">
                <a:solidFill>
                  <a:srgbClr val="FF0000"/>
                </a:solidFill>
              </a:rPr>
              <a:t>1</a:t>
            </a:r>
            <a:endParaRPr lang="ru-RU" altLang="ru-RU" baseline="-25000" dirty="0">
              <a:solidFill>
                <a:srgbClr val="FF0000"/>
              </a:solidFill>
            </a:endParaRPr>
          </a:p>
        </p:txBody>
      </p:sp>
      <p:sp>
        <p:nvSpPr>
          <p:cNvPr id="64" name="Text Box 59"/>
          <p:cNvSpPr txBox="1">
            <a:spLocks noChangeArrowheads="1"/>
          </p:cNvSpPr>
          <p:nvPr/>
        </p:nvSpPr>
        <p:spPr bwMode="auto">
          <a:xfrm>
            <a:off x="3705225" y="3059113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4F81BD"/>
                </a:solidFill>
                <a:sym typeface="Symbol" pitchFamily="18" charset="2"/>
              </a:rPr>
              <a:t>П</a:t>
            </a:r>
            <a:r>
              <a:rPr lang="ru-RU" altLang="ru-RU" baseline="-25000">
                <a:solidFill>
                  <a:srgbClr val="4F81BD"/>
                </a:solidFill>
                <a:sym typeface="Symbol" pitchFamily="18" charset="2"/>
              </a:rPr>
              <a:t>3</a:t>
            </a:r>
          </a:p>
        </p:txBody>
      </p:sp>
      <p:sp>
        <p:nvSpPr>
          <p:cNvPr id="66" name="Text Box 129"/>
          <p:cNvSpPr txBox="1">
            <a:spLocks noChangeArrowheads="1"/>
          </p:cNvSpPr>
          <p:nvPr/>
        </p:nvSpPr>
        <p:spPr bwMode="auto">
          <a:xfrm>
            <a:off x="3500430" y="4000504"/>
            <a:ext cx="504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 smtClean="0">
                <a:solidFill>
                  <a:srgbClr val="4F81BD"/>
                </a:solidFill>
                <a:latin typeface="Arial"/>
                <a:cs typeface="Arial"/>
                <a:sym typeface="Symbol" pitchFamily="18" charset="2"/>
              </a:rPr>
              <a:t>q</a:t>
            </a:r>
            <a:r>
              <a:rPr lang="ru-RU" altLang="ru-RU" baseline="-40000" dirty="0" smtClean="0">
                <a:solidFill>
                  <a:srgbClr val="4F81BD"/>
                </a:solidFill>
                <a:sym typeface="Symbol" pitchFamily="18" charset="2"/>
              </a:rPr>
              <a:t>3</a:t>
            </a:r>
            <a:endParaRPr lang="ru-RU" altLang="ru-RU" baseline="-25000" dirty="0">
              <a:solidFill>
                <a:srgbClr val="4F81BD"/>
              </a:solidFill>
              <a:sym typeface="Symbol" pitchFamily="18" charset="2"/>
            </a:endParaRPr>
          </a:p>
        </p:txBody>
      </p:sp>
      <p:sp>
        <p:nvSpPr>
          <p:cNvPr id="76" name="Text Box 112"/>
          <p:cNvSpPr txBox="1">
            <a:spLocks noChangeArrowheads="1"/>
          </p:cNvSpPr>
          <p:nvPr/>
        </p:nvSpPr>
        <p:spPr bwMode="auto">
          <a:xfrm>
            <a:off x="5622936" y="2582860"/>
            <a:ext cx="2873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>
                <a:solidFill>
                  <a:srgbClr val="002060"/>
                </a:solidFill>
              </a:rPr>
              <a:t>x</a:t>
            </a:r>
            <a:endParaRPr lang="ru-RU" altLang="ru-RU" dirty="0">
              <a:solidFill>
                <a:srgbClr val="002060"/>
              </a:solidFill>
            </a:endParaRPr>
          </a:p>
        </p:txBody>
      </p:sp>
      <p:sp>
        <p:nvSpPr>
          <p:cNvPr id="77" name="Text Box 113"/>
          <p:cNvSpPr txBox="1">
            <a:spLocks noChangeArrowheads="1"/>
          </p:cNvSpPr>
          <p:nvPr/>
        </p:nvSpPr>
        <p:spPr bwMode="auto">
          <a:xfrm>
            <a:off x="6215074" y="3000372"/>
            <a:ext cx="504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 smtClean="0">
                <a:solidFill>
                  <a:srgbClr val="002060"/>
                </a:solidFill>
                <a:latin typeface="Arial"/>
                <a:cs typeface="Arial"/>
                <a:sym typeface="Symbol" pitchFamily="18" charset="2"/>
              </a:rPr>
              <a:t>Ө</a:t>
            </a:r>
            <a:r>
              <a:rPr lang="ru-RU" altLang="ru-RU" baseline="-40000" dirty="0" smtClean="0">
                <a:solidFill>
                  <a:srgbClr val="002060"/>
                </a:solidFill>
                <a:sym typeface="Symbol" pitchFamily="18" charset="2"/>
              </a:rPr>
              <a:t>1</a:t>
            </a:r>
            <a:endParaRPr lang="en-US" altLang="ru-RU" baseline="-25000" dirty="0">
              <a:solidFill>
                <a:srgbClr val="002060"/>
              </a:solidFill>
              <a:sym typeface="Symbol" pitchFamily="18" charset="2"/>
            </a:endParaRPr>
          </a:p>
        </p:txBody>
      </p:sp>
      <p:sp>
        <p:nvSpPr>
          <p:cNvPr id="78" name="Text Box 114"/>
          <p:cNvSpPr txBox="1">
            <a:spLocks noChangeArrowheads="1"/>
          </p:cNvSpPr>
          <p:nvPr/>
        </p:nvSpPr>
        <p:spPr bwMode="auto">
          <a:xfrm>
            <a:off x="6137286" y="1762122"/>
            <a:ext cx="504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 smtClean="0">
                <a:solidFill>
                  <a:srgbClr val="002060"/>
                </a:solidFill>
                <a:latin typeface="Arial"/>
                <a:cs typeface="Arial"/>
                <a:sym typeface="Symbol" pitchFamily="18" charset="2"/>
              </a:rPr>
              <a:t>Ө</a:t>
            </a:r>
            <a:r>
              <a:rPr lang="en-US" altLang="ru-RU" baseline="-40000" dirty="0" smtClean="0">
                <a:solidFill>
                  <a:srgbClr val="002060"/>
                </a:solidFill>
                <a:sym typeface="Symbol" pitchFamily="18" charset="2"/>
              </a:rPr>
              <a:t>2</a:t>
            </a:r>
            <a:endParaRPr lang="en-US" altLang="ru-RU" baseline="-40000" dirty="0">
              <a:solidFill>
                <a:srgbClr val="002060"/>
              </a:solidFill>
              <a:sym typeface="Symbol" pitchFamily="18" charset="2"/>
            </a:endParaRPr>
          </a:p>
        </p:txBody>
      </p:sp>
      <p:sp>
        <p:nvSpPr>
          <p:cNvPr id="79" name="Line 116"/>
          <p:cNvSpPr>
            <a:spLocks noChangeShapeType="1"/>
          </p:cNvSpPr>
          <p:nvPr/>
        </p:nvSpPr>
        <p:spPr bwMode="auto">
          <a:xfrm rot="16200000" flipH="1">
            <a:off x="5803911" y="2776535"/>
            <a:ext cx="18446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lg"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0" name="Line 117"/>
          <p:cNvSpPr>
            <a:spLocks noChangeShapeType="1"/>
          </p:cNvSpPr>
          <p:nvPr/>
        </p:nvSpPr>
        <p:spPr bwMode="auto">
          <a:xfrm rot="16200000" flipV="1">
            <a:off x="5549272" y="2763197"/>
            <a:ext cx="1285883" cy="4571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rgbClr val="FFC000"/>
              </a:solidFill>
            </a:endParaRPr>
          </a:p>
        </p:txBody>
      </p:sp>
      <p:sp>
        <p:nvSpPr>
          <p:cNvPr id="82" name="Text Box 119"/>
          <p:cNvSpPr txBox="1">
            <a:spLocks noChangeArrowheads="1"/>
          </p:cNvSpPr>
          <p:nvPr/>
        </p:nvSpPr>
        <p:spPr bwMode="auto">
          <a:xfrm>
            <a:off x="6726249" y="1781172"/>
            <a:ext cx="28733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baseline="2000" dirty="0">
                <a:solidFill>
                  <a:srgbClr val="002060"/>
                </a:solidFill>
              </a:rPr>
              <a:t>z</a:t>
            </a:r>
            <a:endParaRPr lang="ru-RU" altLang="ru-RU" baseline="2000" dirty="0">
              <a:solidFill>
                <a:srgbClr val="002060"/>
              </a:solidFill>
            </a:endParaRPr>
          </a:p>
        </p:txBody>
      </p:sp>
      <p:sp>
        <p:nvSpPr>
          <p:cNvPr id="83" name="Text Box 121"/>
          <p:cNvSpPr txBox="1">
            <a:spLocks noChangeArrowheads="1"/>
          </p:cNvSpPr>
          <p:nvPr/>
        </p:nvSpPr>
        <p:spPr bwMode="auto">
          <a:xfrm>
            <a:off x="6726249" y="3294060"/>
            <a:ext cx="2873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у</a:t>
            </a:r>
          </a:p>
        </p:txBody>
      </p:sp>
      <p:sp>
        <p:nvSpPr>
          <p:cNvPr id="87" name="Line 108"/>
          <p:cNvSpPr>
            <a:spLocks noChangeShapeType="1"/>
          </p:cNvSpPr>
          <p:nvPr/>
        </p:nvSpPr>
        <p:spPr bwMode="auto">
          <a:xfrm flipH="1">
            <a:off x="5929322" y="2786058"/>
            <a:ext cx="18002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lg"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rgbClr val="FFC000"/>
              </a:solidFill>
            </a:endParaRPr>
          </a:p>
        </p:txBody>
      </p:sp>
      <p:sp>
        <p:nvSpPr>
          <p:cNvPr id="88" name="Text Box 121"/>
          <p:cNvSpPr txBox="1">
            <a:spLocks noChangeArrowheads="1"/>
          </p:cNvSpPr>
          <p:nvPr/>
        </p:nvSpPr>
        <p:spPr bwMode="auto">
          <a:xfrm>
            <a:off x="7572396" y="2428868"/>
            <a:ext cx="2873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2060"/>
                </a:solidFill>
              </a:rPr>
              <a:t>у</a:t>
            </a:r>
          </a:p>
        </p:txBody>
      </p:sp>
      <p:sp>
        <p:nvSpPr>
          <p:cNvPr id="89" name="Freeform 14"/>
          <p:cNvSpPr>
            <a:spLocks/>
          </p:cNvSpPr>
          <p:nvPr/>
        </p:nvSpPr>
        <p:spPr bwMode="auto">
          <a:xfrm>
            <a:off x="2285984" y="2500306"/>
            <a:ext cx="1786019" cy="2148403"/>
          </a:xfrm>
          <a:custGeom>
            <a:avLst/>
            <a:gdLst>
              <a:gd name="T0" fmla="*/ 2147483647 w 1031"/>
              <a:gd name="T1" fmla="*/ 2147483647 h 1604"/>
              <a:gd name="T2" fmla="*/ 2147483647 w 1031"/>
              <a:gd name="T3" fmla="*/ 2147483647 h 1604"/>
              <a:gd name="T4" fmla="*/ 2147483647 w 1031"/>
              <a:gd name="T5" fmla="*/ 2147483647 h 1604"/>
              <a:gd name="T6" fmla="*/ 2147483647 w 1031"/>
              <a:gd name="T7" fmla="*/ 2147483647 h 1604"/>
              <a:gd name="T8" fmla="*/ 2147483647 w 1031"/>
              <a:gd name="T9" fmla="*/ 2147483647 h 1604"/>
              <a:gd name="T10" fmla="*/ 2147483647 w 1031"/>
              <a:gd name="T11" fmla="*/ 2147483647 h 1604"/>
              <a:gd name="T12" fmla="*/ 2147483647 w 1031"/>
              <a:gd name="T13" fmla="*/ 2147483647 h 1604"/>
              <a:gd name="T14" fmla="*/ 2147483647 w 1031"/>
              <a:gd name="T15" fmla="*/ 2147483647 h 1604"/>
              <a:gd name="T16" fmla="*/ 2147483647 w 1031"/>
              <a:gd name="T17" fmla="*/ 2147483647 h 1604"/>
              <a:gd name="T18" fmla="*/ 2147483647 w 1031"/>
              <a:gd name="T19" fmla="*/ 2147483647 h 1604"/>
              <a:gd name="T20" fmla="*/ 2147483647 w 1031"/>
              <a:gd name="T21" fmla="*/ 2147483647 h 1604"/>
              <a:gd name="T22" fmla="*/ 2147483647 w 1031"/>
              <a:gd name="T23" fmla="*/ 2147483647 h 1604"/>
              <a:gd name="T24" fmla="*/ 2147483647 w 1031"/>
              <a:gd name="T25" fmla="*/ 2147483647 h 1604"/>
              <a:gd name="T26" fmla="*/ 2147483647 w 1031"/>
              <a:gd name="T27" fmla="*/ 2147483647 h 1604"/>
              <a:gd name="T28" fmla="*/ 2147483647 w 1031"/>
              <a:gd name="T29" fmla="*/ 2147483647 h 1604"/>
              <a:gd name="T30" fmla="*/ 0 w 1031"/>
              <a:gd name="T31" fmla="*/ 2147483647 h 1604"/>
              <a:gd name="T32" fmla="*/ 2147483647 w 1031"/>
              <a:gd name="T33" fmla="*/ 0 h 1604"/>
              <a:gd name="T34" fmla="*/ 2147483647 w 1031"/>
              <a:gd name="T35" fmla="*/ 2147483647 h 160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031"/>
              <a:gd name="T55" fmla="*/ 0 h 1604"/>
              <a:gd name="T56" fmla="*/ 1031 w 1031"/>
              <a:gd name="T57" fmla="*/ 1604 h 1604"/>
              <a:gd name="connsiteX0" fmla="*/ 986 w 1031"/>
              <a:gd name="connsiteY0" fmla="*/ 485 h 1604"/>
              <a:gd name="connsiteX1" fmla="*/ 1011 w 1031"/>
              <a:gd name="connsiteY1" fmla="*/ 535 h 1604"/>
              <a:gd name="connsiteX2" fmla="*/ 1027 w 1031"/>
              <a:gd name="connsiteY2" fmla="*/ 582 h 1604"/>
              <a:gd name="connsiteX3" fmla="*/ 1004 w 1031"/>
              <a:gd name="connsiteY3" fmla="*/ 701 h 1604"/>
              <a:gd name="connsiteX4" fmla="*/ 1001 w 1031"/>
              <a:gd name="connsiteY4" fmla="*/ 761 h 1604"/>
              <a:gd name="connsiteX5" fmla="*/ 991 w 1031"/>
              <a:gd name="connsiteY5" fmla="*/ 840 h 1604"/>
              <a:gd name="connsiteX6" fmla="*/ 990 w 1031"/>
              <a:gd name="connsiteY6" fmla="*/ 894 h 1604"/>
              <a:gd name="connsiteX7" fmla="*/ 967 w 1031"/>
              <a:gd name="connsiteY7" fmla="*/ 960 h 1604"/>
              <a:gd name="connsiteX8" fmla="*/ 952 w 1031"/>
              <a:gd name="connsiteY8" fmla="*/ 997 h 1604"/>
              <a:gd name="connsiteX9" fmla="*/ 940 w 1031"/>
              <a:gd name="connsiteY9" fmla="*/ 1094 h 1604"/>
              <a:gd name="connsiteX10" fmla="*/ 909 w 1031"/>
              <a:gd name="connsiteY10" fmla="*/ 1208 h 1604"/>
              <a:gd name="connsiteX11" fmla="*/ 878 w 1031"/>
              <a:gd name="connsiteY11" fmla="*/ 1277 h 1604"/>
              <a:gd name="connsiteX12" fmla="*/ 803 w 1031"/>
              <a:gd name="connsiteY12" fmla="*/ 1404 h 1604"/>
              <a:gd name="connsiteX13" fmla="*/ 701 w 1031"/>
              <a:gd name="connsiteY13" fmla="*/ 1511 h 1604"/>
              <a:gd name="connsiteX14" fmla="*/ 617 w 1031"/>
              <a:gd name="connsiteY14" fmla="*/ 1604 h 1604"/>
              <a:gd name="connsiteX15" fmla="*/ 0 w 1031"/>
              <a:gd name="connsiteY15" fmla="*/ 965 h 1604"/>
              <a:gd name="connsiteX16" fmla="*/ 521 w 1031"/>
              <a:gd name="connsiteY16" fmla="*/ 0 h 1604"/>
              <a:gd name="connsiteX17" fmla="*/ 664 w 1031"/>
              <a:gd name="connsiteY17" fmla="*/ 13 h 1604"/>
              <a:gd name="connsiteX18" fmla="*/ 986 w 1031"/>
              <a:gd name="connsiteY18" fmla="*/ 487 h 1604"/>
              <a:gd name="connsiteX0" fmla="*/ 986 w 1031"/>
              <a:gd name="connsiteY0" fmla="*/ 644 h 1763"/>
              <a:gd name="connsiteX1" fmla="*/ 1011 w 1031"/>
              <a:gd name="connsiteY1" fmla="*/ 694 h 1763"/>
              <a:gd name="connsiteX2" fmla="*/ 1027 w 1031"/>
              <a:gd name="connsiteY2" fmla="*/ 741 h 1763"/>
              <a:gd name="connsiteX3" fmla="*/ 1004 w 1031"/>
              <a:gd name="connsiteY3" fmla="*/ 860 h 1763"/>
              <a:gd name="connsiteX4" fmla="*/ 1001 w 1031"/>
              <a:gd name="connsiteY4" fmla="*/ 920 h 1763"/>
              <a:gd name="connsiteX5" fmla="*/ 991 w 1031"/>
              <a:gd name="connsiteY5" fmla="*/ 999 h 1763"/>
              <a:gd name="connsiteX6" fmla="*/ 990 w 1031"/>
              <a:gd name="connsiteY6" fmla="*/ 1053 h 1763"/>
              <a:gd name="connsiteX7" fmla="*/ 967 w 1031"/>
              <a:gd name="connsiteY7" fmla="*/ 1119 h 1763"/>
              <a:gd name="connsiteX8" fmla="*/ 952 w 1031"/>
              <a:gd name="connsiteY8" fmla="*/ 1156 h 1763"/>
              <a:gd name="connsiteX9" fmla="*/ 940 w 1031"/>
              <a:gd name="connsiteY9" fmla="*/ 1253 h 1763"/>
              <a:gd name="connsiteX10" fmla="*/ 909 w 1031"/>
              <a:gd name="connsiteY10" fmla="*/ 1367 h 1763"/>
              <a:gd name="connsiteX11" fmla="*/ 878 w 1031"/>
              <a:gd name="connsiteY11" fmla="*/ 1436 h 1763"/>
              <a:gd name="connsiteX12" fmla="*/ 803 w 1031"/>
              <a:gd name="connsiteY12" fmla="*/ 1563 h 1763"/>
              <a:gd name="connsiteX13" fmla="*/ 701 w 1031"/>
              <a:gd name="connsiteY13" fmla="*/ 1670 h 1763"/>
              <a:gd name="connsiteX14" fmla="*/ 617 w 1031"/>
              <a:gd name="connsiteY14" fmla="*/ 1763 h 1763"/>
              <a:gd name="connsiteX15" fmla="*/ 0 w 1031"/>
              <a:gd name="connsiteY15" fmla="*/ 1124 h 1763"/>
              <a:gd name="connsiteX16" fmla="*/ 521 w 1031"/>
              <a:gd name="connsiteY16" fmla="*/ 159 h 1763"/>
              <a:gd name="connsiteX17" fmla="*/ 52 w 1031"/>
              <a:gd name="connsiteY17" fmla="*/ 172 h 1763"/>
              <a:gd name="connsiteX18" fmla="*/ 664 w 1031"/>
              <a:gd name="connsiteY18" fmla="*/ 172 h 1763"/>
              <a:gd name="connsiteX19" fmla="*/ 986 w 1031"/>
              <a:gd name="connsiteY19" fmla="*/ 646 h 1763"/>
              <a:gd name="connsiteX0" fmla="*/ 1051 w 1096"/>
              <a:gd name="connsiteY0" fmla="*/ 644 h 1763"/>
              <a:gd name="connsiteX1" fmla="*/ 1076 w 1096"/>
              <a:gd name="connsiteY1" fmla="*/ 694 h 1763"/>
              <a:gd name="connsiteX2" fmla="*/ 1092 w 1096"/>
              <a:gd name="connsiteY2" fmla="*/ 741 h 1763"/>
              <a:gd name="connsiteX3" fmla="*/ 1069 w 1096"/>
              <a:gd name="connsiteY3" fmla="*/ 860 h 1763"/>
              <a:gd name="connsiteX4" fmla="*/ 1066 w 1096"/>
              <a:gd name="connsiteY4" fmla="*/ 920 h 1763"/>
              <a:gd name="connsiteX5" fmla="*/ 1056 w 1096"/>
              <a:gd name="connsiteY5" fmla="*/ 999 h 1763"/>
              <a:gd name="connsiteX6" fmla="*/ 1055 w 1096"/>
              <a:gd name="connsiteY6" fmla="*/ 1053 h 1763"/>
              <a:gd name="connsiteX7" fmla="*/ 1032 w 1096"/>
              <a:gd name="connsiteY7" fmla="*/ 1119 h 1763"/>
              <a:gd name="connsiteX8" fmla="*/ 1017 w 1096"/>
              <a:gd name="connsiteY8" fmla="*/ 1156 h 1763"/>
              <a:gd name="connsiteX9" fmla="*/ 1005 w 1096"/>
              <a:gd name="connsiteY9" fmla="*/ 1253 h 1763"/>
              <a:gd name="connsiteX10" fmla="*/ 974 w 1096"/>
              <a:gd name="connsiteY10" fmla="*/ 1367 h 1763"/>
              <a:gd name="connsiteX11" fmla="*/ 943 w 1096"/>
              <a:gd name="connsiteY11" fmla="*/ 1436 h 1763"/>
              <a:gd name="connsiteX12" fmla="*/ 868 w 1096"/>
              <a:gd name="connsiteY12" fmla="*/ 1563 h 1763"/>
              <a:gd name="connsiteX13" fmla="*/ 766 w 1096"/>
              <a:gd name="connsiteY13" fmla="*/ 1670 h 1763"/>
              <a:gd name="connsiteX14" fmla="*/ 682 w 1096"/>
              <a:gd name="connsiteY14" fmla="*/ 1763 h 1763"/>
              <a:gd name="connsiteX15" fmla="*/ 65 w 1096"/>
              <a:gd name="connsiteY15" fmla="*/ 1124 h 1763"/>
              <a:gd name="connsiteX16" fmla="*/ 28 w 1096"/>
              <a:gd name="connsiteY16" fmla="*/ 159 h 1763"/>
              <a:gd name="connsiteX17" fmla="*/ 117 w 1096"/>
              <a:gd name="connsiteY17" fmla="*/ 172 h 1763"/>
              <a:gd name="connsiteX18" fmla="*/ 729 w 1096"/>
              <a:gd name="connsiteY18" fmla="*/ 172 h 1763"/>
              <a:gd name="connsiteX19" fmla="*/ 1051 w 1096"/>
              <a:gd name="connsiteY19" fmla="*/ 646 h 1763"/>
              <a:gd name="connsiteX0" fmla="*/ 1051 w 1096"/>
              <a:gd name="connsiteY0" fmla="*/ 551 h 1670"/>
              <a:gd name="connsiteX1" fmla="*/ 1076 w 1096"/>
              <a:gd name="connsiteY1" fmla="*/ 601 h 1670"/>
              <a:gd name="connsiteX2" fmla="*/ 1092 w 1096"/>
              <a:gd name="connsiteY2" fmla="*/ 648 h 1670"/>
              <a:gd name="connsiteX3" fmla="*/ 1069 w 1096"/>
              <a:gd name="connsiteY3" fmla="*/ 767 h 1670"/>
              <a:gd name="connsiteX4" fmla="*/ 1066 w 1096"/>
              <a:gd name="connsiteY4" fmla="*/ 827 h 1670"/>
              <a:gd name="connsiteX5" fmla="*/ 1056 w 1096"/>
              <a:gd name="connsiteY5" fmla="*/ 906 h 1670"/>
              <a:gd name="connsiteX6" fmla="*/ 1055 w 1096"/>
              <a:gd name="connsiteY6" fmla="*/ 960 h 1670"/>
              <a:gd name="connsiteX7" fmla="*/ 1032 w 1096"/>
              <a:gd name="connsiteY7" fmla="*/ 1026 h 1670"/>
              <a:gd name="connsiteX8" fmla="*/ 1017 w 1096"/>
              <a:gd name="connsiteY8" fmla="*/ 1063 h 1670"/>
              <a:gd name="connsiteX9" fmla="*/ 1005 w 1096"/>
              <a:gd name="connsiteY9" fmla="*/ 1160 h 1670"/>
              <a:gd name="connsiteX10" fmla="*/ 974 w 1096"/>
              <a:gd name="connsiteY10" fmla="*/ 1274 h 1670"/>
              <a:gd name="connsiteX11" fmla="*/ 943 w 1096"/>
              <a:gd name="connsiteY11" fmla="*/ 1343 h 1670"/>
              <a:gd name="connsiteX12" fmla="*/ 868 w 1096"/>
              <a:gd name="connsiteY12" fmla="*/ 1470 h 1670"/>
              <a:gd name="connsiteX13" fmla="*/ 766 w 1096"/>
              <a:gd name="connsiteY13" fmla="*/ 1577 h 1670"/>
              <a:gd name="connsiteX14" fmla="*/ 682 w 1096"/>
              <a:gd name="connsiteY14" fmla="*/ 1670 h 1670"/>
              <a:gd name="connsiteX15" fmla="*/ 65 w 1096"/>
              <a:gd name="connsiteY15" fmla="*/ 1031 h 1670"/>
              <a:gd name="connsiteX16" fmla="*/ 28 w 1096"/>
              <a:gd name="connsiteY16" fmla="*/ 66 h 1670"/>
              <a:gd name="connsiteX17" fmla="*/ 117 w 1096"/>
              <a:gd name="connsiteY17" fmla="*/ 79 h 1670"/>
              <a:gd name="connsiteX18" fmla="*/ 729 w 1096"/>
              <a:gd name="connsiteY18" fmla="*/ 79 h 1670"/>
              <a:gd name="connsiteX19" fmla="*/ 1051 w 1096"/>
              <a:gd name="connsiteY19" fmla="*/ 553 h 1670"/>
              <a:gd name="connsiteX0" fmla="*/ 1051 w 1096"/>
              <a:gd name="connsiteY0" fmla="*/ 551 h 1577"/>
              <a:gd name="connsiteX1" fmla="*/ 1076 w 1096"/>
              <a:gd name="connsiteY1" fmla="*/ 601 h 1577"/>
              <a:gd name="connsiteX2" fmla="*/ 1092 w 1096"/>
              <a:gd name="connsiteY2" fmla="*/ 648 h 1577"/>
              <a:gd name="connsiteX3" fmla="*/ 1069 w 1096"/>
              <a:gd name="connsiteY3" fmla="*/ 767 h 1577"/>
              <a:gd name="connsiteX4" fmla="*/ 1066 w 1096"/>
              <a:gd name="connsiteY4" fmla="*/ 827 h 1577"/>
              <a:gd name="connsiteX5" fmla="*/ 1056 w 1096"/>
              <a:gd name="connsiteY5" fmla="*/ 906 h 1577"/>
              <a:gd name="connsiteX6" fmla="*/ 1055 w 1096"/>
              <a:gd name="connsiteY6" fmla="*/ 960 h 1577"/>
              <a:gd name="connsiteX7" fmla="*/ 1032 w 1096"/>
              <a:gd name="connsiteY7" fmla="*/ 1026 h 1577"/>
              <a:gd name="connsiteX8" fmla="*/ 1017 w 1096"/>
              <a:gd name="connsiteY8" fmla="*/ 1063 h 1577"/>
              <a:gd name="connsiteX9" fmla="*/ 1005 w 1096"/>
              <a:gd name="connsiteY9" fmla="*/ 1160 h 1577"/>
              <a:gd name="connsiteX10" fmla="*/ 974 w 1096"/>
              <a:gd name="connsiteY10" fmla="*/ 1274 h 1577"/>
              <a:gd name="connsiteX11" fmla="*/ 943 w 1096"/>
              <a:gd name="connsiteY11" fmla="*/ 1343 h 1577"/>
              <a:gd name="connsiteX12" fmla="*/ 868 w 1096"/>
              <a:gd name="connsiteY12" fmla="*/ 1470 h 1577"/>
              <a:gd name="connsiteX13" fmla="*/ 766 w 1096"/>
              <a:gd name="connsiteY13" fmla="*/ 1577 h 1577"/>
              <a:gd name="connsiteX14" fmla="*/ 510 w 1096"/>
              <a:gd name="connsiteY14" fmla="*/ 1482 h 1577"/>
              <a:gd name="connsiteX15" fmla="*/ 65 w 1096"/>
              <a:gd name="connsiteY15" fmla="*/ 1031 h 1577"/>
              <a:gd name="connsiteX16" fmla="*/ 28 w 1096"/>
              <a:gd name="connsiteY16" fmla="*/ 66 h 1577"/>
              <a:gd name="connsiteX17" fmla="*/ 117 w 1096"/>
              <a:gd name="connsiteY17" fmla="*/ 79 h 1577"/>
              <a:gd name="connsiteX18" fmla="*/ 729 w 1096"/>
              <a:gd name="connsiteY18" fmla="*/ 79 h 1577"/>
              <a:gd name="connsiteX19" fmla="*/ 1051 w 1096"/>
              <a:gd name="connsiteY19" fmla="*/ 553 h 1577"/>
              <a:gd name="connsiteX0" fmla="*/ 1051 w 1096"/>
              <a:gd name="connsiteY0" fmla="*/ 551 h 1578"/>
              <a:gd name="connsiteX1" fmla="*/ 1076 w 1096"/>
              <a:gd name="connsiteY1" fmla="*/ 601 h 1578"/>
              <a:gd name="connsiteX2" fmla="*/ 1092 w 1096"/>
              <a:gd name="connsiteY2" fmla="*/ 648 h 1578"/>
              <a:gd name="connsiteX3" fmla="*/ 1069 w 1096"/>
              <a:gd name="connsiteY3" fmla="*/ 767 h 1578"/>
              <a:gd name="connsiteX4" fmla="*/ 1066 w 1096"/>
              <a:gd name="connsiteY4" fmla="*/ 827 h 1578"/>
              <a:gd name="connsiteX5" fmla="*/ 1056 w 1096"/>
              <a:gd name="connsiteY5" fmla="*/ 906 h 1578"/>
              <a:gd name="connsiteX6" fmla="*/ 1055 w 1096"/>
              <a:gd name="connsiteY6" fmla="*/ 960 h 1578"/>
              <a:gd name="connsiteX7" fmla="*/ 1032 w 1096"/>
              <a:gd name="connsiteY7" fmla="*/ 1026 h 1578"/>
              <a:gd name="connsiteX8" fmla="*/ 1017 w 1096"/>
              <a:gd name="connsiteY8" fmla="*/ 1063 h 1578"/>
              <a:gd name="connsiteX9" fmla="*/ 1005 w 1096"/>
              <a:gd name="connsiteY9" fmla="*/ 1160 h 1578"/>
              <a:gd name="connsiteX10" fmla="*/ 974 w 1096"/>
              <a:gd name="connsiteY10" fmla="*/ 1274 h 1578"/>
              <a:gd name="connsiteX11" fmla="*/ 943 w 1096"/>
              <a:gd name="connsiteY11" fmla="*/ 1343 h 1578"/>
              <a:gd name="connsiteX12" fmla="*/ 868 w 1096"/>
              <a:gd name="connsiteY12" fmla="*/ 1470 h 1578"/>
              <a:gd name="connsiteX13" fmla="*/ 766 w 1096"/>
              <a:gd name="connsiteY13" fmla="*/ 1577 h 1578"/>
              <a:gd name="connsiteX14" fmla="*/ 749 w 1096"/>
              <a:gd name="connsiteY14" fmla="*/ 1438 h 1578"/>
              <a:gd name="connsiteX15" fmla="*/ 510 w 1096"/>
              <a:gd name="connsiteY15" fmla="*/ 1482 h 1578"/>
              <a:gd name="connsiteX16" fmla="*/ 65 w 1096"/>
              <a:gd name="connsiteY16" fmla="*/ 1031 h 1578"/>
              <a:gd name="connsiteX17" fmla="*/ 28 w 1096"/>
              <a:gd name="connsiteY17" fmla="*/ 66 h 1578"/>
              <a:gd name="connsiteX18" fmla="*/ 117 w 1096"/>
              <a:gd name="connsiteY18" fmla="*/ 79 h 1578"/>
              <a:gd name="connsiteX19" fmla="*/ 729 w 1096"/>
              <a:gd name="connsiteY19" fmla="*/ 79 h 1578"/>
              <a:gd name="connsiteX20" fmla="*/ 1051 w 1096"/>
              <a:gd name="connsiteY20" fmla="*/ 553 h 1578"/>
              <a:gd name="connsiteX0" fmla="*/ 1051 w 1096"/>
              <a:gd name="connsiteY0" fmla="*/ 551 h 1507"/>
              <a:gd name="connsiteX1" fmla="*/ 1076 w 1096"/>
              <a:gd name="connsiteY1" fmla="*/ 601 h 1507"/>
              <a:gd name="connsiteX2" fmla="*/ 1092 w 1096"/>
              <a:gd name="connsiteY2" fmla="*/ 648 h 1507"/>
              <a:gd name="connsiteX3" fmla="*/ 1069 w 1096"/>
              <a:gd name="connsiteY3" fmla="*/ 767 h 1507"/>
              <a:gd name="connsiteX4" fmla="*/ 1066 w 1096"/>
              <a:gd name="connsiteY4" fmla="*/ 827 h 1507"/>
              <a:gd name="connsiteX5" fmla="*/ 1056 w 1096"/>
              <a:gd name="connsiteY5" fmla="*/ 906 h 1507"/>
              <a:gd name="connsiteX6" fmla="*/ 1055 w 1096"/>
              <a:gd name="connsiteY6" fmla="*/ 960 h 1507"/>
              <a:gd name="connsiteX7" fmla="*/ 1032 w 1096"/>
              <a:gd name="connsiteY7" fmla="*/ 1026 h 1507"/>
              <a:gd name="connsiteX8" fmla="*/ 1017 w 1096"/>
              <a:gd name="connsiteY8" fmla="*/ 1063 h 1507"/>
              <a:gd name="connsiteX9" fmla="*/ 1005 w 1096"/>
              <a:gd name="connsiteY9" fmla="*/ 1160 h 1507"/>
              <a:gd name="connsiteX10" fmla="*/ 974 w 1096"/>
              <a:gd name="connsiteY10" fmla="*/ 1274 h 1507"/>
              <a:gd name="connsiteX11" fmla="*/ 943 w 1096"/>
              <a:gd name="connsiteY11" fmla="*/ 1343 h 1507"/>
              <a:gd name="connsiteX12" fmla="*/ 868 w 1096"/>
              <a:gd name="connsiteY12" fmla="*/ 1470 h 1507"/>
              <a:gd name="connsiteX13" fmla="*/ 766 w 1096"/>
              <a:gd name="connsiteY13" fmla="*/ 1436 h 1507"/>
              <a:gd name="connsiteX14" fmla="*/ 749 w 1096"/>
              <a:gd name="connsiteY14" fmla="*/ 1438 h 1507"/>
              <a:gd name="connsiteX15" fmla="*/ 510 w 1096"/>
              <a:gd name="connsiteY15" fmla="*/ 1482 h 1507"/>
              <a:gd name="connsiteX16" fmla="*/ 65 w 1096"/>
              <a:gd name="connsiteY16" fmla="*/ 1031 h 1507"/>
              <a:gd name="connsiteX17" fmla="*/ 28 w 1096"/>
              <a:gd name="connsiteY17" fmla="*/ 66 h 1507"/>
              <a:gd name="connsiteX18" fmla="*/ 117 w 1096"/>
              <a:gd name="connsiteY18" fmla="*/ 79 h 1507"/>
              <a:gd name="connsiteX19" fmla="*/ 729 w 1096"/>
              <a:gd name="connsiteY19" fmla="*/ 79 h 1507"/>
              <a:gd name="connsiteX20" fmla="*/ 1051 w 1096"/>
              <a:gd name="connsiteY20" fmla="*/ 553 h 1507"/>
              <a:gd name="connsiteX0" fmla="*/ 1051 w 1096"/>
              <a:gd name="connsiteY0" fmla="*/ 551 h 1482"/>
              <a:gd name="connsiteX1" fmla="*/ 1076 w 1096"/>
              <a:gd name="connsiteY1" fmla="*/ 601 h 1482"/>
              <a:gd name="connsiteX2" fmla="*/ 1092 w 1096"/>
              <a:gd name="connsiteY2" fmla="*/ 648 h 1482"/>
              <a:gd name="connsiteX3" fmla="*/ 1069 w 1096"/>
              <a:gd name="connsiteY3" fmla="*/ 767 h 1482"/>
              <a:gd name="connsiteX4" fmla="*/ 1066 w 1096"/>
              <a:gd name="connsiteY4" fmla="*/ 827 h 1482"/>
              <a:gd name="connsiteX5" fmla="*/ 1056 w 1096"/>
              <a:gd name="connsiteY5" fmla="*/ 906 h 1482"/>
              <a:gd name="connsiteX6" fmla="*/ 1055 w 1096"/>
              <a:gd name="connsiteY6" fmla="*/ 960 h 1482"/>
              <a:gd name="connsiteX7" fmla="*/ 1032 w 1096"/>
              <a:gd name="connsiteY7" fmla="*/ 1026 h 1482"/>
              <a:gd name="connsiteX8" fmla="*/ 1017 w 1096"/>
              <a:gd name="connsiteY8" fmla="*/ 1063 h 1482"/>
              <a:gd name="connsiteX9" fmla="*/ 1005 w 1096"/>
              <a:gd name="connsiteY9" fmla="*/ 1160 h 1482"/>
              <a:gd name="connsiteX10" fmla="*/ 974 w 1096"/>
              <a:gd name="connsiteY10" fmla="*/ 1274 h 1482"/>
              <a:gd name="connsiteX11" fmla="*/ 943 w 1096"/>
              <a:gd name="connsiteY11" fmla="*/ 1343 h 1482"/>
              <a:gd name="connsiteX12" fmla="*/ 868 w 1096"/>
              <a:gd name="connsiteY12" fmla="*/ 1376 h 1482"/>
              <a:gd name="connsiteX13" fmla="*/ 766 w 1096"/>
              <a:gd name="connsiteY13" fmla="*/ 1436 h 1482"/>
              <a:gd name="connsiteX14" fmla="*/ 749 w 1096"/>
              <a:gd name="connsiteY14" fmla="*/ 1438 h 1482"/>
              <a:gd name="connsiteX15" fmla="*/ 510 w 1096"/>
              <a:gd name="connsiteY15" fmla="*/ 1482 h 1482"/>
              <a:gd name="connsiteX16" fmla="*/ 65 w 1096"/>
              <a:gd name="connsiteY16" fmla="*/ 1031 h 1482"/>
              <a:gd name="connsiteX17" fmla="*/ 28 w 1096"/>
              <a:gd name="connsiteY17" fmla="*/ 66 h 1482"/>
              <a:gd name="connsiteX18" fmla="*/ 117 w 1096"/>
              <a:gd name="connsiteY18" fmla="*/ 79 h 1482"/>
              <a:gd name="connsiteX19" fmla="*/ 729 w 1096"/>
              <a:gd name="connsiteY19" fmla="*/ 79 h 1482"/>
              <a:gd name="connsiteX20" fmla="*/ 1051 w 1096"/>
              <a:gd name="connsiteY20" fmla="*/ 553 h 1482"/>
              <a:gd name="connsiteX0" fmla="*/ 1051 w 1096"/>
              <a:gd name="connsiteY0" fmla="*/ 485 h 1416"/>
              <a:gd name="connsiteX1" fmla="*/ 1076 w 1096"/>
              <a:gd name="connsiteY1" fmla="*/ 535 h 1416"/>
              <a:gd name="connsiteX2" fmla="*/ 1092 w 1096"/>
              <a:gd name="connsiteY2" fmla="*/ 582 h 1416"/>
              <a:gd name="connsiteX3" fmla="*/ 1069 w 1096"/>
              <a:gd name="connsiteY3" fmla="*/ 701 h 1416"/>
              <a:gd name="connsiteX4" fmla="*/ 1066 w 1096"/>
              <a:gd name="connsiteY4" fmla="*/ 761 h 1416"/>
              <a:gd name="connsiteX5" fmla="*/ 1056 w 1096"/>
              <a:gd name="connsiteY5" fmla="*/ 840 h 1416"/>
              <a:gd name="connsiteX6" fmla="*/ 1055 w 1096"/>
              <a:gd name="connsiteY6" fmla="*/ 894 h 1416"/>
              <a:gd name="connsiteX7" fmla="*/ 1032 w 1096"/>
              <a:gd name="connsiteY7" fmla="*/ 960 h 1416"/>
              <a:gd name="connsiteX8" fmla="*/ 1017 w 1096"/>
              <a:gd name="connsiteY8" fmla="*/ 997 h 1416"/>
              <a:gd name="connsiteX9" fmla="*/ 1005 w 1096"/>
              <a:gd name="connsiteY9" fmla="*/ 1094 h 1416"/>
              <a:gd name="connsiteX10" fmla="*/ 974 w 1096"/>
              <a:gd name="connsiteY10" fmla="*/ 1208 h 1416"/>
              <a:gd name="connsiteX11" fmla="*/ 943 w 1096"/>
              <a:gd name="connsiteY11" fmla="*/ 1277 h 1416"/>
              <a:gd name="connsiteX12" fmla="*/ 868 w 1096"/>
              <a:gd name="connsiteY12" fmla="*/ 1310 h 1416"/>
              <a:gd name="connsiteX13" fmla="*/ 766 w 1096"/>
              <a:gd name="connsiteY13" fmla="*/ 1370 h 1416"/>
              <a:gd name="connsiteX14" fmla="*/ 749 w 1096"/>
              <a:gd name="connsiteY14" fmla="*/ 1372 h 1416"/>
              <a:gd name="connsiteX15" fmla="*/ 510 w 1096"/>
              <a:gd name="connsiteY15" fmla="*/ 1416 h 1416"/>
              <a:gd name="connsiteX16" fmla="*/ 65 w 1096"/>
              <a:gd name="connsiteY16" fmla="*/ 965 h 1416"/>
              <a:gd name="connsiteX17" fmla="*/ 28 w 1096"/>
              <a:gd name="connsiteY17" fmla="*/ 0 h 1416"/>
              <a:gd name="connsiteX18" fmla="*/ 117 w 1096"/>
              <a:gd name="connsiteY18" fmla="*/ 13 h 1416"/>
              <a:gd name="connsiteX19" fmla="*/ 729 w 1096"/>
              <a:gd name="connsiteY19" fmla="*/ 13 h 1416"/>
              <a:gd name="connsiteX20" fmla="*/ 732 w 1096"/>
              <a:gd name="connsiteY20" fmla="*/ 179 h 1416"/>
              <a:gd name="connsiteX21" fmla="*/ 1051 w 1096"/>
              <a:gd name="connsiteY21" fmla="*/ 487 h 1416"/>
              <a:gd name="connsiteX0" fmla="*/ 1051 w 1096"/>
              <a:gd name="connsiteY0" fmla="*/ 491 h 1422"/>
              <a:gd name="connsiteX1" fmla="*/ 1076 w 1096"/>
              <a:gd name="connsiteY1" fmla="*/ 541 h 1422"/>
              <a:gd name="connsiteX2" fmla="*/ 1092 w 1096"/>
              <a:gd name="connsiteY2" fmla="*/ 588 h 1422"/>
              <a:gd name="connsiteX3" fmla="*/ 1069 w 1096"/>
              <a:gd name="connsiteY3" fmla="*/ 707 h 1422"/>
              <a:gd name="connsiteX4" fmla="*/ 1066 w 1096"/>
              <a:gd name="connsiteY4" fmla="*/ 767 h 1422"/>
              <a:gd name="connsiteX5" fmla="*/ 1056 w 1096"/>
              <a:gd name="connsiteY5" fmla="*/ 846 h 1422"/>
              <a:gd name="connsiteX6" fmla="*/ 1055 w 1096"/>
              <a:gd name="connsiteY6" fmla="*/ 900 h 1422"/>
              <a:gd name="connsiteX7" fmla="*/ 1032 w 1096"/>
              <a:gd name="connsiteY7" fmla="*/ 966 h 1422"/>
              <a:gd name="connsiteX8" fmla="*/ 1017 w 1096"/>
              <a:gd name="connsiteY8" fmla="*/ 1003 h 1422"/>
              <a:gd name="connsiteX9" fmla="*/ 1005 w 1096"/>
              <a:gd name="connsiteY9" fmla="*/ 1100 h 1422"/>
              <a:gd name="connsiteX10" fmla="*/ 974 w 1096"/>
              <a:gd name="connsiteY10" fmla="*/ 1214 h 1422"/>
              <a:gd name="connsiteX11" fmla="*/ 943 w 1096"/>
              <a:gd name="connsiteY11" fmla="*/ 1283 h 1422"/>
              <a:gd name="connsiteX12" fmla="*/ 868 w 1096"/>
              <a:gd name="connsiteY12" fmla="*/ 1316 h 1422"/>
              <a:gd name="connsiteX13" fmla="*/ 766 w 1096"/>
              <a:gd name="connsiteY13" fmla="*/ 1376 h 1422"/>
              <a:gd name="connsiteX14" fmla="*/ 749 w 1096"/>
              <a:gd name="connsiteY14" fmla="*/ 1378 h 1422"/>
              <a:gd name="connsiteX15" fmla="*/ 510 w 1096"/>
              <a:gd name="connsiteY15" fmla="*/ 1422 h 1422"/>
              <a:gd name="connsiteX16" fmla="*/ 65 w 1096"/>
              <a:gd name="connsiteY16" fmla="*/ 971 h 1422"/>
              <a:gd name="connsiteX17" fmla="*/ 28 w 1096"/>
              <a:gd name="connsiteY17" fmla="*/ 6 h 1422"/>
              <a:gd name="connsiteX18" fmla="*/ 117 w 1096"/>
              <a:gd name="connsiteY18" fmla="*/ 19 h 1422"/>
              <a:gd name="connsiteX19" fmla="*/ 729 w 1096"/>
              <a:gd name="connsiteY19" fmla="*/ 19 h 1422"/>
              <a:gd name="connsiteX20" fmla="*/ 727 w 1096"/>
              <a:gd name="connsiteY20" fmla="*/ 132 h 1422"/>
              <a:gd name="connsiteX21" fmla="*/ 732 w 1096"/>
              <a:gd name="connsiteY21" fmla="*/ 185 h 1422"/>
              <a:gd name="connsiteX22" fmla="*/ 1051 w 1096"/>
              <a:gd name="connsiteY22" fmla="*/ 493 h 1422"/>
              <a:gd name="connsiteX0" fmla="*/ 1051 w 1096"/>
              <a:gd name="connsiteY0" fmla="*/ 485 h 1416"/>
              <a:gd name="connsiteX1" fmla="*/ 1076 w 1096"/>
              <a:gd name="connsiteY1" fmla="*/ 535 h 1416"/>
              <a:gd name="connsiteX2" fmla="*/ 1092 w 1096"/>
              <a:gd name="connsiteY2" fmla="*/ 582 h 1416"/>
              <a:gd name="connsiteX3" fmla="*/ 1069 w 1096"/>
              <a:gd name="connsiteY3" fmla="*/ 701 h 1416"/>
              <a:gd name="connsiteX4" fmla="*/ 1066 w 1096"/>
              <a:gd name="connsiteY4" fmla="*/ 761 h 1416"/>
              <a:gd name="connsiteX5" fmla="*/ 1056 w 1096"/>
              <a:gd name="connsiteY5" fmla="*/ 840 h 1416"/>
              <a:gd name="connsiteX6" fmla="*/ 1055 w 1096"/>
              <a:gd name="connsiteY6" fmla="*/ 894 h 1416"/>
              <a:gd name="connsiteX7" fmla="*/ 1032 w 1096"/>
              <a:gd name="connsiteY7" fmla="*/ 960 h 1416"/>
              <a:gd name="connsiteX8" fmla="*/ 1017 w 1096"/>
              <a:gd name="connsiteY8" fmla="*/ 997 h 1416"/>
              <a:gd name="connsiteX9" fmla="*/ 1005 w 1096"/>
              <a:gd name="connsiteY9" fmla="*/ 1094 h 1416"/>
              <a:gd name="connsiteX10" fmla="*/ 974 w 1096"/>
              <a:gd name="connsiteY10" fmla="*/ 1208 h 1416"/>
              <a:gd name="connsiteX11" fmla="*/ 943 w 1096"/>
              <a:gd name="connsiteY11" fmla="*/ 1277 h 1416"/>
              <a:gd name="connsiteX12" fmla="*/ 868 w 1096"/>
              <a:gd name="connsiteY12" fmla="*/ 1310 h 1416"/>
              <a:gd name="connsiteX13" fmla="*/ 766 w 1096"/>
              <a:gd name="connsiteY13" fmla="*/ 1370 h 1416"/>
              <a:gd name="connsiteX14" fmla="*/ 749 w 1096"/>
              <a:gd name="connsiteY14" fmla="*/ 1372 h 1416"/>
              <a:gd name="connsiteX15" fmla="*/ 510 w 1096"/>
              <a:gd name="connsiteY15" fmla="*/ 1416 h 1416"/>
              <a:gd name="connsiteX16" fmla="*/ 65 w 1096"/>
              <a:gd name="connsiteY16" fmla="*/ 965 h 1416"/>
              <a:gd name="connsiteX17" fmla="*/ 28 w 1096"/>
              <a:gd name="connsiteY17" fmla="*/ 0 h 1416"/>
              <a:gd name="connsiteX18" fmla="*/ 117 w 1096"/>
              <a:gd name="connsiteY18" fmla="*/ 13 h 1416"/>
              <a:gd name="connsiteX19" fmla="*/ 729 w 1096"/>
              <a:gd name="connsiteY19" fmla="*/ 13 h 1416"/>
              <a:gd name="connsiteX20" fmla="*/ 652 w 1096"/>
              <a:gd name="connsiteY20" fmla="*/ 31 h 1416"/>
              <a:gd name="connsiteX21" fmla="*/ 727 w 1096"/>
              <a:gd name="connsiteY21" fmla="*/ 126 h 1416"/>
              <a:gd name="connsiteX22" fmla="*/ 732 w 1096"/>
              <a:gd name="connsiteY22" fmla="*/ 179 h 1416"/>
              <a:gd name="connsiteX23" fmla="*/ 1051 w 1096"/>
              <a:gd name="connsiteY23" fmla="*/ 487 h 1416"/>
              <a:gd name="connsiteX0" fmla="*/ 1051 w 1096"/>
              <a:gd name="connsiteY0" fmla="*/ 485 h 1416"/>
              <a:gd name="connsiteX1" fmla="*/ 1076 w 1096"/>
              <a:gd name="connsiteY1" fmla="*/ 535 h 1416"/>
              <a:gd name="connsiteX2" fmla="*/ 1092 w 1096"/>
              <a:gd name="connsiteY2" fmla="*/ 582 h 1416"/>
              <a:gd name="connsiteX3" fmla="*/ 1069 w 1096"/>
              <a:gd name="connsiteY3" fmla="*/ 701 h 1416"/>
              <a:gd name="connsiteX4" fmla="*/ 1066 w 1096"/>
              <a:gd name="connsiteY4" fmla="*/ 761 h 1416"/>
              <a:gd name="connsiteX5" fmla="*/ 1056 w 1096"/>
              <a:gd name="connsiteY5" fmla="*/ 840 h 1416"/>
              <a:gd name="connsiteX6" fmla="*/ 1055 w 1096"/>
              <a:gd name="connsiteY6" fmla="*/ 894 h 1416"/>
              <a:gd name="connsiteX7" fmla="*/ 1032 w 1096"/>
              <a:gd name="connsiteY7" fmla="*/ 960 h 1416"/>
              <a:gd name="connsiteX8" fmla="*/ 1017 w 1096"/>
              <a:gd name="connsiteY8" fmla="*/ 997 h 1416"/>
              <a:gd name="connsiteX9" fmla="*/ 1005 w 1096"/>
              <a:gd name="connsiteY9" fmla="*/ 1094 h 1416"/>
              <a:gd name="connsiteX10" fmla="*/ 974 w 1096"/>
              <a:gd name="connsiteY10" fmla="*/ 1208 h 1416"/>
              <a:gd name="connsiteX11" fmla="*/ 943 w 1096"/>
              <a:gd name="connsiteY11" fmla="*/ 1277 h 1416"/>
              <a:gd name="connsiteX12" fmla="*/ 868 w 1096"/>
              <a:gd name="connsiteY12" fmla="*/ 1310 h 1416"/>
              <a:gd name="connsiteX13" fmla="*/ 766 w 1096"/>
              <a:gd name="connsiteY13" fmla="*/ 1370 h 1416"/>
              <a:gd name="connsiteX14" fmla="*/ 749 w 1096"/>
              <a:gd name="connsiteY14" fmla="*/ 1372 h 1416"/>
              <a:gd name="connsiteX15" fmla="*/ 510 w 1096"/>
              <a:gd name="connsiteY15" fmla="*/ 1416 h 1416"/>
              <a:gd name="connsiteX16" fmla="*/ 65 w 1096"/>
              <a:gd name="connsiteY16" fmla="*/ 965 h 1416"/>
              <a:gd name="connsiteX17" fmla="*/ 28 w 1096"/>
              <a:gd name="connsiteY17" fmla="*/ 0 h 1416"/>
              <a:gd name="connsiteX18" fmla="*/ 117 w 1096"/>
              <a:gd name="connsiteY18" fmla="*/ 13 h 1416"/>
              <a:gd name="connsiteX19" fmla="*/ 729 w 1096"/>
              <a:gd name="connsiteY19" fmla="*/ 13 h 1416"/>
              <a:gd name="connsiteX20" fmla="*/ 621 w 1096"/>
              <a:gd name="connsiteY20" fmla="*/ 19 h 1416"/>
              <a:gd name="connsiteX21" fmla="*/ 652 w 1096"/>
              <a:gd name="connsiteY21" fmla="*/ 31 h 1416"/>
              <a:gd name="connsiteX22" fmla="*/ 727 w 1096"/>
              <a:gd name="connsiteY22" fmla="*/ 126 h 1416"/>
              <a:gd name="connsiteX23" fmla="*/ 732 w 1096"/>
              <a:gd name="connsiteY23" fmla="*/ 179 h 1416"/>
              <a:gd name="connsiteX24" fmla="*/ 1051 w 1096"/>
              <a:gd name="connsiteY24" fmla="*/ 487 h 1416"/>
              <a:gd name="connsiteX0" fmla="*/ 1051 w 1096"/>
              <a:gd name="connsiteY0" fmla="*/ 485 h 1416"/>
              <a:gd name="connsiteX1" fmla="*/ 1076 w 1096"/>
              <a:gd name="connsiteY1" fmla="*/ 535 h 1416"/>
              <a:gd name="connsiteX2" fmla="*/ 1092 w 1096"/>
              <a:gd name="connsiteY2" fmla="*/ 582 h 1416"/>
              <a:gd name="connsiteX3" fmla="*/ 1069 w 1096"/>
              <a:gd name="connsiteY3" fmla="*/ 701 h 1416"/>
              <a:gd name="connsiteX4" fmla="*/ 1066 w 1096"/>
              <a:gd name="connsiteY4" fmla="*/ 761 h 1416"/>
              <a:gd name="connsiteX5" fmla="*/ 1056 w 1096"/>
              <a:gd name="connsiteY5" fmla="*/ 840 h 1416"/>
              <a:gd name="connsiteX6" fmla="*/ 1055 w 1096"/>
              <a:gd name="connsiteY6" fmla="*/ 894 h 1416"/>
              <a:gd name="connsiteX7" fmla="*/ 1032 w 1096"/>
              <a:gd name="connsiteY7" fmla="*/ 960 h 1416"/>
              <a:gd name="connsiteX8" fmla="*/ 1017 w 1096"/>
              <a:gd name="connsiteY8" fmla="*/ 997 h 1416"/>
              <a:gd name="connsiteX9" fmla="*/ 1005 w 1096"/>
              <a:gd name="connsiteY9" fmla="*/ 1094 h 1416"/>
              <a:gd name="connsiteX10" fmla="*/ 974 w 1096"/>
              <a:gd name="connsiteY10" fmla="*/ 1208 h 1416"/>
              <a:gd name="connsiteX11" fmla="*/ 943 w 1096"/>
              <a:gd name="connsiteY11" fmla="*/ 1277 h 1416"/>
              <a:gd name="connsiteX12" fmla="*/ 868 w 1096"/>
              <a:gd name="connsiteY12" fmla="*/ 1310 h 1416"/>
              <a:gd name="connsiteX13" fmla="*/ 766 w 1096"/>
              <a:gd name="connsiteY13" fmla="*/ 1370 h 1416"/>
              <a:gd name="connsiteX14" fmla="*/ 749 w 1096"/>
              <a:gd name="connsiteY14" fmla="*/ 1372 h 1416"/>
              <a:gd name="connsiteX15" fmla="*/ 510 w 1096"/>
              <a:gd name="connsiteY15" fmla="*/ 1416 h 1416"/>
              <a:gd name="connsiteX16" fmla="*/ 65 w 1096"/>
              <a:gd name="connsiteY16" fmla="*/ 965 h 1416"/>
              <a:gd name="connsiteX17" fmla="*/ 28 w 1096"/>
              <a:gd name="connsiteY17" fmla="*/ 0 h 1416"/>
              <a:gd name="connsiteX18" fmla="*/ 117 w 1096"/>
              <a:gd name="connsiteY18" fmla="*/ 13 h 1416"/>
              <a:gd name="connsiteX19" fmla="*/ 729 w 1096"/>
              <a:gd name="connsiteY19" fmla="*/ 13 h 1416"/>
              <a:gd name="connsiteX20" fmla="*/ 621 w 1096"/>
              <a:gd name="connsiteY20" fmla="*/ 19 h 1416"/>
              <a:gd name="connsiteX21" fmla="*/ 652 w 1096"/>
              <a:gd name="connsiteY21" fmla="*/ 31 h 1416"/>
              <a:gd name="connsiteX22" fmla="*/ 727 w 1096"/>
              <a:gd name="connsiteY22" fmla="*/ 126 h 1416"/>
              <a:gd name="connsiteX23" fmla="*/ 732 w 1096"/>
              <a:gd name="connsiteY23" fmla="*/ 179 h 1416"/>
              <a:gd name="connsiteX24" fmla="*/ 1051 w 1096"/>
              <a:gd name="connsiteY24" fmla="*/ 487 h 1416"/>
              <a:gd name="connsiteX0" fmla="*/ 1029 w 1074"/>
              <a:gd name="connsiteY0" fmla="*/ 485 h 1416"/>
              <a:gd name="connsiteX1" fmla="*/ 1054 w 1074"/>
              <a:gd name="connsiteY1" fmla="*/ 535 h 1416"/>
              <a:gd name="connsiteX2" fmla="*/ 1070 w 1074"/>
              <a:gd name="connsiteY2" fmla="*/ 582 h 1416"/>
              <a:gd name="connsiteX3" fmla="*/ 1047 w 1074"/>
              <a:gd name="connsiteY3" fmla="*/ 701 h 1416"/>
              <a:gd name="connsiteX4" fmla="*/ 1044 w 1074"/>
              <a:gd name="connsiteY4" fmla="*/ 761 h 1416"/>
              <a:gd name="connsiteX5" fmla="*/ 1034 w 1074"/>
              <a:gd name="connsiteY5" fmla="*/ 840 h 1416"/>
              <a:gd name="connsiteX6" fmla="*/ 1033 w 1074"/>
              <a:gd name="connsiteY6" fmla="*/ 894 h 1416"/>
              <a:gd name="connsiteX7" fmla="*/ 1010 w 1074"/>
              <a:gd name="connsiteY7" fmla="*/ 960 h 1416"/>
              <a:gd name="connsiteX8" fmla="*/ 995 w 1074"/>
              <a:gd name="connsiteY8" fmla="*/ 997 h 1416"/>
              <a:gd name="connsiteX9" fmla="*/ 983 w 1074"/>
              <a:gd name="connsiteY9" fmla="*/ 1094 h 1416"/>
              <a:gd name="connsiteX10" fmla="*/ 952 w 1074"/>
              <a:gd name="connsiteY10" fmla="*/ 1208 h 1416"/>
              <a:gd name="connsiteX11" fmla="*/ 921 w 1074"/>
              <a:gd name="connsiteY11" fmla="*/ 1277 h 1416"/>
              <a:gd name="connsiteX12" fmla="*/ 846 w 1074"/>
              <a:gd name="connsiteY12" fmla="*/ 1310 h 1416"/>
              <a:gd name="connsiteX13" fmla="*/ 744 w 1074"/>
              <a:gd name="connsiteY13" fmla="*/ 1370 h 1416"/>
              <a:gd name="connsiteX14" fmla="*/ 727 w 1074"/>
              <a:gd name="connsiteY14" fmla="*/ 1372 h 1416"/>
              <a:gd name="connsiteX15" fmla="*/ 488 w 1074"/>
              <a:gd name="connsiteY15" fmla="*/ 1416 h 1416"/>
              <a:gd name="connsiteX16" fmla="*/ 43 w 1074"/>
              <a:gd name="connsiteY16" fmla="*/ 965 h 1416"/>
              <a:gd name="connsiteX17" fmla="*/ 6 w 1074"/>
              <a:gd name="connsiteY17" fmla="*/ 0 h 1416"/>
              <a:gd name="connsiteX18" fmla="*/ 95 w 1074"/>
              <a:gd name="connsiteY18" fmla="*/ 13 h 1416"/>
              <a:gd name="connsiteX19" fmla="*/ 578 w 1074"/>
              <a:gd name="connsiteY19" fmla="*/ 13 h 1416"/>
              <a:gd name="connsiteX20" fmla="*/ 599 w 1074"/>
              <a:gd name="connsiteY20" fmla="*/ 19 h 1416"/>
              <a:gd name="connsiteX21" fmla="*/ 630 w 1074"/>
              <a:gd name="connsiteY21" fmla="*/ 31 h 1416"/>
              <a:gd name="connsiteX22" fmla="*/ 705 w 1074"/>
              <a:gd name="connsiteY22" fmla="*/ 126 h 1416"/>
              <a:gd name="connsiteX23" fmla="*/ 710 w 1074"/>
              <a:gd name="connsiteY23" fmla="*/ 179 h 1416"/>
              <a:gd name="connsiteX24" fmla="*/ 1029 w 1074"/>
              <a:gd name="connsiteY24" fmla="*/ 487 h 1416"/>
              <a:gd name="connsiteX0" fmla="*/ 1029 w 1074"/>
              <a:gd name="connsiteY0" fmla="*/ 485 h 1416"/>
              <a:gd name="connsiteX1" fmla="*/ 1054 w 1074"/>
              <a:gd name="connsiteY1" fmla="*/ 535 h 1416"/>
              <a:gd name="connsiteX2" fmla="*/ 1070 w 1074"/>
              <a:gd name="connsiteY2" fmla="*/ 582 h 1416"/>
              <a:gd name="connsiteX3" fmla="*/ 1047 w 1074"/>
              <a:gd name="connsiteY3" fmla="*/ 701 h 1416"/>
              <a:gd name="connsiteX4" fmla="*/ 1044 w 1074"/>
              <a:gd name="connsiteY4" fmla="*/ 761 h 1416"/>
              <a:gd name="connsiteX5" fmla="*/ 1034 w 1074"/>
              <a:gd name="connsiteY5" fmla="*/ 840 h 1416"/>
              <a:gd name="connsiteX6" fmla="*/ 1033 w 1074"/>
              <a:gd name="connsiteY6" fmla="*/ 894 h 1416"/>
              <a:gd name="connsiteX7" fmla="*/ 1010 w 1074"/>
              <a:gd name="connsiteY7" fmla="*/ 960 h 1416"/>
              <a:gd name="connsiteX8" fmla="*/ 995 w 1074"/>
              <a:gd name="connsiteY8" fmla="*/ 997 h 1416"/>
              <a:gd name="connsiteX9" fmla="*/ 983 w 1074"/>
              <a:gd name="connsiteY9" fmla="*/ 1094 h 1416"/>
              <a:gd name="connsiteX10" fmla="*/ 952 w 1074"/>
              <a:gd name="connsiteY10" fmla="*/ 1208 h 1416"/>
              <a:gd name="connsiteX11" fmla="*/ 921 w 1074"/>
              <a:gd name="connsiteY11" fmla="*/ 1277 h 1416"/>
              <a:gd name="connsiteX12" fmla="*/ 846 w 1074"/>
              <a:gd name="connsiteY12" fmla="*/ 1310 h 1416"/>
              <a:gd name="connsiteX13" fmla="*/ 744 w 1074"/>
              <a:gd name="connsiteY13" fmla="*/ 1370 h 1416"/>
              <a:gd name="connsiteX14" fmla="*/ 727 w 1074"/>
              <a:gd name="connsiteY14" fmla="*/ 1372 h 1416"/>
              <a:gd name="connsiteX15" fmla="*/ 488 w 1074"/>
              <a:gd name="connsiteY15" fmla="*/ 1416 h 1416"/>
              <a:gd name="connsiteX16" fmla="*/ 43 w 1074"/>
              <a:gd name="connsiteY16" fmla="*/ 965 h 1416"/>
              <a:gd name="connsiteX17" fmla="*/ 6 w 1074"/>
              <a:gd name="connsiteY17" fmla="*/ 0 h 1416"/>
              <a:gd name="connsiteX18" fmla="*/ 95 w 1074"/>
              <a:gd name="connsiteY18" fmla="*/ 13 h 1416"/>
              <a:gd name="connsiteX19" fmla="*/ 578 w 1074"/>
              <a:gd name="connsiteY19" fmla="*/ 13 h 1416"/>
              <a:gd name="connsiteX20" fmla="*/ 599 w 1074"/>
              <a:gd name="connsiteY20" fmla="*/ 19 h 1416"/>
              <a:gd name="connsiteX21" fmla="*/ 630 w 1074"/>
              <a:gd name="connsiteY21" fmla="*/ 31 h 1416"/>
              <a:gd name="connsiteX22" fmla="*/ 705 w 1074"/>
              <a:gd name="connsiteY22" fmla="*/ 126 h 1416"/>
              <a:gd name="connsiteX23" fmla="*/ 710 w 1074"/>
              <a:gd name="connsiteY23" fmla="*/ 179 h 1416"/>
              <a:gd name="connsiteX24" fmla="*/ 1029 w 1074"/>
              <a:gd name="connsiteY24" fmla="*/ 487 h 1416"/>
              <a:gd name="connsiteX0" fmla="*/ 1029 w 1074"/>
              <a:gd name="connsiteY0" fmla="*/ 485 h 1416"/>
              <a:gd name="connsiteX1" fmla="*/ 1054 w 1074"/>
              <a:gd name="connsiteY1" fmla="*/ 535 h 1416"/>
              <a:gd name="connsiteX2" fmla="*/ 1070 w 1074"/>
              <a:gd name="connsiteY2" fmla="*/ 582 h 1416"/>
              <a:gd name="connsiteX3" fmla="*/ 1047 w 1074"/>
              <a:gd name="connsiteY3" fmla="*/ 701 h 1416"/>
              <a:gd name="connsiteX4" fmla="*/ 1044 w 1074"/>
              <a:gd name="connsiteY4" fmla="*/ 761 h 1416"/>
              <a:gd name="connsiteX5" fmla="*/ 1034 w 1074"/>
              <a:gd name="connsiteY5" fmla="*/ 840 h 1416"/>
              <a:gd name="connsiteX6" fmla="*/ 1033 w 1074"/>
              <a:gd name="connsiteY6" fmla="*/ 894 h 1416"/>
              <a:gd name="connsiteX7" fmla="*/ 1010 w 1074"/>
              <a:gd name="connsiteY7" fmla="*/ 960 h 1416"/>
              <a:gd name="connsiteX8" fmla="*/ 995 w 1074"/>
              <a:gd name="connsiteY8" fmla="*/ 997 h 1416"/>
              <a:gd name="connsiteX9" fmla="*/ 983 w 1074"/>
              <a:gd name="connsiteY9" fmla="*/ 1094 h 1416"/>
              <a:gd name="connsiteX10" fmla="*/ 952 w 1074"/>
              <a:gd name="connsiteY10" fmla="*/ 1208 h 1416"/>
              <a:gd name="connsiteX11" fmla="*/ 921 w 1074"/>
              <a:gd name="connsiteY11" fmla="*/ 1277 h 1416"/>
              <a:gd name="connsiteX12" fmla="*/ 846 w 1074"/>
              <a:gd name="connsiteY12" fmla="*/ 1310 h 1416"/>
              <a:gd name="connsiteX13" fmla="*/ 744 w 1074"/>
              <a:gd name="connsiteY13" fmla="*/ 1370 h 1416"/>
              <a:gd name="connsiteX14" fmla="*/ 727 w 1074"/>
              <a:gd name="connsiteY14" fmla="*/ 1372 h 1416"/>
              <a:gd name="connsiteX15" fmla="*/ 488 w 1074"/>
              <a:gd name="connsiteY15" fmla="*/ 1416 h 1416"/>
              <a:gd name="connsiteX16" fmla="*/ 43 w 1074"/>
              <a:gd name="connsiteY16" fmla="*/ 965 h 1416"/>
              <a:gd name="connsiteX17" fmla="*/ 6 w 1074"/>
              <a:gd name="connsiteY17" fmla="*/ 0 h 1416"/>
              <a:gd name="connsiteX18" fmla="*/ 95 w 1074"/>
              <a:gd name="connsiteY18" fmla="*/ 13 h 1416"/>
              <a:gd name="connsiteX19" fmla="*/ 126 w 1074"/>
              <a:gd name="connsiteY19" fmla="*/ 19 h 1416"/>
              <a:gd name="connsiteX20" fmla="*/ 578 w 1074"/>
              <a:gd name="connsiteY20" fmla="*/ 13 h 1416"/>
              <a:gd name="connsiteX21" fmla="*/ 599 w 1074"/>
              <a:gd name="connsiteY21" fmla="*/ 19 h 1416"/>
              <a:gd name="connsiteX22" fmla="*/ 630 w 1074"/>
              <a:gd name="connsiteY22" fmla="*/ 31 h 1416"/>
              <a:gd name="connsiteX23" fmla="*/ 705 w 1074"/>
              <a:gd name="connsiteY23" fmla="*/ 126 h 1416"/>
              <a:gd name="connsiteX24" fmla="*/ 710 w 1074"/>
              <a:gd name="connsiteY24" fmla="*/ 179 h 1416"/>
              <a:gd name="connsiteX25" fmla="*/ 1029 w 1074"/>
              <a:gd name="connsiteY25" fmla="*/ 487 h 1416"/>
              <a:gd name="connsiteX0" fmla="*/ 1029 w 1074"/>
              <a:gd name="connsiteY0" fmla="*/ 485 h 1416"/>
              <a:gd name="connsiteX1" fmla="*/ 1054 w 1074"/>
              <a:gd name="connsiteY1" fmla="*/ 535 h 1416"/>
              <a:gd name="connsiteX2" fmla="*/ 1070 w 1074"/>
              <a:gd name="connsiteY2" fmla="*/ 582 h 1416"/>
              <a:gd name="connsiteX3" fmla="*/ 1047 w 1074"/>
              <a:gd name="connsiteY3" fmla="*/ 701 h 1416"/>
              <a:gd name="connsiteX4" fmla="*/ 1044 w 1074"/>
              <a:gd name="connsiteY4" fmla="*/ 761 h 1416"/>
              <a:gd name="connsiteX5" fmla="*/ 1034 w 1074"/>
              <a:gd name="connsiteY5" fmla="*/ 840 h 1416"/>
              <a:gd name="connsiteX6" fmla="*/ 1033 w 1074"/>
              <a:gd name="connsiteY6" fmla="*/ 894 h 1416"/>
              <a:gd name="connsiteX7" fmla="*/ 1010 w 1074"/>
              <a:gd name="connsiteY7" fmla="*/ 960 h 1416"/>
              <a:gd name="connsiteX8" fmla="*/ 995 w 1074"/>
              <a:gd name="connsiteY8" fmla="*/ 997 h 1416"/>
              <a:gd name="connsiteX9" fmla="*/ 983 w 1074"/>
              <a:gd name="connsiteY9" fmla="*/ 1094 h 1416"/>
              <a:gd name="connsiteX10" fmla="*/ 952 w 1074"/>
              <a:gd name="connsiteY10" fmla="*/ 1208 h 1416"/>
              <a:gd name="connsiteX11" fmla="*/ 921 w 1074"/>
              <a:gd name="connsiteY11" fmla="*/ 1277 h 1416"/>
              <a:gd name="connsiteX12" fmla="*/ 846 w 1074"/>
              <a:gd name="connsiteY12" fmla="*/ 1310 h 1416"/>
              <a:gd name="connsiteX13" fmla="*/ 744 w 1074"/>
              <a:gd name="connsiteY13" fmla="*/ 1370 h 1416"/>
              <a:gd name="connsiteX14" fmla="*/ 727 w 1074"/>
              <a:gd name="connsiteY14" fmla="*/ 1372 h 1416"/>
              <a:gd name="connsiteX15" fmla="*/ 488 w 1074"/>
              <a:gd name="connsiteY15" fmla="*/ 1416 h 1416"/>
              <a:gd name="connsiteX16" fmla="*/ 43 w 1074"/>
              <a:gd name="connsiteY16" fmla="*/ 965 h 1416"/>
              <a:gd name="connsiteX17" fmla="*/ 6 w 1074"/>
              <a:gd name="connsiteY17" fmla="*/ 0 h 1416"/>
              <a:gd name="connsiteX18" fmla="*/ 95 w 1074"/>
              <a:gd name="connsiteY18" fmla="*/ 13 h 1416"/>
              <a:gd name="connsiteX19" fmla="*/ 126 w 1074"/>
              <a:gd name="connsiteY19" fmla="*/ 19 h 1416"/>
              <a:gd name="connsiteX20" fmla="*/ 578 w 1074"/>
              <a:gd name="connsiteY20" fmla="*/ 13 h 1416"/>
              <a:gd name="connsiteX21" fmla="*/ 599 w 1074"/>
              <a:gd name="connsiteY21" fmla="*/ 113 h 1416"/>
              <a:gd name="connsiteX22" fmla="*/ 630 w 1074"/>
              <a:gd name="connsiteY22" fmla="*/ 31 h 1416"/>
              <a:gd name="connsiteX23" fmla="*/ 705 w 1074"/>
              <a:gd name="connsiteY23" fmla="*/ 126 h 1416"/>
              <a:gd name="connsiteX24" fmla="*/ 710 w 1074"/>
              <a:gd name="connsiteY24" fmla="*/ 179 h 1416"/>
              <a:gd name="connsiteX25" fmla="*/ 1029 w 1074"/>
              <a:gd name="connsiteY25" fmla="*/ 487 h 1416"/>
              <a:gd name="connsiteX0" fmla="*/ 1029 w 1074"/>
              <a:gd name="connsiteY0" fmla="*/ 485 h 1416"/>
              <a:gd name="connsiteX1" fmla="*/ 1054 w 1074"/>
              <a:gd name="connsiteY1" fmla="*/ 535 h 1416"/>
              <a:gd name="connsiteX2" fmla="*/ 1070 w 1074"/>
              <a:gd name="connsiteY2" fmla="*/ 582 h 1416"/>
              <a:gd name="connsiteX3" fmla="*/ 1047 w 1074"/>
              <a:gd name="connsiteY3" fmla="*/ 701 h 1416"/>
              <a:gd name="connsiteX4" fmla="*/ 1044 w 1074"/>
              <a:gd name="connsiteY4" fmla="*/ 761 h 1416"/>
              <a:gd name="connsiteX5" fmla="*/ 1034 w 1074"/>
              <a:gd name="connsiteY5" fmla="*/ 840 h 1416"/>
              <a:gd name="connsiteX6" fmla="*/ 1033 w 1074"/>
              <a:gd name="connsiteY6" fmla="*/ 894 h 1416"/>
              <a:gd name="connsiteX7" fmla="*/ 1010 w 1074"/>
              <a:gd name="connsiteY7" fmla="*/ 960 h 1416"/>
              <a:gd name="connsiteX8" fmla="*/ 995 w 1074"/>
              <a:gd name="connsiteY8" fmla="*/ 997 h 1416"/>
              <a:gd name="connsiteX9" fmla="*/ 983 w 1074"/>
              <a:gd name="connsiteY9" fmla="*/ 1094 h 1416"/>
              <a:gd name="connsiteX10" fmla="*/ 952 w 1074"/>
              <a:gd name="connsiteY10" fmla="*/ 1208 h 1416"/>
              <a:gd name="connsiteX11" fmla="*/ 921 w 1074"/>
              <a:gd name="connsiteY11" fmla="*/ 1277 h 1416"/>
              <a:gd name="connsiteX12" fmla="*/ 846 w 1074"/>
              <a:gd name="connsiteY12" fmla="*/ 1310 h 1416"/>
              <a:gd name="connsiteX13" fmla="*/ 744 w 1074"/>
              <a:gd name="connsiteY13" fmla="*/ 1370 h 1416"/>
              <a:gd name="connsiteX14" fmla="*/ 727 w 1074"/>
              <a:gd name="connsiteY14" fmla="*/ 1372 h 1416"/>
              <a:gd name="connsiteX15" fmla="*/ 488 w 1074"/>
              <a:gd name="connsiteY15" fmla="*/ 1416 h 1416"/>
              <a:gd name="connsiteX16" fmla="*/ 43 w 1074"/>
              <a:gd name="connsiteY16" fmla="*/ 965 h 1416"/>
              <a:gd name="connsiteX17" fmla="*/ 6 w 1074"/>
              <a:gd name="connsiteY17" fmla="*/ 0 h 1416"/>
              <a:gd name="connsiteX18" fmla="*/ 95 w 1074"/>
              <a:gd name="connsiteY18" fmla="*/ 13 h 1416"/>
              <a:gd name="connsiteX19" fmla="*/ 126 w 1074"/>
              <a:gd name="connsiteY19" fmla="*/ 19 h 1416"/>
              <a:gd name="connsiteX20" fmla="*/ 578 w 1074"/>
              <a:gd name="connsiteY20" fmla="*/ 13 h 1416"/>
              <a:gd name="connsiteX21" fmla="*/ 599 w 1074"/>
              <a:gd name="connsiteY21" fmla="*/ 113 h 1416"/>
              <a:gd name="connsiteX22" fmla="*/ 630 w 1074"/>
              <a:gd name="connsiteY22" fmla="*/ 125 h 1416"/>
              <a:gd name="connsiteX23" fmla="*/ 705 w 1074"/>
              <a:gd name="connsiteY23" fmla="*/ 126 h 1416"/>
              <a:gd name="connsiteX24" fmla="*/ 710 w 1074"/>
              <a:gd name="connsiteY24" fmla="*/ 179 h 1416"/>
              <a:gd name="connsiteX25" fmla="*/ 1029 w 1074"/>
              <a:gd name="connsiteY25" fmla="*/ 487 h 1416"/>
              <a:gd name="connsiteX0" fmla="*/ 1029 w 1074"/>
              <a:gd name="connsiteY0" fmla="*/ 485 h 1416"/>
              <a:gd name="connsiteX1" fmla="*/ 1054 w 1074"/>
              <a:gd name="connsiteY1" fmla="*/ 535 h 1416"/>
              <a:gd name="connsiteX2" fmla="*/ 1070 w 1074"/>
              <a:gd name="connsiteY2" fmla="*/ 582 h 1416"/>
              <a:gd name="connsiteX3" fmla="*/ 1047 w 1074"/>
              <a:gd name="connsiteY3" fmla="*/ 701 h 1416"/>
              <a:gd name="connsiteX4" fmla="*/ 1044 w 1074"/>
              <a:gd name="connsiteY4" fmla="*/ 761 h 1416"/>
              <a:gd name="connsiteX5" fmla="*/ 1034 w 1074"/>
              <a:gd name="connsiteY5" fmla="*/ 840 h 1416"/>
              <a:gd name="connsiteX6" fmla="*/ 1033 w 1074"/>
              <a:gd name="connsiteY6" fmla="*/ 894 h 1416"/>
              <a:gd name="connsiteX7" fmla="*/ 1010 w 1074"/>
              <a:gd name="connsiteY7" fmla="*/ 960 h 1416"/>
              <a:gd name="connsiteX8" fmla="*/ 995 w 1074"/>
              <a:gd name="connsiteY8" fmla="*/ 997 h 1416"/>
              <a:gd name="connsiteX9" fmla="*/ 983 w 1074"/>
              <a:gd name="connsiteY9" fmla="*/ 1094 h 1416"/>
              <a:gd name="connsiteX10" fmla="*/ 952 w 1074"/>
              <a:gd name="connsiteY10" fmla="*/ 1208 h 1416"/>
              <a:gd name="connsiteX11" fmla="*/ 921 w 1074"/>
              <a:gd name="connsiteY11" fmla="*/ 1277 h 1416"/>
              <a:gd name="connsiteX12" fmla="*/ 846 w 1074"/>
              <a:gd name="connsiteY12" fmla="*/ 1310 h 1416"/>
              <a:gd name="connsiteX13" fmla="*/ 744 w 1074"/>
              <a:gd name="connsiteY13" fmla="*/ 1370 h 1416"/>
              <a:gd name="connsiteX14" fmla="*/ 727 w 1074"/>
              <a:gd name="connsiteY14" fmla="*/ 1372 h 1416"/>
              <a:gd name="connsiteX15" fmla="*/ 488 w 1074"/>
              <a:gd name="connsiteY15" fmla="*/ 1416 h 1416"/>
              <a:gd name="connsiteX16" fmla="*/ 43 w 1074"/>
              <a:gd name="connsiteY16" fmla="*/ 965 h 1416"/>
              <a:gd name="connsiteX17" fmla="*/ 6 w 1074"/>
              <a:gd name="connsiteY17" fmla="*/ 0 h 1416"/>
              <a:gd name="connsiteX18" fmla="*/ 95 w 1074"/>
              <a:gd name="connsiteY18" fmla="*/ 13 h 1416"/>
              <a:gd name="connsiteX19" fmla="*/ 126 w 1074"/>
              <a:gd name="connsiteY19" fmla="*/ 19 h 1416"/>
              <a:gd name="connsiteX20" fmla="*/ 578 w 1074"/>
              <a:gd name="connsiteY20" fmla="*/ 13 h 1416"/>
              <a:gd name="connsiteX21" fmla="*/ 599 w 1074"/>
              <a:gd name="connsiteY21" fmla="*/ 113 h 1416"/>
              <a:gd name="connsiteX22" fmla="*/ 630 w 1074"/>
              <a:gd name="connsiteY22" fmla="*/ 125 h 1416"/>
              <a:gd name="connsiteX23" fmla="*/ 705 w 1074"/>
              <a:gd name="connsiteY23" fmla="*/ 126 h 1416"/>
              <a:gd name="connsiteX24" fmla="*/ 710 w 1074"/>
              <a:gd name="connsiteY24" fmla="*/ 179 h 1416"/>
              <a:gd name="connsiteX25" fmla="*/ 1029 w 1074"/>
              <a:gd name="connsiteY25" fmla="*/ 487 h 1416"/>
              <a:gd name="connsiteX0" fmla="*/ 1029 w 1074"/>
              <a:gd name="connsiteY0" fmla="*/ 485 h 1416"/>
              <a:gd name="connsiteX1" fmla="*/ 1054 w 1074"/>
              <a:gd name="connsiteY1" fmla="*/ 535 h 1416"/>
              <a:gd name="connsiteX2" fmla="*/ 1070 w 1074"/>
              <a:gd name="connsiteY2" fmla="*/ 582 h 1416"/>
              <a:gd name="connsiteX3" fmla="*/ 1047 w 1074"/>
              <a:gd name="connsiteY3" fmla="*/ 701 h 1416"/>
              <a:gd name="connsiteX4" fmla="*/ 1044 w 1074"/>
              <a:gd name="connsiteY4" fmla="*/ 761 h 1416"/>
              <a:gd name="connsiteX5" fmla="*/ 1034 w 1074"/>
              <a:gd name="connsiteY5" fmla="*/ 840 h 1416"/>
              <a:gd name="connsiteX6" fmla="*/ 1033 w 1074"/>
              <a:gd name="connsiteY6" fmla="*/ 894 h 1416"/>
              <a:gd name="connsiteX7" fmla="*/ 1010 w 1074"/>
              <a:gd name="connsiteY7" fmla="*/ 960 h 1416"/>
              <a:gd name="connsiteX8" fmla="*/ 995 w 1074"/>
              <a:gd name="connsiteY8" fmla="*/ 997 h 1416"/>
              <a:gd name="connsiteX9" fmla="*/ 983 w 1074"/>
              <a:gd name="connsiteY9" fmla="*/ 1094 h 1416"/>
              <a:gd name="connsiteX10" fmla="*/ 952 w 1074"/>
              <a:gd name="connsiteY10" fmla="*/ 1208 h 1416"/>
              <a:gd name="connsiteX11" fmla="*/ 921 w 1074"/>
              <a:gd name="connsiteY11" fmla="*/ 1277 h 1416"/>
              <a:gd name="connsiteX12" fmla="*/ 846 w 1074"/>
              <a:gd name="connsiteY12" fmla="*/ 1310 h 1416"/>
              <a:gd name="connsiteX13" fmla="*/ 744 w 1074"/>
              <a:gd name="connsiteY13" fmla="*/ 1370 h 1416"/>
              <a:gd name="connsiteX14" fmla="*/ 727 w 1074"/>
              <a:gd name="connsiteY14" fmla="*/ 1372 h 1416"/>
              <a:gd name="connsiteX15" fmla="*/ 488 w 1074"/>
              <a:gd name="connsiteY15" fmla="*/ 1416 h 1416"/>
              <a:gd name="connsiteX16" fmla="*/ 43 w 1074"/>
              <a:gd name="connsiteY16" fmla="*/ 965 h 1416"/>
              <a:gd name="connsiteX17" fmla="*/ 6 w 1074"/>
              <a:gd name="connsiteY17" fmla="*/ 0 h 1416"/>
              <a:gd name="connsiteX18" fmla="*/ 95 w 1074"/>
              <a:gd name="connsiteY18" fmla="*/ 13 h 1416"/>
              <a:gd name="connsiteX19" fmla="*/ 126 w 1074"/>
              <a:gd name="connsiteY19" fmla="*/ 19 h 1416"/>
              <a:gd name="connsiteX20" fmla="*/ 578 w 1074"/>
              <a:gd name="connsiteY20" fmla="*/ 13 h 1416"/>
              <a:gd name="connsiteX21" fmla="*/ 599 w 1074"/>
              <a:gd name="connsiteY21" fmla="*/ 113 h 1416"/>
              <a:gd name="connsiteX22" fmla="*/ 630 w 1074"/>
              <a:gd name="connsiteY22" fmla="*/ 125 h 1416"/>
              <a:gd name="connsiteX23" fmla="*/ 705 w 1074"/>
              <a:gd name="connsiteY23" fmla="*/ 126 h 1416"/>
              <a:gd name="connsiteX24" fmla="*/ 710 w 1074"/>
              <a:gd name="connsiteY24" fmla="*/ 179 h 1416"/>
              <a:gd name="connsiteX25" fmla="*/ 1029 w 1074"/>
              <a:gd name="connsiteY25" fmla="*/ 487 h 1416"/>
              <a:gd name="connsiteX0" fmla="*/ 1029 w 1074"/>
              <a:gd name="connsiteY0" fmla="*/ 485 h 1416"/>
              <a:gd name="connsiteX1" fmla="*/ 1054 w 1074"/>
              <a:gd name="connsiteY1" fmla="*/ 535 h 1416"/>
              <a:gd name="connsiteX2" fmla="*/ 1070 w 1074"/>
              <a:gd name="connsiteY2" fmla="*/ 582 h 1416"/>
              <a:gd name="connsiteX3" fmla="*/ 1047 w 1074"/>
              <a:gd name="connsiteY3" fmla="*/ 701 h 1416"/>
              <a:gd name="connsiteX4" fmla="*/ 1044 w 1074"/>
              <a:gd name="connsiteY4" fmla="*/ 761 h 1416"/>
              <a:gd name="connsiteX5" fmla="*/ 1034 w 1074"/>
              <a:gd name="connsiteY5" fmla="*/ 840 h 1416"/>
              <a:gd name="connsiteX6" fmla="*/ 1033 w 1074"/>
              <a:gd name="connsiteY6" fmla="*/ 894 h 1416"/>
              <a:gd name="connsiteX7" fmla="*/ 1010 w 1074"/>
              <a:gd name="connsiteY7" fmla="*/ 960 h 1416"/>
              <a:gd name="connsiteX8" fmla="*/ 995 w 1074"/>
              <a:gd name="connsiteY8" fmla="*/ 997 h 1416"/>
              <a:gd name="connsiteX9" fmla="*/ 983 w 1074"/>
              <a:gd name="connsiteY9" fmla="*/ 1094 h 1416"/>
              <a:gd name="connsiteX10" fmla="*/ 952 w 1074"/>
              <a:gd name="connsiteY10" fmla="*/ 1208 h 1416"/>
              <a:gd name="connsiteX11" fmla="*/ 921 w 1074"/>
              <a:gd name="connsiteY11" fmla="*/ 1277 h 1416"/>
              <a:gd name="connsiteX12" fmla="*/ 846 w 1074"/>
              <a:gd name="connsiteY12" fmla="*/ 1310 h 1416"/>
              <a:gd name="connsiteX13" fmla="*/ 744 w 1074"/>
              <a:gd name="connsiteY13" fmla="*/ 1370 h 1416"/>
              <a:gd name="connsiteX14" fmla="*/ 727 w 1074"/>
              <a:gd name="connsiteY14" fmla="*/ 1372 h 1416"/>
              <a:gd name="connsiteX15" fmla="*/ 488 w 1074"/>
              <a:gd name="connsiteY15" fmla="*/ 1416 h 1416"/>
              <a:gd name="connsiteX16" fmla="*/ 43 w 1074"/>
              <a:gd name="connsiteY16" fmla="*/ 965 h 1416"/>
              <a:gd name="connsiteX17" fmla="*/ 6 w 1074"/>
              <a:gd name="connsiteY17" fmla="*/ 0 h 1416"/>
              <a:gd name="connsiteX18" fmla="*/ 95 w 1074"/>
              <a:gd name="connsiteY18" fmla="*/ 13 h 1416"/>
              <a:gd name="connsiteX19" fmla="*/ 126 w 1074"/>
              <a:gd name="connsiteY19" fmla="*/ 19 h 1416"/>
              <a:gd name="connsiteX20" fmla="*/ 578 w 1074"/>
              <a:gd name="connsiteY20" fmla="*/ 107 h 1416"/>
              <a:gd name="connsiteX21" fmla="*/ 599 w 1074"/>
              <a:gd name="connsiteY21" fmla="*/ 113 h 1416"/>
              <a:gd name="connsiteX22" fmla="*/ 630 w 1074"/>
              <a:gd name="connsiteY22" fmla="*/ 125 h 1416"/>
              <a:gd name="connsiteX23" fmla="*/ 705 w 1074"/>
              <a:gd name="connsiteY23" fmla="*/ 126 h 1416"/>
              <a:gd name="connsiteX24" fmla="*/ 710 w 1074"/>
              <a:gd name="connsiteY24" fmla="*/ 179 h 1416"/>
              <a:gd name="connsiteX25" fmla="*/ 1029 w 1074"/>
              <a:gd name="connsiteY25" fmla="*/ 487 h 1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74" h="1416">
                <a:moveTo>
                  <a:pt x="1029" y="485"/>
                </a:moveTo>
                <a:cubicBezTo>
                  <a:pt x="1027" y="480"/>
                  <a:pt x="1048" y="525"/>
                  <a:pt x="1054" y="535"/>
                </a:cubicBezTo>
                <a:cubicBezTo>
                  <a:pt x="1059" y="545"/>
                  <a:pt x="1074" y="573"/>
                  <a:pt x="1070" y="582"/>
                </a:cubicBezTo>
                <a:cubicBezTo>
                  <a:pt x="1069" y="610"/>
                  <a:pt x="1051" y="671"/>
                  <a:pt x="1047" y="701"/>
                </a:cubicBezTo>
                <a:cubicBezTo>
                  <a:pt x="1046" y="718"/>
                  <a:pt x="1046" y="738"/>
                  <a:pt x="1044" y="761"/>
                </a:cubicBezTo>
                <a:cubicBezTo>
                  <a:pt x="1049" y="776"/>
                  <a:pt x="1036" y="828"/>
                  <a:pt x="1034" y="840"/>
                </a:cubicBezTo>
                <a:cubicBezTo>
                  <a:pt x="1040" y="861"/>
                  <a:pt x="1036" y="874"/>
                  <a:pt x="1033" y="894"/>
                </a:cubicBezTo>
                <a:cubicBezTo>
                  <a:pt x="1029" y="910"/>
                  <a:pt x="1015" y="943"/>
                  <a:pt x="1010" y="960"/>
                </a:cubicBezTo>
                <a:cubicBezTo>
                  <a:pt x="1003" y="982"/>
                  <a:pt x="998" y="973"/>
                  <a:pt x="995" y="997"/>
                </a:cubicBezTo>
                <a:cubicBezTo>
                  <a:pt x="991" y="1019"/>
                  <a:pt x="990" y="1069"/>
                  <a:pt x="983" y="1094"/>
                </a:cubicBezTo>
                <a:cubicBezTo>
                  <a:pt x="976" y="1129"/>
                  <a:pt x="962" y="1177"/>
                  <a:pt x="952" y="1208"/>
                </a:cubicBezTo>
                <a:cubicBezTo>
                  <a:pt x="952" y="1213"/>
                  <a:pt x="921" y="1277"/>
                  <a:pt x="921" y="1277"/>
                </a:cubicBezTo>
                <a:cubicBezTo>
                  <a:pt x="891" y="1352"/>
                  <a:pt x="894" y="1262"/>
                  <a:pt x="846" y="1310"/>
                </a:cubicBezTo>
                <a:cubicBezTo>
                  <a:pt x="829" y="1347"/>
                  <a:pt x="760" y="1334"/>
                  <a:pt x="744" y="1370"/>
                </a:cubicBezTo>
                <a:cubicBezTo>
                  <a:pt x="738" y="1371"/>
                  <a:pt x="733" y="1371"/>
                  <a:pt x="727" y="1372"/>
                </a:cubicBezTo>
                <a:lnTo>
                  <a:pt x="488" y="1416"/>
                </a:lnTo>
                <a:lnTo>
                  <a:pt x="43" y="965"/>
                </a:lnTo>
                <a:cubicBezTo>
                  <a:pt x="31" y="643"/>
                  <a:pt x="18" y="322"/>
                  <a:pt x="6" y="0"/>
                </a:cubicBezTo>
                <a:cubicBezTo>
                  <a:pt x="19" y="29"/>
                  <a:pt x="0" y="11"/>
                  <a:pt x="95" y="13"/>
                </a:cubicBezTo>
                <a:cubicBezTo>
                  <a:pt x="115" y="16"/>
                  <a:pt x="46" y="3"/>
                  <a:pt x="126" y="19"/>
                </a:cubicBezTo>
                <a:cubicBezTo>
                  <a:pt x="206" y="35"/>
                  <a:pt x="499" y="107"/>
                  <a:pt x="578" y="107"/>
                </a:cubicBezTo>
                <a:cubicBezTo>
                  <a:pt x="568" y="136"/>
                  <a:pt x="526" y="148"/>
                  <a:pt x="599" y="113"/>
                </a:cubicBezTo>
                <a:cubicBezTo>
                  <a:pt x="586" y="116"/>
                  <a:pt x="612" y="123"/>
                  <a:pt x="630" y="125"/>
                </a:cubicBezTo>
                <a:cubicBezTo>
                  <a:pt x="648" y="127"/>
                  <a:pt x="677" y="164"/>
                  <a:pt x="705" y="126"/>
                </a:cubicBezTo>
                <a:cubicBezTo>
                  <a:pt x="706" y="154"/>
                  <a:pt x="656" y="103"/>
                  <a:pt x="710" y="179"/>
                </a:cubicBezTo>
                <a:lnTo>
                  <a:pt x="1029" y="487"/>
                </a:lnTo>
              </a:path>
            </a:pathLst>
          </a:custGeom>
          <a:gradFill rotWithShape="1">
            <a:gsLst>
              <a:gs pos="0">
                <a:srgbClr val="FFFF00">
                  <a:alpha val="50000"/>
                </a:srgbClr>
              </a:gs>
              <a:gs pos="100000">
                <a:srgbClr val="767600">
                  <a:alpha val="39998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cxnSp>
        <p:nvCxnSpPr>
          <p:cNvPr id="91" name="Прямая соединительная линия 90"/>
          <p:cNvCxnSpPr/>
          <p:nvPr/>
        </p:nvCxnSpPr>
        <p:spPr>
          <a:xfrm rot="5400000">
            <a:off x="3107521" y="3464719"/>
            <a:ext cx="500066" cy="42862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 rot="5400000">
            <a:off x="2071670" y="3643314"/>
            <a:ext cx="571504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Line 43"/>
          <p:cNvSpPr>
            <a:spLocks noChangeShapeType="1"/>
          </p:cNvSpPr>
          <p:nvPr/>
        </p:nvSpPr>
        <p:spPr bwMode="auto">
          <a:xfrm>
            <a:off x="2143108" y="3357562"/>
            <a:ext cx="936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4" name="Text Box 20"/>
          <p:cNvSpPr txBox="1">
            <a:spLocks noChangeArrowheads="1"/>
          </p:cNvSpPr>
          <p:nvPr/>
        </p:nvSpPr>
        <p:spPr bwMode="auto">
          <a:xfrm>
            <a:off x="3071802" y="3143248"/>
            <a:ext cx="4556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 smtClean="0">
                <a:solidFill>
                  <a:srgbClr val="4F81BD"/>
                </a:solidFill>
                <a:latin typeface="Arial"/>
                <a:cs typeface="Arial"/>
                <a:sym typeface="Symbol" pitchFamily="18" charset="2"/>
              </a:rPr>
              <a:t>ℓ</a:t>
            </a:r>
            <a:r>
              <a:rPr lang="ru-RU" altLang="ru-RU" baseline="-40000" dirty="0" smtClean="0">
                <a:solidFill>
                  <a:srgbClr val="4F81BD"/>
                </a:solidFill>
                <a:latin typeface="Arial"/>
                <a:cs typeface="Arial"/>
                <a:sym typeface="Symbol" pitchFamily="18" charset="2"/>
              </a:rPr>
              <a:t>3</a:t>
            </a:r>
            <a:endParaRPr lang="ru-RU" altLang="ru-RU" baseline="-40000" dirty="0">
              <a:solidFill>
                <a:srgbClr val="4F81BD"/>
              </a:solidFill>
              <a:sym typeface="Symbol" pitchFamily="18" charset="2"/>
            </a:endParaRPr>
          </a:p>
        </p:txBody>
      </p:sp>
      <p:sp>
        <p:nvSpPr>
          <p:cNvPr id="99" name="Arc 134"/>
          <p:cNvSpPr>
            <a:spLocks/>
          </p:cNvSpPr>
          <p:nvPr/>
        </p:nvSpPr>
        <p:spPr bwMode="auto">
          <a:xfrm rot="16956582" flipH="1" flipV="1">
            <a:off x="3182959" y="3726758"/>
            <a:ext cx="287337" cy="150812"/>
          </a:xfrm>
          <a:custGeom>
            <a:avLst/>
            <a:gdLst>
              <a:gd name="T0" fmla="*/ 2147483647 w 21600"/>
              <a:gd name="T1" fmla="*/ 0 h 11307"/>
              <a:gd name="T2" fmla="*/ 2147483647 w 21600"/>
              <a:gd name="T3" fmla="*/ 2147483647 h 11307"/>
              <a:gd name="T4" fmla="*/ 0 w 21600"/>
              <a:gd name="T5" fmla="*/ 2147483647 h 11307"/>
              <a:gd name="T6" fmla="*/ 0 60000 65536"/>
              <a:gd name="T7" fmla="*/ 0 60000 65536"/>
              <a:gd name="T8" fmla="*/ 0 60000 65536"/>
              <a:gd name="T9" fmla="*/ 0 w 21600"/>
              <a:gd name="T10" fmla="*/ 0 h 11307"/>
              <a:gd name="T11" fmla="*/ 21600 w 21600"/>
              <a:gd name="T12" fmla="*/ 11307 h 1130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1307" fill="none" extrusionOk="0">
                <a:moveTo>
                  <a:pt x="21246" y="-1"/>
                </a:moveTo>
                <a:cubicBezTo>
                  <a:pt x="21481" y="1284"/>
                  <a:pt x="21600" y="2587"/>
                  <a:pt x="21600" y="3893"/>
                </a:cubicBezTo>
                <a:cubicBezTo>
                  <a:pt x="21600" y="6422"/>
                  <a:pt x="21155" y="8931"/>
                  <a:pt x="20287" y="11306"/>
                </a:cubicBezTo>
              </a:path>
              <a:path w="21600" h="11307" stroke="0" extrusionOk="0">
                <a:moveTo>
                  <a:pt x="21246" y="-1"/>
                </a:moveTo>
                <a:cubicBezTo>
                  <a:pt x="21481" y="1284"/>
                  <a:pt x="21600" y="2587"/>
                  <a:pt x="21600" y="3893"/>
                </a:cubicBezTo>
                <a:cubicBezTo>
                  <a:pt x="21600" y="6422"/>
                  <a:pt x="21155" y="8931"/>
                  <a:pt x="20287" y="11306"/>
                </a:cubicBezTo>
                <a:lnTo>
                  <a:pt x="0" y="3893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0" name="Text Box 135"/>
          <p:cNvSpPr txBox="1">
            <a:spLocks noChangeArrowheads="1"/>
          </p:cNvSpPr>
          <p:nvPr/>
        </p:nvSpPr>
        <p:spPr bwMode="auto">
          <a:xfrm>
            <a:off x="3143240" y="3857628"/>
            <a:ext cx="3805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>
                <a:solidFill>
                  <a:srgbClr val="FFFF00"/>
                </a:solidFill>
                <a:sym typeface="Symbol" pitchFamily="18" charset="2"/>
              </a:rPr>
              <a:t>α</a:t>
            </a:r>
            <a:endParaRPr lang="en-US" altLang="ru-RU" baseline="-25000" dirty="0">
              <a:solidFill>
                <a:srgbClr val="FFFF00"/>
              </a:solidFill>
              <a:sym typeface="Symbol" pitchFamily="18" charset="2"/>
            </a:endParaRPr>
          </a:p>
        </p:txBody>
      </p:sp>
      <p:sp>
        <p:nvSpPr>
          <p:cNvPr id="102" name="Freeform 131"/>
          <p:cNvSpPr>
            <a:spLocks/>
          </p:cNvSpPr>
          <p:nvPr/>
        </p:nvSpPr>
        <p:spPr bwMode="auto">
          <a:xfrm>
            <a:off x="5872159" y="5629289"/>
            <a:ext cx="2217738" cy="1588"/>
          </a:xfrm>
          <a:custGeom>
            <a:avLst/>
            <a:gdLst>
              <a:gd name="T0" fmla="*/ 2147483647 w 1397"/>
              <a:gd name="T1" fmla="*/ 2147483647 h 1"/>
              <a:gd name="T2" fmla="*/ 0 w 1397"/>
              <a:gd name="T3" fmla="*/ 0 h 1"/>
              <a:gd name="T4" fmla="*/ 0 60000 65536"/>
              <a:gd name="T5" fmla="*/ 0 60000 65536"/>
              <a:gd name="T6" fmla="*/ 0 w 1397"/>
              <a:gd name="T7" fmla="*/ 0 h 1"/>
              <a:gd name="T8" fmla="*/ 1397 w 1397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397" h="1">
                <a:moveTo>
                  <a:pt x="1397" y="1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3" name="Text Box 132"/>
          <p:cNvSpPr txBox="1">
            <a:spLocks noChangeArrowheads="1"/>
          </p:cNvSpPr>
          <p:nvPr/>
        </p:nvSpPr>
        <p:spPr bwMode="auto">
          <a:xfrm>
            <a:off x="5595934" y="5359414"/>
            <a:ext cx="3587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х</a:t>
            </a:r>
          </a:p>
        </p:txBody>
      </p:sp>
      <p:sp>
        <p:nvSpPr>
          <p:cNvPr id="104" name="Text Box 136"/>
          <p:cNvSpPr txBox="1">
            <a:spLocks noChangeArrowheads="1"/>
          </p:cNvSpPr>
          <p:nvPr/>
        </p:nvSpPr>
        <p:spPr bwMode="auto">
          <a:xfrm>
            <a:off x="7500958" y="4572008"/>
            <a:ext cx="431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prstClr val="black"/>
                </a:solidFill>
              </a:rPr>
              <a:t>А</a:t>
            </a:r>
            <a:r>
              <a:rPr lang="ru-RU" altLang="ru-RU" baseline="-25000" dirty="0">
                <a:solidFill>
                  <a:prstClr val="black"/>
                </a:solidFill>
              </a:rPr>
              <a:t>3</a:t>
            </a:r>
          </a:p>
        </p:txBody>
      </p:sp>
      <p:sp>
        <p:nvSpPr>
          <p:cNvPr id="105" name="Freeform 142"/>
          <p:cNvSpPr>
            <a:spLocks/>
          </p:cNvSpPr>
          <p:nvPr/>
        </p:nvSpPr>
        <p:spPr bwMode="auto">
          <a:xfrm>
            <a:off x="7358082" y="4572009"/>
            <a:ext cx="525440" cy="869956"/>
          </a:xfrm>
          <a:custGeom>
            <a:avLst/>
            <a:gdLst>
              <a:gd name="T0" fmla="*/ 2147483647 w 269"/>
              <a:gd name="T1" fmla="*/ 2147483647 h 462"/>
              <a:gd name="T2" fmla="*/ 0 w 269"/>
              <a:gd name="T3" fmla="*/ 0 h 462"/>
              <a:gd name="T4" fmla="*/ 0 60000 65536"/>
              <a:gd name="T5" fmla="*/ 0 60000 65536"/>
              <a:gd name="T6" fmla="*/ 0 w 269"/>
              <a:gd name="T7" fmla="*/ 0 h 462"/>
              <a:gd name="T8" fmla="*/ 269 w 269"/>
              <a:gd name="T9" fmla="*/ 462 h 46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69" h="462">
                <a:moveTo>
                  <a:pt x="269" y="462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6" name="Oval 146"/>
          <p:cNvSpPr>
            <a:spLocks noChangeArrowheads="1"/>
          </p:cNvSpPr>
          <p:nvPr/>
        </p:nvSpPr>
        <p:spPr bwMode="auto">
          <a:xfrm>
            <a:off x="7643834" y="5000636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7" name="Freeform 148"/>
          <p:cNvSpPr>
            <a:spLocks/>
          </p:cNvSpPr>
          <p:nvPr/>
        </p:nvSpPr>
        <p:spPr bwMode="auto">
          <a:xfrm flipH="1">
            <a:off x="7286644" y="4786322"/>
            <a:ext cx="642941" cy="642942"/>
          </a:xfrm>
          <a:custGeom>
            <a:avLst/>
            <a:gdLst>
              <a:gd name="T0" fmla="*/ 2147483647 w 561"/>
              <a:gd name="T1" fmla="*/ 2147483647 h 207"/>
              <a:gd name="T2" fmla="*/ 0 w 561"/>
              <a:gd name="T3" fmla="*/ 0 h 207"/>
              <a:gd name="T4" fmla="*/ 0 60000 65536"/>
              <a:gd name="T5" fmla="*/ 0 60000 65536"/>
              <a:gd name="T6" fmla="*/ 0 w 561"/>
              <a:gd name="T7" fmla="*/ 0 h 207"/>
              <a:gd name="T8" fmla="*/ 561 w 561"/>
              <a:gd name="T9" fmla="*/ 207 h 20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61" h="207">
                <a:moveTo>
                  <a:pt x="561" y="207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8" name="Freeform 164"/>
          <p:cNvSpPr>
            <a:spLocks/>
          </p:cNvSpPr>
          <p:nvPr/>
        </p:nvSpPr>
        <p:spPr bwMode="auto">
          <a:xfrm>
            <a:off x="6735759" y="4405327"/>
            <a:ext cx="50819" cy="1881193"/>
          </a:xfrm>
          <a:custGeom>
            <a:avLst/>
            <a:gdLst>
              <a:gd name="T0" fmla="*/ 2147483647 w 2"/>
              <a:gd name="T1" fmla="*/ 2147483647 h 1624"/>
              <a:gd name="T2" fmla="*/ 0 w 2"/>
              <a:gd name="T3" fmla="*/ 0 h 1624"/>
              <a:gd name="T4" fmla="*/ 0 60000 65536"/>
              <a:gd name="T5" fmla="*/ 0 60000 65536"/>
              <a:gd name="T6" fmla="*/ 0 w 2"/>
              <a:gd name="T7" fmla="*/ 0 h 1624"/>
              <a:gd name="T8" fmla="*/ 2 w 2"/>
              <a:gd name="T9" fmla="*/ 1624 h 16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" h="1624">
                <a:moveTo>
                  <a:pt x="2" y="1624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9" name="Freeform 166"/>
          <p:cNvSpPr>
            <a:spLocks/>
          </p:cNvSpPr>
          <p:nvPr/>
        </p:nvSpPr>
        <p:spPr bwMode="auto">
          <a:xfrm flipV="1">
            <a:off x="6286513" y="5000636"/>
            <a:ext cx="1357322" cy="71438"/>
          </a:xfrm>
          <a:custGeom>
            <a:avLst/>
            <a:gdLst>
              <a:gd name="T0" fmla="*/ 2147483647 w 399"/>
              <a:gd name="T1" fmla="*/ 0 h 1"/>
              <a:gd name="T2" fmla="*/ 0 w 399"/>
              <a:gd name="T3" fmla="*/ 0 h 1"/>
              <a:gd name="T4" fmla="*/ 0 60000 65536"/>
              <a:gd name="T5" fmla="*/ 0 60000 65536"/>
              <a:gd name="T6" fmla="*/ 0 w 399"/>
              <a:gd name="T7" fmla="*/ 0 h 1"/>
              <a:gd name="T8" fmla="*/ 399 w 399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99" h="1">
                <a:moveTo>
                  <a:pt x="399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10" name="Freeform 168"/>
          <p:cNvSpPr>
            <a:spLocks/>
          </p:cNvSpPr>
          <p:nvPr/>
        </p:nvSpPr>
        <p:spPr bwMode="auto">
          <a:xfrm>
            <a:off x="6303959" y="4694252"/>
            <a:ext cx="1588" cy="754062"/>
          </a:xfrm>
          <a:custGeom>
            <a:avLst/>
            <a:gdLst>
              <a:gd name="T0" fmla="*/ 0 w 1"/>
              <a:gd name="T1" fmla="*/ 0 h 475"/>
              <a:gd name="T2" fmla="*/ 0 w 1"/>
              <a:gd name="T3" fmla="*/ 2147483647 h 475"/>
              <a:gd name="T4" fmla="*/ 0 60000 65536"/>
              <a:gd name="T5" fmla="*/ 0 60000 65536"/>
              <a:gd name="T6" fmla="*/ 0 w 1"/>
              <a:gd name="T7" fmla="*/ 0 h 475"/>
              <a:gd name="T8" fmla="*/ 1 w 1"/>
              <a:gd name="T9" fmla="*/ 475 h 47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475">
                <a:moveTo>
                  <a:pt x="0" y="0"/>
                </a:moveTo>
                <a:lnTo>
                  <a:pt x="0" y="475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11" name="Oval 179"/>
          <p:cNvSpPr>
            <a:spLocks noChangeArrowheads="1"/>
          </p:cNvSpPr>
          <p:nvPr/>
        </p:nvSpPr>
        <p:spPr bwMode="auto">
          <a:xfrm>
            <a:off x="6261097" y="5057789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12" name="Text Box 185"/>
          <p:cNvSpPr txBox="1">
            <a:spLocks noChangeArrowheads="1"/>
          </p:cNvSpPr>
          <p:nvPr/>
        </p:nvSpPr>
        <p:spPr bwMode="auto">
          <a:xfrm>
            <a:off x="5786446" y="4929198"/>
            <a:ext cx="431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А</a:t>
            </a:r>
            <a:r>
              <a:rPr lang="ru-RU" altLang="ru-RU" baseline="-250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113" name="Text Box 187"/>
          <p:cNvSpPr txBox="1">
            <a:spLocks noChangeArrowheads="1"/>
          </p:cNvSpPr>
          <p:nvPr/>
        </p:nvSpPr>
        <p:spPr bwMode="auto">
          <a:xfrm rot="4967116">
            <a:off x="6065317" y="5197374"/>
            <a:ext cx="431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prstClr val="black"/>
                </a:solidFill>
              </a:rPr>
              <a:t>//</a:t>
            </a:r>
            <a:endParaRPr lang="ru-RU" altLang="ru-RU" baseline="-25000" dirty="0">
              <a:solidFill>
                <a:prstClr val="black"/>
              </a:solidFill>
            </a:endParaRPr>
          </a:p>
        </p:txBody>
      </p:sp>
      <p:sp>
        <p:nvSpPr>
          <p:cNvPr id="114" name="Text Box 188"/>
          <p:cNvSpPr txBox="1">
            <a:spLocks noChangeArrowheads="1"/>
          </p:cNvSpPr>
          <p:nvPr/>
        </p:nvSpPr>
        <p:spPr bwMode="auto">
          <a:xfrm rot="4967116">
            <a:off x="6525416" y="5149070"/>
            <a:ext cx="431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>
                <a:solidFill>
                  <a:prstClr val="black"/>
                </a:solidFill>
              </a:rPr>
              <a:t>//</a:t>
            </a:r>
            <a:endParaRPr lang="ru-RU" altLang="ru-RU" baseline="-25000" dirty="0">
              <a:solidFill>
                <a:prstClr val="black"/>
              </a:solidFill>
            </a:endParaRPr>
          </a:p>
        </p:txBody>
      </p:sp>
      <p:sp>
        <p:nvSpPr>
          <p:cNvPr id="115" name="Text Box 197"/>
          <p:cNvSpPr txBox="1">
            <a:spLocks noChangeArrowheads="1"/>
          </p:cNvSpPr>
          <p:nvPr/>
        </p:nvSpPr>
        <p:spPr bwMode="auto">
          <a:xfrm>
            <a:off x="6858016" y="5929330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>
                <a:solidFill>
                  <a:prstClr val="black"/>
                </a:solidFill>
              </a:rPr>
              <a:t>y</a:t>
            </a:r>
            <a:endParaRPr lang="ru-RU" altLang="ru-RU" dirty="0">
              <a:solidFill>
                <a:prstClr val="black"/>
              </a:solidFill>
            </a:endParaRPr>
          </a:p>
        </p:txBody>
      </p:sp>
      <p:sp>
        <p:nvSpPr>
          <p:cNvPr id="116" name="Text Box 197"/>
          <p:cNvSpPr txBox="1">
            <a:spLocks noChangeArrowheads="1"/>
          </p:cNvSpPr>
          <p:nvPr/>
        </p:nvSpPr>
        <p:spPr bwMode="auto">
          <a:xfrm>
            <a:off x="8072462" y="5429264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 smtClean="0">
                <a:solidFill>
                  <a:prstClr val="black"/>
                </a:solidFill>
              </a:rPr>
              <a:t>y</a:t>
            </a:r>
            <a:r>
              <a:rPr lang="en-US" altLang="ru-RU" dirty="0" smtClean="0">
                <a:solidFill>
                  <a:prstClr val="black"/>
                </a:solidFill>
                <a:latin typeface="Arial"/>
                <a:cs typeface="Arial"/>
              </a:rPr>
              <a:t>ʹ</a:t>
            </a:r>
            <a:endParaRPr lang="ru-RU" altLang="ru-RU" dirty="0">
              <a:solidFill>
                <a:prstClr val="black"/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5857884" y="4429132"/>
            <a:ext cx="39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>
                <a:latin typeface="GOST type B" pitchFamily="34" charset="0"/>
              </a:rPr>
              <a:t>θ</a:t>
            </a:r>
            <a:r>
              <a:rPr lang="ru-RU" sz="1200" dirty="0" smtClean="0">
                <a:latin typeface="GOST type B" pitchFamily="34" charset="0"/>
              </a:rPr>
              <a:t>2</a:t>
            </a:r>
            <a:endParaRPr lang="ru-RU" dirty="0">
              <a:latin typeface="GOST type B" pitchFamily="34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5500694" y="5143512"/>
            <a:ext cx="668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q</a:t>
            </a:r>
            <a:r>
              <a:rPr lang="ru-RU" sz="1100" dirty="0" smtClean="0">
                <a:latin typeface="GOST type B" pitchFamily="34" charset="0"/>
              </a:rPr>
              <a:t>2</a:t>
            </a:r>
            <a:r>
              <a:rPr lang="en-US" dirty="0" smtClean="0">
                <a:latin typeface="Arial"/>
                <a:cs typeface="Arial"/>
              </a:rPr>
              <a:t>≡ℓ</a:t>
            </a:r>
            <a:r>
              <a:rPr lang="ru-RU" sz="1100" dirty="0" smtClean="0">
                <a:latin typeface="Arial"/>
                <a:cs typeface="Arial"/>
              </a:rPr>
              <a:t>2</a:t>
            </a:r>
            <a:endParaRPr lang="ru-RU" dirty="0">
              <a:latin typeface="GOST type B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7858148" y="500063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ℓ</a:t>
            </a:r>
            <a:r>
              <a:rPr lang="ru-RU" sz="1100" dirty="0" smtClean="0">
                <a:latin typeface="Arial"/>
                <a:cs typeface="Arial"/>
              </a:rPr>
              <a:t>3</a:t>
            </a:r>
            <a:endParaRPr lang="ru-RU" dirty="0">
              <a:latin typeface="GOST type B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7143768" y="4714884"/>
            <a:ext cx="38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q</a:t>
            </a:r>
            <a:r>
              <a:rPr lang="ru-RU" sz="1100" dirty="0" smtClean="0">
                <a:latin typeface="GOST type B" pitchFamily="34" charset="0"/>
              </a:rPr>
              <a:t>3</a:t>
            </a:r>
            <a:endParaRPr lang="ru-RU" dirty="0">
              <a:latin typeface="GOST type B" pitchFamily="34" charset="0"/>
            </a:endParaRPr>
          </a:p>
        </p:txBody>
      </p:sp>
      <p:sp>
        <p:nvSpPr>
          <p:cNvPr id="121" name="Дуга 120"/>
          <p:cNvSpPr/>
          <p:nvPr/>
        </p:nvSpPr>
        <p:spPr>
          <a:xfrm rot="8212247">
            <a:off x="7189926" y="4546728"/>
            <a:ext cx="914400" cy="914400"/>
          </a:xfrm>
          <a:prstGeom prst="arc">
            <a:avLst>
              <a:gd name="adj1" fmla="val 17647887"/>
              <a:gd name="adj2" fmla="val 20995399"/>
            </a:avLst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TextBox 121"/>
          <p:cNvSpPr txBox="1"/>
          <p:nvPr/>
        </p:nvSpPr>
        <p:spPr>
          <a:xfrm>
            <a:off x="7429520" y="5143512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>
                <a:latin typeface="Arial"/>
                <a:cs typeface="Arial"/>
              </a:rPr>
              <a:t>α</a:t>
            </a:r>
            <a:endParaRPr lang="ru-RU" dirty="0"/>
          </a:p>
        </p:txBody>
      </p:sp>
      <p:sp>
        <p:nvSpPr>
          <p:cNvPr id="123" name="TextBox 122"/>
          <p:cNvSpPr txBox="1"/>
          <p:nvPr/>
        </p:nvSpPr>
        <p:spPr>
          <a:xfrm>
            <a:off x="428596" y="5143513"/>
            <a:ext cx="500066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200" dirty="0" smtClean="0">
                <a:latin typeface="GOST type B" pitchFamily="34" charset="0"/>
              </a:rPr>
              <a:t>Θ</a:t>
            </a:r>
            <a:r>
              <a:rPr lang="ru-RU" sz="3200" dirty="0" smtClean="0">
                <a:latin typeface="GOST type B" pitchFamily="34" charset="0"/>
              </a:rPr>
              <a:t>(</a:t>
            </a:r>
            <a:r>
              <a:rPr lang="en-US" sz="3200" dirty="0" err="1" smtClean="0">
                <a:latin typeface="Arial"/>
                <a:cs typeface="Arial"/>
              </a:rPr>
              <a:t>q∩ℓ</a:t>
            </a:r>
            <a:r>
              <a:rPr lang="ru-RU" sz="3200" dirty="0" smtClean="0">
                <a:latin typeface="Arial"/>
                <a:cs typeface="Arial"/>
              </a:rPr>
              <a:t>)</a:t>
            </a:r>
            <a:r>
              <a:rPr lang="en-US" sz="3200" dirty="0" smtClean="0">
                <a:latin typeface="Arial"/>
                <a:cs typeface="Arial"/>
              </a:rPr>
              <a:t>→</a:t>
            </a:r>
            <a:r>
              <a:rPr lang="el-GR" sz="3200" dirty="0" smtClean="0">
                <a:latin typeface="Arial"/>
                <a:cs typeface="Arial"/>
              </a:rPr>
              <a:t>θ</a:t>
            </a:r>
            <a:r>
              <a:rPr lang="ru-RU" sz="3200" dirty="0" smtClean="0">
                <a:latin typeface="Arial"/>
                <a:cs typeface="Arial"/>
              </a:rPr>
              <a:t>(</a:t>
            </a:r>
            <a:r>
              <a:rPr lang="el-GR" sz="3200" dirty="0" smtClean="0">
                <a:latin typeface="Arial"/>
                <a:cs typeface="Arial"/>
              </a:rPr>
              <a:t>θ</a:t>
            </a:r>
            <a:r>
              <a:rPr lang="ru-RU" dirty="0" smtClean="0">
                <a:latin typeface="Arial"/>
                <a:cs typeface="Arial"/>
              </a:rPr>
              <a:t>2</a:t>
            </a:r>
            <a:r>
              <a:rPr lang="ru-RU" sz="3200" dirty="0" smtClean="0">
                <a:latin typeface="Arial"/>
                <a:cs typeface="Arial"/>
              </a:rPr>
              <a:t>)</a:t>
            </a:r>
            <a:r>
              <a:rPr lang="el-GR" sz="3200" dirty="0" smtClean="0">
                <a:latin typeface="Arial"/>
                <a:cs typeface="Arial"/>
              </a:rPr>
              <a:t> </a:t>
            </a:r>
            <a:endParaRPr lang="ru-RU" sz="3200" dirty="0" smtClean="0">
              <a:latin typeface="Arial"/>
              <a:cs typeface="Arial"/>
            </a:endParaRPr>
          </a:p>
          <a:p>
            <a:r>
              <a:rPr lang="el-GR" sz="3200" dirty="0" smtClean="0">
                <a:latin typeface="Arial"/>
                <a:cs typeface="Arial"/>
              </a:rPr>
              <a:t>θ</a:t>
            </a:r>
            <a:r>
              <a:rPr lang="ru-RU" sz="3200" dirty="0" smtClean="0">
                <a:latin typeface="Arial"/>
                <a:cs typeface="Arial"/>
              </a:rPr>
              <a:t>(</a:t>
            </a:r>
            <a:r>
              <a:rPr lang="el-GR" sz="3200" dirty="0" smtClean="0">
                <a:latin typeface="Arial"/>
                <a:cs typeface="Arial"/>
              </a:rPr>
              <a:t>θ</a:t>
            </a:r>
            <a:r>
              <a:rPr lang="ru-RU" dirty="0" smtClean="0">
                <a:latin typeface="Arial"/>
                <a:cs typeface="Arial"/>
              </a:rPr>
              <a:t>2</a:t>
            </a:r>
            <a:r>
              <a:rPr lang="ru-RU" sz="3200" dirty="0" smtClean="0">
                <a:latin typeface="Arial"/>
                <a:cs typeface="Arial"/>
              </a:rPr>
              <a:t>)‖ О</a:t>
            </a:r>
            <a:r>
              <a:rPr lang="en-US" dirty="0" smtClean="0">
                <a:latin typeface="Arial"/>
                <a:cs typeface="Arial"/>
              </a:rPr>
              <a:t>z</a:t>
            </a:r>
            <a:r>
              <a:rPr lang="en-US" sz="3200" dirty="0" smtClean="0">
                <a:latin typeface="Arial"/>
                <a:cs typeface="Arial"/>
              </a:rPr>
              <a:t>→</a:t>
            </a:r>
            <a:r>
              <a:rPr lang="el-GR" sz="3200" dirty="0" smtClean="0">
                <a:latin typeface="Arial"/>
                <a:cs typeface="Arial"/>
              </a:rPr>
              <a:t>θ‖</a:t>
            </a:r>
            <a:r>
              <a:rPr lang="ru-RU" sz="3200" dirty="0" smtClean="0">
                <a:latin typeface="Arial"/>
                <a:cs typeface="Arial"/>
              </a:rPr>
              <a:t>П</a:t>
            </a:r>
            <a:r>
              <a:rPr lang="ru-RU" dirty="0" smtClean="0">
                <a:latin typeface="Arial"/>
                <a:cs typeface="Arial"/>
              </a:rPr>
              <a:t>3</a:t>
            </a:r>
            <a:endParaRPr lang="ru-RU" sz="3200" dirty="0" smtClean="0">
              <a:latin typeface="Arial"/>
              <a:cs typeface="Arial"/>
            </a:endParaRPr>
          </a:p>
          <a:p>
            <a:r>
              <a:rPr lang="el-GR" sz="3200" dirty="0" smtClean="0">
                <a:latin typeface="Arial"/>
                <a:cs typeface="Arial"/>
              </a:rPr>
              <a:t>α=</a:t>
            </a:r>
            <a:r>
              <a:rPr lang="en-US" sz="3200" dirty="0" err="1" smtClean="0">
                <a:latin typeface="Arial"/>
                <a:cs typeface="Arial"/>
              </a:rPr>
              <a:t>lq</a:t>
            </a:r>
            <a:r>
              <a:rPr lang="ru-RU" sz="3200" dirty="0" smtClean="0">
                <a:latin typeface="Arial"/>
                <a:cs typeface="Arial"/>
              </a:rPr>
              <a:t>,</a:t>
            </a:r>
            <a:r>
              <a:rPr lang="en-US" sz="3200" dirty="0" err="1" smtClean="0">
                <a:latin typeface="Arial"/>
                <a:cs typeface="Arial"/>
              </a:rPr>
              <a:t>ℓl</a:t>
            </a:r>
            <a:endParaRPr lang="ru-RU" sz="3200" dirty="0" smtClean="0">
              <a:latin typeface="Arial"/>
              <a:cs typeface="Arial"/>
            </a:endParaRPr>
          </a:p>
          <a:p>
            <a:endParaRPr lang="ru-RU" dirty="0">
              <a:latin typeface="GOST type B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2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2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4" grpId="0"/>
      <p:bldP spid="35" grpId="0" animBg="1"/>
      <p:bldP spid="36" grpId="0" animBg="1"/>
      <p:bldP spid="37" grpId="0"/>
      <p:bldP spid="38" grpId="0" animBg="1"/>
      <p:bldP spid="40" grpId="0"/>
      <p:bldP spid="43" grpId="0"/>
      <p:bldP spid="45" grpId="0"/>
      <p:bldP spid="46" grpId="0"/>
      <p:bldP spid="48" grpId="0" animBg="1"/>
      <p:bldP spid="51" grpId="0" animBg="1"/>
      <p:bldP spid="53" grpId="0" animBg="1"/>
      <p:bldP spid="54" grpId="0" animBg="1"/>
      <p:bldP spid="57" grpId="0" animBg="1"/>
      <p:bldP spid="58" grpId="0" animBg="1"/>
      <p:bldP spid="61" grpId="0"/>
      <p:bldP spid="62" grpId="0"/>
      <p:bldP spid="64" grpId="0"/>
      <p:bldP spid="66" grpId="0"/>
      <p:bldP spid="76" grpId="0"/>
      <p:bldP spid="77" grpId="0"/>
      <p:bldP spid="78" grpId="0"/>
      <p:bldP spid="79" grpId="0" animBg="1"/>
      <p:bldP spid="80" grpId="0" animBg="1"/>
      <p:bldP spid="82" grpId="0"/>
      <p:bldP spid="83" grpId="0"/>
      <p:bldP spid="87" grpId="0" animBg="1"/>
      <p:bldP spid="88" grpId="0"/>
      <p:bldP spid="89" grpId="0" animBg="1"/>
      <p:bldP spid="98" grpId="0" animBg="1"/>
      <p:bldP spid="44" grpId="0"/>
      <p:bldP spid="99" grpId="0" animBg="1"/>
      <p:bldP spid="100" grpId="0"/>
      <p:bldP spid="104" grpId="0"/>
      <p:bldP spid="105" grpId="0" animBg="1"/>
      <p:bldP spid="105" grpId="1" animBg="1"/>
      <p:bldP spid="106" grpId="0" animBg="1"/>
      <p:bldP spid="107" grpId="0" animBg="1"/>
      <p:bldP spid="109" grpId="0" animBg="1"/>
      <p:bldP spid="110" grpId="0" animBg="1"/>
      <p:bldP spid="111" grpId="0" animBg="1"/>
      <p:bldP spid="112" grpId="0"/>
      <p:bldP spid="113" grpId="0"/>
      <p:bldP spid="114" grpId="0"/>
      <p:bldP spid="117" grpId="0"/>
      <p:bldP spid="118" grpId="0"/>
      <p:bldP spid="119" grpId="0"/>
      <p:bldP spid="120" grpId="0"/>
      <p:bldP spid="121" grpId="0" animBg="1"/>
      <p:bldP spid="122" grpId="0"/>
      <p:bldP spid="1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971600" y="1340768"/>
            <a:ext cx="7215187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400" dirty="0">
                <a:solidFill>
                  <a:srgbClr val="C00000"/>
                </a:solidFill>
              </a:rPr>
              <a:t>ВЗАИМНОЕ  РАСПОЛОЖЕНИЕ ПРЯМЫХ  И  ПЛОСКОСТЕЙ,</a:t>
            </a:r>
          </a:p>
          <a:p>
            <a:pPr algn="ctr" eaLnBrk="1" hangingPunct="1"/>
            <a:r>
              <a:rPr lang="ru-RU" altLang="ru-RU" sz="4400" dirty="0">
                <a:solidFill>
                  <a:srgbClr val="C00000"/>
                </a:solidFill>
              </a:rPr>
              <a:t> ДВУХ ПЛОСКОСТЕЙ</a:t>
            </a:r>
          </a:p>
        </p:txBody>
      </p:sp>
    </p:spTree>
    <p:extLst>
      <p:ext uri="{BB962C8B-B14F-4D97-AF65-F5344CB8AC3E}">
        <p14:creationId xmlns="" xmlns:p14="http://schemas.microsoft.com/office/powerpoint/2010/main" val="30969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Прямоугольник 57"/>
          <p:cNvSpPr/>
          <p:nvPr/>
        </p:nvSpPr>
        <p:spPr>
          <a:xfrm>
            <a:off x="209550" y="1314450"/>
            <a:ext cx="4252913" cy="5026025"/>
          </a:xfrm>
          <a:prstGeom prst="rect">
            <a:avLst/>
          </a:prstGeom>
          <a:solidFill>
            <a:srgbClr val="FFFFFF">
              <a:alpha val="34118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428728" y="357166"/>
            <a:ext cx="62627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600" b="1" dirty="0">
                <a:solidFill>
                  <a:srgbClr val="C00000"/>
                </a:solidFill>
              </a:rPr>
              <a:t>Главные линии плоскости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641350" y="3343275"/>
            <a:ext cx="3587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/>
              <a:t>х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1076325" y="2622550"/>
            <a:ext cx="514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/>
              <a:t>А</a:t>
            </a:r>
            <a:r>
              <a:rPr lang="ru-RU" altLang="ru-RU" sz="2400" baseline="-25000"/>
              <a:t>2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2876550" y="1327150"/>
            <a:ext cx="561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/>
              <a:t>В</a:t>
            </a:r>
            <a:r>
              <a:rPr lang="ru-RU" altLang="ru-RU" sz="2400" baseline="-25000"/>
              <a:t>2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3884613" y="3054350"/>
            <a:ext cx="638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/>
              <a:t>С</a:t>
            </a:r>
            <a:r>
              <a:rPr lang="ru-RU" altLang="ru-RU" sz="2400" baseline="-25000"/>
              <a:t>2</a:t>
            </a: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3867150" y="3997325"/>
            <a:ext cx="55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/>
              <a:t>С</a:t>
            </a:r>
            <a:r>
              <a:rPr lang="ru-RU" altLang="ru-RU" sz="2400" baseline="-25000"/>
              <a:t>1</a:t>
            </a: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1208088" y="5064125"/>
            <a:ext cx="504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/>
              <a:t>А</a:t>
            </a:r>
            <a:r>
              <a:rPr lang="ru-RU" altLang="ru-RU" sz="2400" baseline="-25000"/>
              <a:t>1</a:t>
            </a: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2911475" y="5651500"/>
            <a:ext cx="504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/>
              <a:t>В</a:t>
            </a:r>
            <a:r>
              <a:rPr lang="ru-RU" altLang="ru-RU" sz="2400" baseline="-25000"/>
              <a:t>1</a:t>
            </a:r>
          </a:p>
        </p:txBody>
      </p:sp>
      <p:sp>
        <p:nvSpPr>
          <p:cNvPr id="11276" name="Line 12"/>
          <p:cNvSpPr>
            <a:spLocks noChangeShapeType="1"/>
          </p:cNvSpPr>
          <p:nvPr/>
        </p:nvSpPr>
        <p:spPr bwMode="auto">
          <a:xfrm>
            <a:off x="992188" y="3559175"/>
            <a:ext cx="33480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lg"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7" name="Freeform 13"/>
          <p:cNvSpPr>
            <a:spLocks/>
          </p:cNvSpPr>
          <p:nvPr/>
        </p:nvSpPr>
        <p:spPr bwMode="auto">
          <a:xfrm>
            <a:off x="1581150" y="1614488"/>
            <a:ext cx="2303463" cy="1728787"/>
          </a:xfrm>
          <a:custGeom>
            <a:avLst/>
            <a:gdLst>
              <a:gd name="T0" fmla="*/ 0 w 1451"/>
              <a:gd name="T1" fmla="*/ 2147483647 h 1089"/>
              <a:gd name="T2" fmla="*/ 2147483647 w 1451"/>
              <a:gd name="T3" fmla="*/ 0 h 1089"/>
              <a:gd name="T4" fmla="*/ 2147483647 w 1451"/>
              <a:gd name="T5" fmla="*/ 2147483647 h 1089"/>
              <a:gd name="T6" fmla="*/ 0 w 1451"/>
              <a:gd name="T7" fmla="*/ 2147483647 h 1089"/>
              <a:gd name="T8" fmla="*/ 0 60000 65536"/>
              <a:gd name="T9" fmla="*/ 0 60000 65536"/>
              <a:gd name="T10" fmla="*/ 0 60000 65536"/>
              <a:gd name="T11" fmla="*/ 0 60000 65536"/>
              <a:gd name="T12" fmla="*/ 0 w 1451"/>
              <a:gd name="T13" fmla="*/ 0 h 1089"/>
              <a:gd name="T14" fmla="*/ 1451 w 1451"/>
              <a:gd name="T15" fmla="*/ 1089 h 108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51" h="1089">
                <a:moveTo>
                  <a:pt x="0" y="771"/>
                </a:moveTo>
                <a:lnTo>
                  <a:pt x="816" y="0"/>
                </a:lnTo>
                <a:lnTo>
                  <a:pt x="1451" y="1089"/>
                </a:lnTo>
                <a:lnTo>
                  <a:pt x="0" y="771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78" name="Line 14"/>
          <p:cNvSpPr>
            <a:spLocks noChangeShapeType="1"/>
          </p:cNvSpPr>
          <p:nvPr/>
        </p:nvSpPr>
        <p:spPr bwMode="auto">
          <a:xfrm>
            <a:off x="1581150" y="2838450"/>
            <a:ext cx="0" cy="2376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9" name="Line 15"/>
          <p:cNvSpPr>
            <a:spLocks noChangeShapeType="1"/>
          </p:cNvSpPr>
          <p:nvPr/>
        </p:nvSpPr>
        <p:spPr bwMode="auto">
          <a:xfrm>
            <a:off x="2876550" y="1614488"/>
            <a:ext cx="0" cy="41767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0" name="Freeform 16"/>
          <p:cNvSpPr>
            <a:spLocks/>
          </p:cNvSpPr>
          <p:nvPr/>
        </p:nvSpPr>
        <p:spPr bwMode="auto">
          <a:xfrm>
            <a:off x="3884613" y="3343275"/>
            <a:ext cx="1587" cy="954088"/>
          </a:xfrm>
          <a:custGeom>
            <a:avLst/>
            <a:gdLst>
              <a:gd name="T0" fmla="*/ 0 w 1"/>
              <a:gd name="T1" fmla="*/ 0 h 601"/>
              <a:gd name="T2" fmla="*/ 2147483647 w 1"/>
              <a:gd name="T3" fmla="*/ 2147483647 h 601"/>
              <a:gd name="T4" fmla="*/ 0 60000 65536"/>
              <a:gd name="T5" fmla="*/ 0 60000 65536"/>
              <a:gd name="T6" fmla="*/ 0 w 1"/>
              <a:gd name="T7" fmla="*/ 0 h 601"/>
              <a:gd name="T8" fmla="*/ 1 w 1"/>
              <a:gd name="T9" fmla="*/ 601 h 60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601">
                <a:moveTo>
                  <a:pt x="0" y="0"/>
                </a:moveTo>
                <a:lnTo>
                  <a:pt x="1" y="601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81" name="Freeform 17"/>
          <p:cNvSpPr>
            <a:spLocks/>
          </p:cNvSpPr>
          <p:nvPr/>
        </p:nvSpPr>
        <p:spPr bwMode="auto">
          <a:xfrm>
            <a:off x="1581150" y="4278313"/>
            <a:ext cx="2303463" cy="1512887"/>
          </a:xfrm>
          <a:custGeom>
            <a:avLst/>
            <a:gdLst>
              <a:gd name="T0" fmla="*/ 0 w 1451"/>
              <a:gd name="T1" fmla="*/ 2147483647 h 953"/>
              <a:gd name="T2" fmla="*/ 2147483647 w 1451"/>
              <a:gd name="T3" fmla="*/ 2147483647 h 953"/>
              <a:gd name="T4" fmla="*/ 2147483647 w 1451"/>
              <a:gd name="T5" fmla="*/ 0 h 953"/>
              <a:gd name="T6" fmla="*/ 0 w 1451"/>
              <a:gd name="T7" fmla="*/ 2147483647 h 953"/>
              <a:gd name="T8" fmla="*/ 0 60000 65536"/>
              <a:gd name="T9" fmla="*/ 0 60000 65536"/>
              <a:gd name="T10" fmla="*/ 0 60000 65536"/>
              <a:gd name="T11" fmla="*/ 0 60000 65536"/>
              <a:gd name="T12" fmla="*/ 0 w 1451"/>
              <a:gd name="T13" fmla="*/ 0 h 953"/>
              <a:gd name="T14" fmla="*/ 1451 w 1451"/>
              <a:gd name="T15" fmla="*/ 953 h 9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51" h="953">
                <a:moveTo>
                  <a:pt x="0" y="590"/>
                </a:moveTo>
                <a:lnTo>
                  <a:pt x="816" y="953"/>
                </a:lnTo>
                <a:lnTo>
                  <a:pt x="1451" y="0"/>
                </a:lnTo>
                <a:lnTo>
                  <a:pt x="0" y="59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82" name="Oval 18"/>
          <p:cNvSpPr>
            <a:spLocks noChangeArrowheads="1"/>
          </p:cNvSpPr>
          <p:nvPr/>
        </p:nvSpPr>
        <p:spPr bwMode="auto">
          <a:xfrm>
            <a:off x="1543050" y="2800350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83" name="Oval 19"/>
          <p:cNvSpPr>
            <a:spLocks noChangeArrowheads="1"/>
          </p:cNvSpPr>
          <p:nvPr/>
        </p:nvSpPr>
        <p:spPr bwMode="auto">
          <a:xfrm>
            <a:off x="2841625" y="1585913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84" name="Oval 20"/>
          <p:cNvSpPr>
            <a:spLocks noChangeArrowheads="1"/>
          </p:cNvSpPr>
          <p:nvPr/>
        </p:nvSpPr>
        <p:spPr bwMode="auto">
          <a:xfrm>
            <a:off x="3827463" y="3294063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85" name="Oval 21"/>
          <p:cNvSpPr>
            <a:spLocks noChangeArrowheads="1"/>
          </p:cNvSpPr>
          <p:nvPr/>
        </p:nvSpPr>
        <p:spPr bwMode="auto">
          <a:xfrm>
            <a:off x="3844925" y="4233863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86" name="Oval 22"/>
          <p:cNvSpPr>
            <a:spLocks noChangeArrowheads="1"/>
          </p:cNvSpPr>
          <p:nvPr/>
        </p:nvSpPr>
        <p:spPr bwMode="auto">
          <a:xfrm>
            <a:off x="2849563" y="5753100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87" name="Oval 23"/>
          <p:cNvSpPr>
            <a:spLocks noChangeArrowheads="1"/>
          </p:cNvSpPr>
          <p:nvPr/>
        </p:nvSpPr>
        <p:spPr bwMode="auto">
          <a:xfrm>
            <a:off x="1554163" y="5186363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88" name="Freeform 24"/>
          <p:cNvSpPr>
            <a:spLocks/>
          </p:cNvSpPr>
          <p:nvPr/>
        </p:nvSpPr>
        <p:spPr bwMode="auto">
          <a:xfrm>
            <a:off x="1611313" y="2843213"/>
            <a:ext cx="2333625" cy="1587"/>
          </a:xfrm>
          <a:custGeom>
            <a:avLst/>
            <a:gdLst>
              <a:gd name="T0" fmla="*/ 0 w 1470"/>
              <a:gd name="T1" fmla="*/ 0 h 1"/>
              <a:gd name="T2" fmla="*/ 2147483647 w 1470"/>
              <a:gd name="T3" fmla="*/ 0 h 1"/>
              <a:gd name="T4" fmla="*/ 0 60000 65536"/>
              <a:gd name="T5" fmla="*/ 0 60000 65536"/>
              <a:gd name="T6" fmla="*/ 0 w 1470"/>
              <a:gd name="T7" fmla="*/ 0 h 1"/>
              <a:gd name="T8" fmla="*/ 1470 w 1470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470" h="1">
                <a:moveTo>
                  <a:pt x="0" y="0"/>
                </a:moveTo>
                <a:lnTo>
                  <a:pt x="1470" y="0"/>
                </a:lnTo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89" name="Text Box 25"/>
          <p:cNvSpPr txBox="1">
            <a:spLocks noChangeArrowheads="1"/>
          </p:cNvSpPr>
          <p:nvPr/>
        </p:nvSpPr>
        <p:spPr bwMode="auto">
          <a:xfrm>
            <a:off x="3956050" y="2478088"/>
            <a:ext cx="514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i="1">
                <a:latin typeface="High Tower Text" pitchFamily="18" charset="0"/>
              </a:rPr>
              <a:t>h</a:t>
            </a:r>
            <a:r>
              <a:rPr lang="ru-RU" altLang="ru-RU" sz="2400" baseline="-25000"/>
              <a:t>2</a:t>
            </a:r>
          </a:p>
        </p:txBody>
      </p:sp>
      <p:sp>
        <p:nvSpPr>
          <p:cNvPr id="11290" name="Text Box 26"/>
          <p:cNvSpPr txBox="1">
            <a:spLocks noChangeArrowheads="1"/>
          </p:cNvSpPr>
          <p:nvPr/>
        </p:nvSpPr>
        <p:spPr bwMode="auto">
          <a:xfrm>
            <a:off x="3956050" y="4494213"/>
            <a:ext cx="514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i="1">
                <a:latin typeface="High Tower Text" pitchFamily="18" charset="0"/>
              </a:rPr>
              <a:t>h</a:t>
            </a:r>
            <a:r>
              <a:rPr lang="en-US" altLang="ru-RU" sz="2400" baseline="-25000"/>
              <a:t>1</a:t>
            </a:r>
            <a:endParaRPr lang="ru-RU" altLang="ru-RU" sz="2400" baseline="-25000"/>
          </a:p>
        </p:txBody>
      </p:sp>
      <p:sp>
        <p:nvSpPr>
          <p:cNvPr id="11291" name="Freeform 27"/>
          <p:cNvSpPr>
            <a:spLocks/>
          </p:cNvSpPr>
          <p:nvPr/>
        </p:nvSpPr>
        <p:spPr bwMode="auto">
          <a:xfrm>
            <a:off x="3267075" y="2266950"/>
            <a:ext cx="1588" cy="2938463"/>
          </a:xfrm>
          <a:custGeom>
            <a:avLst/>
            <a:gdLst>
              <a:gd name="T0" fmla="*/ 0 w 1"/>
              <a:gd name="T1" fmla="*/ 0 h 1851"/>
              <a:gd name="T2" fmla="*/ 0 w 1"/>
              <a:gd name="T3" fmla="*/ 2147483647 h 1851"/>
              <a:gd name="T4" fmla="*/ 0 60000 65536"/>
              <a:gd name="T5" fmla="*/ 0 60000 65536"/>
              <a:gd name="T6" fmla="*/ 0 w 1"/>
              <a:gd name="T7" fmla="*/ 0 h 1851"/>
              <a:gd name="T8" fmla="*/ 1 w 1"/>
              <a:gd name="T9" fmla="*/ 1851 h 185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851">
                <a:moveTo>
                  <a:pt x="0" y="0"/>
                </a:moveTo>
                <a:lnTo>
                  <a:pt x="0" y="1851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92" name="Freeform 28"/>
          <p:cNvSpPr>
            <a:spLocks/>
          </p:cNvSpPr>
          <p:nvPr/>
        </p:nvSpPr>
        <p:spPr bwMode="auto">
          <a:xfrm>
            <a:off x="3592513" y="2838450"/>
            <a:ext cx="4762" cy="1871663"/>
          </a:xfrm>
          <a:custGeom>
            <a:avLst/>
            <a:gdLst>
              <a:gd name="T0" fmla="*/ 2147483647 w 3"/>
              <a:gd name="T1" fmla="*/ 0 h 1179"/>
              <a:gd name="T2" fmla="*/ 0 w 3"/>
              <a:gd name="T3" fmla="*/ 2147483647 h 1179"/>
              <a:gd name="T4" fmla="*/ 0 60000 65536"/>
              <a:gd name="T5" fmla="*/ 0 60000 65536"/>
              <a:gd name="T6" fmla="*/ 0 w 3"/>
              <a:gd name="T7" fmla="*/ 0 h 1179"/>
              <a:gd name="T8" fmla="*/ 3 w 3"/>
              <a:gd name="T9" fmla="*/ 1179 h 117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1179">
                <a:moveTo>
                  <a:pt x="3" y="0"/>
                </a:moveTo>
                <a:lnTo>
                  <a:pt x="0" y="1179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93" name="Freeform 29"/>
          <p:cNvSpPr>
            <a:spLocks/>
          </p:cNvSpPr>
          <p:nvPr/>
        </p:nvSpPr>
        <p:spPr bwMode="auto">
          <a:xfrm>
            <a:off x="1620838" y="4624388"/>
            <a:ext cx="2333625" cy="590550"/>
          </a:xfrm>
          <a:custGeom>
            <a:avLst/>
            <a:gdLst>
              <a:gd name="T0" fmla="*/ 0 w 1470"/>
              <a:gd name="T1" fmla="*/ 2147483647 h 372"/>
              <a:gd name="T2" fmla="*/ 2147483647 w 1470"/>
              <a:gd name="T3" fmla="*/ 0 h 372"/>
              <a:gd name="T4" fmla="*/ 0 60000 65536"/>
              <a:gd name="T5" fmla="*/ 0 60000 65536"/>
              <a:gd name="T6" fmla="*/ 0 w 1470"/>
              <a:gd name="T7" fmla="*/ 0 h 372"/>
              <a:gd name="T8" fmla="*/ 1470 w 1470"/>
              <a:gd name="T9" fmla="*/ 372 h 37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470" h="372">
                <a:moveTo>
                  <a:pt x="0" y="372"/>
                </a:moveTo>
                <a:lnTo>
                  <a:pt x="1470" y="0"/>
                </a:lnTo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94" name="Oval 30"/>
          <p:cNvSpPr>
            <a:spLocks noChangeArrowheads="1"/>
          </p:cNvSpPr>
          <p:nvPr/>
        </p:nvSpPr>
        <p:spPr bwMode="auto">
          <a:xfrm>
            <a:off x="3557588" y="4681538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97" name="Oval 33"/>
          <p:cNvSpPr>
            <a:spLocks noChangeArrowheads="1"/>
          </p:cNvSpPr>
          <p:nvPr/>
        </p:nvSpPr>
        <p:spPr bwMode="auto">
          <a:xfrm>
            <a:off x="3562350" y="2809875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98" name="Text Box 34"/>
          <p:cNvSpPr txBox="1">
            <a:spLocks noChangeArrowheads="1"/>
          </p:cNvSpPr>
          <p:nvPr/>
        </p:nvSpPr>
        <p:spPr bwMode="auto">
          <a:xfrm>
            <a:off x="3494088" y="2355850"/>
            <a:ext cx="514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/>
              <a:t>1</a:t>
            </a:r>
            <a:r>
              <a:rPr lang="ru-RU" altLang="ru-RU" sz="2400" baseline="-25000"/>
              <a:t>2</a:t>
            </a:r>
          </a:p>
        </p:txBody>
      </p:sp>
      <p:sp>
        <p:nvSpPr>
          <p:cNvPr id="11299" name="Text Box 35"/>
          <p:cNvSpPr txBox="1">
            <a:spLocks noChangeArrowheads="1"/>
          </p:cNvSpPr>
          <p:nvPr/>
        </p:nvSpPr>
        <p:spPr bwMode="auto">
          <a:xfrm>
            <a:off x="3163888" y="1685925"/>
            <a:ext cx="514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/>
              <a:t>2</a:t>
            </a:r>
            <a:r>
              <a:rPr lang="ru-RU" altLang="ru-RU" sz="2400" baseline="-25000"/>
              <a:t>2</a:t>
            </a:r>
          </a:p>
        </p:txBody>
      </p:sp>
      <p:sp>
        <p:nvSpPr>
          <p:cNvPr id="11300" name="Text Box 36"/>
          <p:cNvSpPr txBox="1">
            <a:spLocks noChangeArrowheads="1"/>
          </p:cNvSpPr>
          <p:nvPr/>
        </p:nvSpPr>
        <p:spPr bwMode="auto">
          <a:xfrm>
            <a:off x="3530600" y="4660900"/>
            <a:ext cx="514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/>
              <a:t>1</a:t>
            </a:r>
            <a:r>
              <a:rPr lang="en-US" altLang="ru-RU" sz="2400" baseline="-25000"/>
              <a:t>1</a:t>
            </a:r>
            <a:endParaRPr lang="ru-RU" altLang="ru-RU" sz="2400" baseline="-25000"/>
          </a:p>
        </p:txBody>
      </p:sp>
      <p:sp>
        <p:nvSpPr>
          <p:cNvPr id="11301" name="Text Box 37"/>
          <p:cNvSpPr txBox="1">
            <a:spLocks noChangeArrowheads="1"/>
          </p:cNvSpPr>
          <p:nvPr/>
        </p:nvSpPr>
        <p:spPr bwMode="auto">
          <a:xfrm>
            <a:off x="3144838" y="5224463"/>
            <a:ext cx="514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/>
              <a:t>2</a:t>
            </a:r>
            <a:r>
              <a:rPr lang="en-US" altLang="ru-RU" sz="2400" baseline="-25000"/>
              <a:t>1</a:t>
            </a:r>
            <a:endParaRPr lang="ru-RU" altLang="ru-RU" sz="2400" baseline="-25000"/>
          </a:p>
        </p:txBody>
      </p:sp>
      <p:sp>
        <p:nvSpPr>
          <p:cNvPr id="11305" name="Text Box 41"/>
          <p:cNvSpPr txBox="1">
            <a:spLocks noChangeArrowheads="1"/>
          </p:cNvSpPr>
          <p:nvPr/>
        </p:nvSpPr>
        <p:spPr bwMode="auto">
          <a:xfrm>
            <a:off x="3595688" y="1901825"/>
            <a:ext cx="638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/>
              <a:t>f</a:t>
            </a:r>
            <a:r>
              <a:rPr lang="ru-RU" altLang="ru-RU" sz="2400" baseline="-25000"/>
              <a:t>2</a:t>
            </a:r>
          </a:p>
        </p:txBody>
      </p:sp>
      <p:sp>
        <p:nvSpPr>
          <p:cNvPr id="11306" name="Text Box 42"/>
          <p:cNvSpPr txBox="1">
            <a:spLocks noChangeArrowheads="1"/>
          </p:cNvSpPr>
          <p:nvPr/>
        </p:nvSpPr>
        <p:spPr bwMode="auto">
          <a:xfrm>
            <a:off x="3495675" y="4999038"/>
            <a:ext cx="638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/>
              <a:t>f</a:t>
            </a:r>
            <a:r>
              <a:rPr lang="en-US" altLang="ru-RU" sz="2400" baseline="-25000"/>
              <a:t>1</a:t>
            </a:r>
            <a:endParaRPr lang="ru-RU" altLang="ru-RU" sz="2400" baseline="-25000"/>
          </a:p>
        </p:txBody>
      </p:sp>
      <p:sp>
        <p:nvSpPr>
          <p:cNvPr id="11307" name="Freeform 43"/>
          <p:cNvSpPr>
            <a:spLocks/>
          </p:cNvSpPr>
          <p:nvPr/>
        </p:nvSpPr>
        <p:spPr bwMode="auto">
          <a:xfrm>
            <a:off x="1612900" y="5224463"/>
            <a:ext cx="1863725" cy="1587"/>
          </a:xfrm>
          <a:custGeom>
            <a:avLst/>
            <a:gdLst>
              <a:gd name="T0" fmla="*/ 0 w 1174"/>
              <a:gd name="T1" fmla="*/ 0 h 1"/>
              <a:gd name="T2" fmla="*/ 2147483647 w 1174"/>
              <a:gd name="T3" fmla="*/ 0 h 1"/>
              <a:gd name="T4" fmla="*/ 0 60000 65536"/>
              <a:gd name="T5" fmla="*/ 0 60000 65536"/>
              <a:gd name="T6" fmla="*/ 0 w 1174"/>
              <a:gd name="T7" fmla="*/ 0 h 1"/>
              <a:gd name="T8" fmla="*/ 1174 w 1174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74" h="1">
                <a:moveTo>
                  <a:pt x="0" y="0"/>
                </a:moveTo>
                <a:lnTo>
                  <a:pt x="1174" y="0"/>
                </a:lnTo>
              </a:path>
            </a:pathLst>
          </a:custGeom>
          <a:noFill/>
          <a:ln w="38100">
            <a:solidFill>
              <a:srgbClr val="CD1805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308" name="Oval 44"/>
          <p:cNvSpPr>
            <a:spLocks noChangeArrowheads="1"/>
          </p:cNvSpPr>
          <p:nvPr/>
        </p:nvSpPr>
        <p:spPr bwMode="auto">
          <a:xfrm>
            <a:off x="3222625" y="5176838"/>
            <a:ext cx="73025" cy="71437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309" name="Freeform 45"/>
          <p:cNvSpPr>
            <a:spLocks/>
          </p:cNvSpPr>
          <p:nvPr/>
        </p:nvSpPr>
        <p:spPr bwMode="auto">
          <a:xfrm>
            <a:off x="1609725" y="2124075"/>
            <a:ext cx="2039938" cy="717550"/>
          </a:xfrm>
          <a:custGeom>
            <a:avLst/>
            <a:gdLst>
              <a:gd name="T0" fmla="*/ 0 w 1285"/>
              <a:gd name="T1" fmla="*/ 2147483647 h 452"/>
              <a:gd name="T2" fmla="*/ 2147483647 w 1285"/>
              <a:gd name="T3" fmla="*/ 0 h 452"/>
              <a:gd name="T4" fmla="*/ 0 60000 65536"/>
              <a:gd name="T5" fmla="*/ 0 60000 65536"/>
              <a:gd name="T6" fmla="*/ 0 w 1285"/>
              <a:gd name="T7" fmla="*/ 0 h 452"/>
              <a:gd name="T8" fmla="*/ 1285 w 1285"/>
              <a:gd name="T9" fmla="*/ 452 h 45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85" h="452">
                <a:moveTo>
                  <a:pt x="0" y="452"/>
                </a:moveTo>
                <a:lnTo>
                  <a:pt x="1285" y="0"/>
                </a:lnTo>
              </a:path>
            </a:pathLst>
          </a:custGeom>
          <a:noFill/>
          <a:ln w="38100">
            <a:solidFill>
              <a:srgbClr val="CD1805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310" name="Oval 46"/>
          <p:cNvSpPr>
            <a:spLocks noChangeArrowheads="1"/>
          </p:cNvSpPr>
          <p:nvPr/>
        </p:nvSpPr>
        <p:spPr bwMode="auto">
          <a:xfrm>
            <a:off x="3217863" y="2228850"/>
            <a:ext cx="73025" cy="71438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311" name="Text Box 47"/>
          <p:cNvSpPr txBox="1">
            <a:spLocks noChangeArrowheads="1"/>
          </p:cNvSpPr>
          <p:nvPr/>
        </p:nvSpPr>
        <p:spPr bwMode="auto">
          <a:xfrm>
            <a:off x="4522788" y="1484094"/>
            <a:ext cx="44799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dirty="0" smtClean="0">
                <a:latin typeface="+mj-lt"/>
              </a:rPr>
              <a:t>h </a:t>
            </a:r>
            <a:r>
              <a:rPr lang="en-US" altLang="ru-RU" sz="2400" dirty="0">
                <a:latin typeface="+mj-lt"/>
                <a:sym typeface="Symbol" pitchFamily="18" charset="2"/>
              </a:rPr>
              <a:t> </a:t>
            </a:r>
            <a:r>
              <a:rPr lang="en-US" altLang="ru-RU" sz="2400" dirty="0" smtClean="0">
                <a:latin typeface="+mj-lt"/>
                <a:sym typeface="Symbol" pitchFamily="18" charset="2"/>
              </a:rPr>
              <a:t>∑</a:t>
            </a:r>
            <a:r>
              <a:rPr lang="ru-RU" altLang="ru-RU" sz="2400" dirty="0" smtClean="0">
                <a:latin typeface="+mj-lt"/>
                <a:sym typeface="Symbol" pitchFamily="18" charset="2"/>
              </a:rPr>
              <a:t>(</a:t>
            </a:r>
            <a:r>
              <a:rPr lang="en-US" altLang="ru-RU" sz="2400" dirty="0" smtClean="0">
                <a:latin typeface="+mj-lt"/>
                <a:sym typeface="Symbol" pitchFamily="18" charset="2"/>
              </a:rPr>
              <a:t>ABC</a:t>
            </a:r>
            <a:r>
              <a:rPr lang="ru-RU" altLang="ru-RU" sz="2400" dirty="0" smtClean="0">
                <a:latin typeface="+mj-lt"/>
                <a:sym typeface="Symbol" pitchFamily="18" charset="2"/>
              </a:rPr>
              <a:t>)</a:t>
            </a:r>
            <a:r>
              <a:rPr lang="en-US" altLang="ru-RU" sz="2400" dirty="0">
                <a:latin typeface="+mj-lt"/>
              </a:rPr>
              <a:t> h</a:t>
            </a:r>
            <a:r>
              <a:rPr lang="ru-RU" altLang="ru-RU" sz="2400" dirty="0">
                <a:latin typeface="+mj-lt"/>
              </a:rPr>
              <a:t> </a:t>
            </a:r>
            <a:r>
              <a:rPr lang="en-US" altLang="ru-RU" sz="2400" dirty="0" err="1">
                <a:latin typeface="+mj-lt"/>
                <a:ea typeface="Lucida Sans Unicode" pitchFamily="34" charset="0"/>
                <a:cs typeface="Lucida Sans Unicode" pitchFamily="34" charset="0"/>
              </a:rPr>
              <a:t>ll</a:t>
            </a:r>
            <a:r>
              <a:rPr lang="ru-RU" altLang="ru-RU" sz="2400" dirty="0">
                <a:latin typeface="+mj-lt"/>
                <a:ea typeface="Lucida Sans Unicode" pitchFamily="34" charset="0"/>
                <a:cs typeface="Lucida Sans Unicode" pitchFamily="34" charset="0"/>
              </a:rPr>
              <a:t> </a:t>
            </a:r>
            <a:r>
              <a:rPr lang="ru-RU" altLang="ru-RU" sz="2400" dirty="0" smtClean="0">
                <a:latin typeface="+mj-lt"/>
              </a:rPr>
              <a:t>П</a:t>
            </a:r>
            <a:r>
              <a:rPr lang="ru-RU" altLang="ru-RU" sz="2400" baseline="-25000" dirty="0" smtClean="0">
                <a:latin typeface="+mj-lt"/>
              </a:rPr>
              <a:t>1</a:t>
            </a:r>
            <a:r>
              <a:rPr lang="ru-RU" altLang="ru-RU" sz="2400" dirty="0" smtClean="0">
                <a:latin typeface="+mj-lt"/>
                <a:cs typeface="Lucida Sans Unicode"/>
              </a:rPr>
              <a:t>⇒</a:t>
            </a:r>
            <a:r>
              <a:rPr lang="ru-RU" altLang="ru-RU" sz="2400" dirty="0" smtClean="0">
                <a:latin typeface="+mj-lt"/>
              </a:rPr>
              <a:t> </a:t>
            </a:r>
            <a:r>
              <a:rPr lang="en-US" altLang="ru-RU" sz="2400" dirty="0" smtClean="0">
                <a:latin typeface="+mj-lt"/>
                <a:cs typeface="Lucida Sans Unicode"/>
              </a:rPr>
              <a:t>h</a:t>
            </a:r>
            <a:r>
              <a:rPr lang="ru-RU" altLang="ru-RU" sz="2400" baseline="-25000" dirty="0">
                <a:latin typeface="+mj-lt"/>
              </a:rPr>
              <a:t>2</a:t>
            </a:r>
            <a:r>
              <a:rPr lang="ru-RU" altLang="ru-RU" sz="2400" baseline="-25000" dirty="0" smtClean="0">
                <a:latin typeface="+mj-lt"/>
              </a:rPr>
              <a:t> </a:t>
            </a:r>
            <a:r>
              <a:rPr lang="ru-RU" altLang="ru-RU" sz="2400" dirty="0" smtClean="0">
                <a:latin typeface="+mj-lt"/>
                <a:cs typeface="Lucida Sans Unicode"/>
              </a:rPr>
              <a:t>∥</a:t>
            </a:r>
            <a:r>
              <a:rPr lang="ru-RU" altLang="ru-RU" sz="2400" dirty="0">
                <a:latin typeface="+mj-lt"/>
              </a:rPr>
              <a:t> </a:t>
            </a:r>
            <a:r>
              <a:rPr lang="ru-RU" altLang="ru-RU" sz="2400" dirty="0" smtClean="0">
                <a:latin typeface="+mj-lt"/>
              </a:rPr>
              <a:t>О</a:t>
            </a:r>
            <a:r>
              <a:rPr lang="ru-RU" altLang="ru-RU" sz="2400" baseline="-25000" dirty="0" smtClean="0">
                <a:latin typeface="+mj-lt"/>
              </a:rPr>
              <a:t>х  </a:t>
            </a:r>
          </a:p>
        </p:txBody>
      </p:sp>
      <p:sp>
        <p:nvSpPr>
          <p:cNvPr id="11322" name="Rectangle 58"/>
          <p:cNvSpPr>
            <a:spLocks noChangeArrowheads="1"/>
          </p:cNvSpPr>
          <p:nvPr/>
        </p:nvSpPr>
        <p:spPr bwMode="auto">
          <a:xfrm>
            <a:off x="4497245" y="2564041"/>
            <a:ext cx="4545571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z="2000" i="1" dirty="0" smtClean="0">
              <a:solidFill>
                <a:srgbClr val="C00000"/>
              </a:solidFill>
              <a:sym typeface="Symbol" pitchFamily="18" charset="2"/>
            </a:endParaRPr>
          </a:p>
          <a:p>
            <a:pPr eaLnBrk="1" hangingPunct="1"/>
            <a:r>
              <a:rPr lang="ru-RU" altLang="ru-RU" sz="2000" i="1" dirty="0" smtClean="0">
                <a:solidFill>
                  <a:srgbClr val="C00000"/>
                </a:solidFill>
                <a:sym typeface="Symbol" pitchFamily="18" charset="2"/>
              </a:rPr>
              <a:t>Если прямая принадлежит плоскости и занимает в ней </a:t>
            </a:r>
          </a:p>
          <a:p>
            <a:pPr eaLnBrk="1" hangingPunct="1"/>
            <a:r>
              <a:rPr lang="ru-RU" altLang="ru-RU" sz="2000" i="1" dirty="0" smtClean="0">
                <a:solidFill>
                  <a:srgbClr val="C00000"/>
                </a:solidFill>
                <a:sym typeface="Symbol" pitchFamily="18" charset="2"/>
              </a:rPr>
              <a:t>какое-то особое положение, то она называется главной </a:t>
            </a:r>
            <a:r>
              <a:rPr lang="ru-RU" altLang="ru-RU" sz="2000" i="1" dirty="0">
                <a:solidFill>
                  <a:srgbClr val="C00000"/>
                </a:solidFill>
                <a:sym typeface="Symbol" pitchFamily="18" charset="2"/>
              </a:rPr>
              <a:t>л</a:t>
            </a:r>
            <a:r>
              <a:rPr lang="ru-RU" altLang="ru-RU" sz="2000" i="1" dirty="0" smtClean="0">
                <a:solidFill>
                  <a:srgbClr val="C00000"/>
                </a:solidFill>
                <a:sym typeface="Symbol" pitchFamily="18" charset="2"/>
              </a:rPr>
              <a:t>инией плоскости. К ним относятся</a:t>
            </a:r>
          </a:p>
          <a:p>
            <a:pPr eaLnBrk="1" hangingPunct="1"/>
            <a:r>
              <a:rPr lang="ru-RU" altLang="ru-RU" sz="2000" i="1" dirty="0" smtClean="0">
                <a:solidFill>
                  <a:srgbClr val="C00000"/>
                </a:solidFill>
                <a:sym typeface="Symbol" pitchFamily="18" charset="2"/>
              </a:rPr>
              <a:t> линии уровня:</a:t>
            </a:r>
          </a:p>
          <a:p>
            <a:pPr eaLnBrk="1" hangingPunct="1"/>
            <a:r>
              <a:rPr lang="ru-RU" altLang="ru-RU" sz="2000" i="1" dirty="0" smtClean="0">
                <a:sym typeface="Symbol" pitchFamily="18" charset="2"/>
              </a:rPr>
              <a:t>Горизонталь  </a:t>
            </a:r>
            <a:r>
              <a:rPr lang="en-US" altLang="ru-RU" sz="2000" i="1" dirty="0" smtClean="0">
                <a:latin typeface="Lucida Sans Unicode"/>
                <a:cs typeface="Lucida Sans Unicode"/>
                <a:sym typeface="Symbol" pitchFamily="18" charset="2"/>
              </a:rPr>
              <a:t>h</a:t>
            </a:r>
            <a:endParaRPr lang="ru-RU" altLang="ru-RU" sz="2000" i="1" dirty="0" smtClean="0">
              <a:latin typeface="Lucida Sans Unicode"/>
              <a:cs typeface="Lucida Sans Unicode"/>
              <a:sym typeface="Symbol" pitchFamily="18" charset="2"/>
            </a:endParaRPr>
          </a:p>
          <a:p>
            <a:pPr eaLnBrk="1" hangingPunct="1"/>
            <a:r>
              <a:rPr lang="ru-RU" altLang="ru-RU" sz="2000" i="1" dirty="0" err="1" smtClean="0">
                <a:sym typeface="Symbol" pitchFamily="18" charset="2"/>
              </a:rPr>
              <a:t>Фронталь</a:t>
            </a:r>
            <a:r>
              <a:rPr lang="ru-RU" altLang="ru-RU" sz="2000" i="1" dirty="0" smtClean="0">
                <a:sym typeface="Symbol" pitchFamily="18" charset="2"/>
              </a:rPr>
              <a:t>   </a:t>
            </a:r>
            <a:r>
              <a:rPr lang="en-US" altLang="ru-RU" sz="2000" i="1" dirty="0" smtClean="0">
                <a:latin typeface="Lucida Sans Unicode"/>
                <a:cs typeface="Lucida Sans Unicode"/>
                <a:sym typeface="Symbol" pitchFamily="18" charset="2"/>
              </a:rPr>
              <a:t>f</a:t>
            </a:r>
            <a:endParaRPr lang="ru-RU" altLang="ru-RU" sz="2000" i="1" dirty="0" smtClean="0">
              <a:sym typeface="Symbol" pitchFamily="18" charset="2"/>
            </a:endParaRPr>
          </a:p>
          <a:p>
            <a:pPr eaLnBrk="1" hangingPunct="1"/>
            <a:r>
              <a:rPr lang="ru-RU" altLang="ru-RU" sz="2000" i="1" dirty="0" smtClean="0">
                <a:sym typeface="Symbol" pitchFamily="18" charset="2"/>
              </a:rPr>
              <a:t>Профильная прямая  </a:t>
            </a:r>
            <a:r>
              <a:rPr lang="en-US" altLang="ru-RU" sz="2000" i="1" dirty="0" smtClean="0">
                <a:latin typeface="Lucida Sans Unicode"/>
                <a:cs typeface="Lucida Sans Unicode"/>
                <a:sym typeface="Symbol" pitchFamily="18" charset="2"/>
              </a:rPr>
              <a:t>p</a:t>
            </a:r>
            <a:endParaRPr lang="ru-RU" altLang="ru-RU" sz="2000" i="1" dirty="0">
              <a:sym typeface="Symbol" pitchFamily="18" charset="2"/>
            </a:endParaRPr>
          </a:p>
          <a:p>
            <a:pPr eaLnBrk="1" hangingPunct="1"/>
            <a:endParaRPr lang="ru-RU" altLang="ru-RU" sz="2000" i="1" dirty="0">
              <a:sym typeface="Symbol" pitchFamily="18" charset="2"/>
            </a:endParaRPr>
          </a:p>
        </p:txBody>
      </p:sp>
      <p:sp>
        <p:nvSpPr>
          <p:cNvPr id="11323" name="Text Box 59"/>
          <p:cNvSpPr txBox="1">
            <a:spLocks noChangeArrowheads="1"/>
          </p:cNvSpPr>
          <p:nvPr/>
        </p:nvSpPr>
        <p:spPr bwMode="auto">
          <a:xfrm>
            <a:off x="4644008" y="2113263"/>
            <a:ext cx="41764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dirty="0" smtClean="0">
                <a:sym typeface="Symbol" pitchFamily="18" charset="2"/>
              </a:rPr>
              <a:t>f </a:t>
            </a:r>
            <a:r>
              <a:rPr lang="en-US" altLang="ru-RU" sz="2400" dirty="0">
                <a:sym typeface="Symbol" pitchFamily="18" charset="2"/>
              </a:rPr>
              <a:t> </a:t>
            </a:r>
            <a:r>
              <a:rPr lang="en-US" altLang="ru-RU" sz="2400" dirty="0" smtClean="0">
                <a:sym typeface="Symbol" pitchFamily="18" charset="2"/>
              </a:rPr>
              <a:t>∑</a:t>
            </a:r>
            <a:r>
              <a:rPr lang="ru-RU" altLang="ru-RU" sz="2400" dirty="0" smtClean="0">
                <a:sym typeface="Symbol" pitchFamily="18" charset="2"/>
              </a:rPr>
              <a:t>(</a:t>
            </a:r>
            <a:r>
              <a:rPr lang="en-US" altLang="ru-RU" sz="2400" dirty="0" smtClean="0">
                <a:sym typeface="Symbol" pitchFamily="18" charset="2"/>
              </a:rPr>
              <a:t>ABC</a:t>
            </a:r>
            <a:r>
              <a:rPr lang="ru-RU" altLang="ru-RU" sz="2400" dirty="0" smtClean="0">
                <a:sym typeface="Symbol" pitchFamily="18" charset="2"/>
              </a:rPr>
              <a:t>)</a:t>
            </a:r>
            <a:r>
              <a:rPr lang="en-US" altLang="ru-RU" sz="2400" dirty="0">
                <a:sym typeface="Symbol" pitchFamily="18" charset="2"/>
              </a:rPr>
              <a:t> f</a:t>
            </a:r>
            <a:r>
              <a:rPr lang="en-US" altLang="ru-RU" sz="2400" dirty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 </a:t>
            </a:r>
            <a:r>
              <a:rPr lang="en-US" altLang="ru-RU" sz="2400" dirty="0" err="1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ll</a:t>
            </a:r>
            <a:r>
              <a:rPr lang="en-US" altLang="ru-RU" sz="2400" dirty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 </a:t>
            </a:r>
            <a:r>
              <a:rPr lang="ru-RU" altLang="ru-RU" sz="2400" dirty="0" smtClean="0">
                <a:sym typeface="Symbol" pitchFamily="18" charset="2"/>
              </a:rPr>
              <a:t>П</a:t>
            </a:r>
            <a:r>
              <a:rPr lang="ru-RU" altLang="ru-RU" sz="2400" baseline="-25000" dirty="0" smtClean="0">
                <a:sym typeface="Symbol" pitchFamily="18" charset="2"/>
              </a:rPr>
              <a:t>2</a:t>
            </a:r>
            <a:r>
              <a:rPr lang="ru-RU" altLang="ru-RU" sz="2400" dirty="0">
                <a:cs typeface="Lucida Sans Unicode"/>
              </a:rPr>
              <a:t> ⇒</a:t>
            </a:r>
            <a:r>
              <a:rPr lang="ru-RU" altLang="ru-RU" sz="2400" dirty="0"/>
              <a:t> </a:t>
            </a:r>
            <a:r>
              <a:rPr lang="en-US" altLang="ru-RU" sz="2400" dirty="0" smtClean="0">
                <a:cs typeface="Lucida Sans Unicode"/>
              </a:rPr>
              <a:t>f</a:t>
            </a:r>
            <a:r>
              <a:rPr lang="ru-RU" altLang="ru-RU" sz="2400" baseline="-25000" dirty="0" smtClean="0">
                <a:cs typeface="Lucida Sans Unicode"/>
              </a:rPr>
              <a:t>1</a:t>
            </a:r>
            <a:r>
              <a:rPr lang="ru-RU" altLang="ru-RU" sz="2400" baseline="-25000" dirty="0" smtClean="0"/>
              <a:t> </a:t>
            </a:r>
            <a:r>
              <a:rPr lang="ru-RU" altLang="ru-RU" sz="2400" dirty="0">
                <a:cs typeface="Lucida Sans Unicode"/>
              </a:rPr>
              <a:t>∥</a:t>
            </a:r>
            <a:r>
              <a:rPr lang="ru-RU" altLang="ru-RU" sz="2400" dirty="0"/>
              <a:t> О</a:t>
            </a:r>
            <a:r>
              <a:rPr lang="ru-RU" altLang="ru-RU" sz="2400" baseline="-25000" dirty="0"/>
              <a:t>х</a:t>
            </a:r>
            <a:r>
              <a:rPr lang="en-US" altLang="ru-RU" sz="2400" dirty="0" smtClean="0">
                <a:sym typeface="Symbol" pitchFamily="18" charset="2"/>
              </a:rPr>
              <a:t> </a:t>
            </a:r>
            <a:endParaRPr lang="en-US" altLang="ru-RU" sz="2400" baseline="-25000" dirty="0">
              <a:sym typeface="Symbol" pitchFamily="18" charset="2"/>
            </a:endParaRPr>
          </a:p>
        </p:txBody>
      </p:sp>
      <p:sp>
        <p:nvSpPr>
          <p:cNvPr id="11324" name="Text Box 60"/>
          <p:cNvSpPr txBox="1">
            <a:spLocks noChangeArrowheads="1"/>
          </p:cNvSpPr>
          <p:nvPr/>
        </p:nvSpPr>
        <p:spPr bwMode="auto">
          <a:xfrm rot="3731340">
            <a:off x="2276758" y="5099393"/>
            <a:ext cx="6063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i="1" dirty="0">
                <a:solidFill>
                  <a:srgbClr val="CD1805"/>
                </a:solidFill>
                <a:sym typeface="Symbol" pitchFamily="18" charset="2"/>
              </a:rPr>
              <a:t>//</a:t>
            </a:r>
            <a:endParaRPr lang="en-US" altLang="ru-RU" sz="2400" baseline="-25000" dirty="0">
              <a:solidFill>
                <a:srgbClr val="CD1805"/>
              </a:solidFill>
              <a:sym typeface="Symbol" pitchFamily="18" charset="2"/>
            </a:endParaRPr>
          </a:p>
        </p:txBody>
      </p:sp>
      <p:sp>
        <p:nvSpPr>
          <p:cNvPr id="11325" name="Text Box 61"/>
          <p:cNvSpPr txBox="1">
            <a:spLocks noChangeArrowheads="1"/>
          </p:cNvSpPr>
          <p:nvPr/>
        </p:nvSpPr>
        <p:spPr bwMode="auto">
          <a:xfrm rot="3719256">
            <a:off x="2476500" y="2627313"/>
            <a:ext cx="360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i="1" dirty="0">
                <a:solidFill>
                  <a:srgbClr val="CD1805"/>
                </a:solidFill>
                <a:sym typeface="Symbol" pitchFamily="18" charset="2"/>
              </a:rPr>
              <a:t>//</a:t>
            </a:r>
            <a:endParaRPr lang="en-US" altLang="ru-RU" sz="2400" baseline="-25000" dirty="0">
              <a:solidFill>
                <a:srgbClr val="CD1805"/>
              </a:solidFill>
              <a:sym typeface="Symbol" pitchFamily="18" charset="2"/>
            </a:endParaRPr>
          </a:p>
        </p:txBody>
      </p:sp>
      <p:sp>
        <p:nvSpPr>
          <p:cNvPr id="11326" name="Text Box 62"/>
          <p:cNvSpPr txBox="1">
            <a:spLocks noChangeArrowheads="1"/>
          </p:cNvSpPr>
          <p:nvPr/>
        </p:nvSpPr>
        <p:spPr bwMode="auto">
          <a:xfrm rot="3690280">
            <a:off x="2178358" y="3324939"/>
            <a:ext cx="3603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i="1" dirty="0">
                <a:solidFill>
                  <a:srgbClr val="CD1805"/>
                </a:solidFill>
                <a:sym typeface="Symbol" pitchFamily="18" charset="2"/>
              </a:rPr>
              <a:t>//</a:t>
            </a:r>
            <a:endParaRPr lang="en-US" altLang="ru-RU" sz="2400" baseline="-25000" dirty="0">
              <a:solidFill>
                <a:srgbClr val="CD1805"/>
              </a:solidFill>
              <a:sym typeface="Symbol" pitchFamily="18" charset="2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142875" y="1038225"/>
            <a:ext cx="8859838" cy="3619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03978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2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0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3000"/>
                                        <p:tgtEl>
                                          <p:spTgt spid="1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3000"/>
                                        <p:tgtEl>
                                          <p:spTgt spid="11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20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 nodeType="clickPar">
                      <p:stCondLst>
                        <p:cond delay="indefinite"/>
                      </p:stCondLst>
                      <p:childTnLst>
                        <p:par>
                          <p:cTn id="1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1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1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20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 nodeType="clickPar">
                      <p:stCondLst>
                        <p:cond delay="indefinite"/>
                      </p:stCondLst>
                      <p:childTnLst>
                        <p:par>
                          <p:cTn id="1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3000"/>
                                        <p:tgtEl>
                                          <p:spTgt spid="11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2000"/>
                                        <p:tgtEl>
                                          <p:spTgt spid="11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3000"/>
                                        <p:tgtEl>
                                          <p:spTgt spid="11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1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1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1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 nodeType="clickPar">
                      <p:stCondLst>
                        <p:cond delay="indefinite"/>
                      </p:stCondLst>
                      <p:childTnLst>
                        <p:par>
                          <p:cTn id="1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1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1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1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1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11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 nodeType="clickPar">
                      <p:stCondLst>
                        <p:cond delay="indefinite"/>
                      </p:stCondLst>
                      <p:childTnLst>
                        <p:par>
                          <p:cTn id="2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" dur="20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 nodeType="clickPar">
                      <p:stCondLst>
                        <p:cond delay="indefinite"/>
                      </p:stCondLst>
                      <p:childTnLst>
                        <p:par>
                          <p:cTn id="2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1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1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1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1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1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1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 nodeType="clickPar">
                      <p:stCondLst>
                        <p:cond delay="indefinite"/>
                      </p:stCondLst>
                      <p:childTnLst>
                        <p:par>
                          <p:cTn id="2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3000"/>
                                        <p:tgtEl>
                                          <p:spTgt spid="11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 nodeType="clickPar">
                      <p:stCondLst>
                        <p:cond delay="indefinite"/>
                      </p:stCondLst>
                      <p:childTnLst>
                        <p:par>
                          <p:cTn id="2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1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11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11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 nodeType="clickPar">
                      <p:stCondLst>
                        <p:cond delay="indefinite"/>
                      </p:stCondLst>
                      <p:childTnLst>
                        <p:par>
                          <p:cTn id="2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3000"/>
                                        <p:tgtEl>
                                          <p:spTgt spid="11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 nodeType="clickPar">
                      <p:stCondLst>
                        <p:cond delay="indefinite"/>
                      </p:stCondLst>
                      <p:childTnLst>
                        <p:par>
                          <p:cTn id="2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2000"/>
                                        <p:tgtEl>
                                          <p:spTgt spid="11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  <p:bldP spid="11270" grpId="0"/>
      <p:bldP spid="11271" grpId="0"/>
      <p:bldP spid="11272" grpId="0"/>
      <p:bldP spid="11273" grpId="0"/>
      <p:bldP spid="11274" grpId="0"/>
      <p:bldP spid="11275" grpId="0"/>
      <p:bldP spid="11276" grpId="0" animBg="1"/>
      <p:bldP spid="11277" grpId="0" animBg="1"/>
      <p:bldP spid="11278" grpId="0" animBg="1"/>
      <p:bldP spid="11279" grpId="0" animBg="1"/>
      <p:bldP spid="11280" grpId="0" animBg="1"/>
      <p:bldP spid="11281" grpId="0" animBg="1"/>
      <p:bldP spid="11282" grpId="0" animBg="1"/>
      <p:bldP spid="11283" grpId="0" animBg="1"/>
      <p:bldP spid="11284" grpId="0" animBg="1"/>
      <p:bldP spid="11285" grpId="0" animBg="1"/>
      <p:bldP spid="11286" grpId="0" animBg="1"/>
      <p:bldP spid="11287" grpId="0" animBg="1"/>
      <p:bldP spid="11288" grpId="0" animBg="1"/>
      <p:bldP spid="11289" grpId="0"/>
      <p:bldP spid="11290" grpId="0"/>
      <p:bldP spid="11291" grpId="0" animBg="1"/>
      <p:bldP spid="11292" grpId="0" animBg="1"/>
      <p:bldP spid="11293" grpId="0" animBg="1"/>
      <p:bldP spid="11294" grpId="0" animBg="1"/>
      <p:bldP spid="11297" grpId="0" animBg="1"/>
      <p:bldP spid="11298" grpId="0"/>
      <p:bldP spid="11299" grpId="0"/>
      <p:bldP spid="11300" grpId="0"/>
      <p:bldP spid="11301" grpId="0"/>
      <p:bldP spid="11305" grpId="0"/>
      <p:bldP spid="11306" grpId="0"/>
      <p:bldP spid="11307" grpId="0" animBg="1"/>
      <p:bldP spid="11308" grpId="0" animBg="1"/>
      <p:bldP spid="11309" grpId="0" animBg="1"/>
      <p:bldP spid="11310" grpId="0" animBg="1"/>
      <p:bldP spid="11311" grpId="0"/>
      <p:bldP spid="11322" grpId="0"/>
      <p:bldP spid="11323" grpId="0"/>
      <p:bldP spid="11324" grpId="0"/>
      <p:bldP spid="11325" grpId="0"/>
      <p:bldP spid="113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28604"/>
            <a:ext cx="9144000" cy="850900"/>
          </a:xfrm>
        </p:spPr>
        <p:txBody>
          <a:bodyPr>
            <a:normAutofit fontScale="90000"/>
          </a:bodyPr>
          <a:lstStyle/>
          <a:p>
            <a:pPr algn="ctr">
              <a:lnSpc>
                <a:spcPct val="85000"/>
              </a:lnSpc>
            </a:pPr>
            <a:r>
              <a:rPr lang="ru-RU" sz="3600" b="1" dirty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Взаимное положение прямой и плоскости,  двух </a:t>
            </a:r>
            <a:r>
              <a:rPr lang="ru-RU" sz="36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плоскостей.</a:t>
            </a:r>
            <a:endParaRPr lang="ru-RU" sz="3600" b="1" dirty="0">
              <a:solidFill>
                <a:srgbClr val="4E03C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0" y="1758950"/>
            <a:ext cx="9144000" cy="2182813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Прямая </a:t>
            </a:r>
            <a:r>
              <a:rPr lang="ru-RU" sz="2400" b="1" dirty="0">
                <a:solidFill>
                  <a:srgbClr val="D0008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принадлежит</a:t>
            </a: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плоскости 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lang="ru-RU" sz="2400" b="1" i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все </a:t>
            </a:r>
            <a:r>
              <a:rPr lang="ru-RU" sz="2400" b="1" i="1" dirty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точки прямой являются точками плоскости</a:t>
            </a:r>
          </a:p>
          <a:p>
            <a:pPr>
              <a:lnSpc>
                <a:spcPct val="9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Прямая </a:t>
            </a:r>
            <a:r>
              <a:rPr lang="ru-RU" sz="2400" b="1" dirty="0">
                <a:solidFill>
                  <a:srgbClr val="D0008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параллельна</a:t>
            </a: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плоскости: </a:t>
            </a:r>
            <a:r>
              <a:rPr lang="ru-RU" sz="2400" b="1" i="1" dirty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общих  собственных точек нет</a:t>
            </a:r>
          </a:p>
          <a:p>
            <a:pPr>
              <a:lnSpc>
                <a:spcPct val="9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Прямая </a:t>
            </a:r>
            <a:r>
              <a:rPr lang="ru-RU" sz="2400" b="1" dirty="0">
                <a:solidFill>
                  <a:srgbClr val="D0008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пересекает</a:t>
            </a: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плоскость: </a:t>
            </a:r>
            <a:r>
              <a:rPr lang="ru-RU" sz="2400" b="1" i="1" dirty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одна общая точка</a:t>
            </a:r>
            <a:endParaRPr lang="ru-RU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14282" y="5713071"/>
            <a:ext cx="8753475" cy="1144929"/>
          </a:xfrm>
          <a:prstGeom prst="rect">
            <a:avLst/>
          </a:prstGeom>
          <a:gradFill rotWithShape="1">
            <a:gsLst>
              <a:gs pos="0">
                <a:srgbClr val="D3EBED"/>
              </a:gs>
              <a:gs pos="100000">
                <a:srgbClr val="BC9B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95000"/>
              </a:lnSpc>
            </a:pPr>
            <a:r>
              <a:rPr lang="ru-RU" b="1" dirty="0">
                <a:solidFill>
                  <a:srgbClr val="800080"/>
                </a:solidFill>
              </a:rPr>
              <a:t>Рассмотрим все возможные случаи взаимного положения прямой и плоскости и двух плоскостей</a:t>
            </a:r>
          </a:p>
          <a:p>
            <a:pPr eaLnBrk="0" hangingPunct="0">
              <a:lnSpc>
                <a:spcPct val="95000"/>
              </a:lnSpc>
            </a:pPr>
            <a:endParaRPr lang="ru-RU" b="1" dirty="0">
              <a:solidFill>
                <a:srgbClr val="800080"/>
              </a:solidFill>
            </a:endParaRPr>
          </a:p>
          <a:p>
            <a:pPr eaLnBrk="0" hangingPunct="0">
              <a:lnSpc>
                <a:spcPct val="95000"/>
              </a:lnSpc>
            </a:pPr>
            <a:endParaRPr lang="ru-RU" b="1" dirty="0">
              <a:solidFill>
                <a:srgbClr val="800080"/>
              </a:solidFill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0" y="4405313"/>
            <a:ext cx="91440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Плоскости </a:t>
            </a:r>
            <a:r>
              <a:rPr lang="ru-RU" sz="2400" b="1" dirty="0">
                <a:solidFill>
                  <a:srgbClr val="D0008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параллельны</a:t>
            </a: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lang="ru-RU" sz="2400" b="1" i="1" dirty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общих собственных прямых нет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Плоскости пересекаются: </a:t>
            </a:r>
            <a:r>
              <a:rPr lang="ru-RU" sz="2400" b="1" i="1" dirty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одна общая прямая</a:t>
            </a: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187325" y="1331913"/>
            <a:ext cx="578008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ru-RU" sz="2800" b="1" i="1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 Прямая и плоскость:</a:t>
            </a: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174625" y="4011613"/>
            <a:ext cx="578008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ru-RU" sz="2800" b="1" i="1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 Две  плоскости: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2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  <p:bldP spid="922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114300" y="1331913"/>
            <a:ext cx="4314825" cy="5026025"/>
          </a:xfrm>
          <a:prstGeom prst="rect">
            <a:avLst/>
          </a:prstGeom>
          <a:solidFill>
            <a:srgbClr val="FFFFFF">
              <a:alpha val="34118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1058863" y="1196975"/>
            <a:ext cx="495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 sz="2400">
              <a:solidFill>
                <a:prstClr val="black"/>
              </a:solidFill>
            </a:endParaRP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42844" y="285728"/>
            <a:ext cx="90011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Прямая и точка в плоскости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606425" y="3370263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х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939800" y="2643188"/>
            <a:ext cx="514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>
                <a:solidFill>
                  <a:prstClr val="black"/>
                </a:solidFill>
              </a:rPr>
              <a:t>А</a:t>
            </a:r>
            <a:r>
              <a:rPr lang="ru-RU" altLang="ru-RU" sz="2400" baseline="-250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2740025" y="1347788"/>
            <a:ext cx="561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>
                <a:solidFill>
                  <a:prstClr val="black"/>
                </a:solidFill>
              </a:rPr>
              <a:t>В</a:t>
            </a:r>
            <a:r>
              <a:rPr lang="ru-RU" altLang="ru-RU" sz="2400" baseline="-250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3748088" y="3074988"/>
            <a:ext cx="638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>
                <a:solidFill>
                  <a:prstClr val="black"/>
                </a:solidFill>
              </a:rPr>
              <a:t>С</a:t>
            </a:r>
            <a:r>
              <a:rPr lang="ru-RU" altLang="ru-RU" sz="2400" baseline="-250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3821113" y="4156075"/>
            <a:ext cx="55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>
                <a:solidFill>
                  <a:prstClr val="black"/>
                </a:solidFill>
              </a:rPr>
              <a:t>С</a:t>
            </a:r>
            <a:r>
              <a:rPr lang="ru-RU" altLang="ru-RU" sz="2400" baseline="-2500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868363" y="5091113"/>
            <a:ext cx="504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>
                <a:solidFill>
                  <a:prstClr val="black"/>
                </a:solidFill>
              </a:rPr>
              <a:t>А</a:t>
            </a:r>
            <a:r>
              <a:rPr lang="ru-RU" altLang="ru-RU" sz="2400" baseline="-2500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2813050" y="5811838"/>
            <a:ext cx="504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>
                <a:solidFill>
                  <a:prstClr val="black"/>
                </a:solidFill>
              </a:rPr>
              <a:t>В</a:t>
            </a:r>
            <a:r>
              <a:rPr lang="ru-RU" altLang="ru-RU" sz="2400" baseline="-2500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10269" name="Line 29"/>
          <p:cNvSpPr>
            <a:spLocks noChangeShapeType="1"/>
          </p:cNvSpPr>
          <p:nvPr/>
        </p:nvSpPr>
        <p:spPr bwMode="auto">
          <a:xfrm>
            <a:off x="982663" y="3576638"/>
            <a:ext cx="31686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lg"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0271" name="Freeform 31"/>
          <p:cNvSpPr>
            <a:spLocks/>
          </p:cNvSpPr>
          <p:nvPr/>
        </p:nvSpPr>
        <p:spPr bwMode="auto">
          <a:xfrm>
            <a:off x="1444625" y="1635125"/>
            <a:ext cx="2303463" cy="1728788"/>
          </a:xfrm>
          <a:custGeom>
            <a:avLst/>
            <a:gdLst>
              <a:gd name="T0" fmla="*/ 0 w 1451"/>
              <a:gd name="T1" fmla="*/ 2147483647 h 1089"/>
              <a:gd name="T2" fmla="*/ 2147483647 w 1451"/>
              <a:gd name="T3" fmla="*/ 0 h 1089"/>
              <a:gd name="T4" fmla="*/ 2147483647 w 1451"/>
              <a:gd name="T5" fmla="*/ 2147483647 h 1089"/>
              <a:gd name="T6" fmla="*/ 0 w 1451"/>
              <a:gd name="T7" fmla="*/ 2147483647 h 1089"/>
              <a:gd name="T8" fmla="*/ 0 60000 65536"/>
              <a:gd name="T9" fmla="*/ 0 60000 65536"/>
              <a:gd name="T10" fmla="*/ 0 60000 65536"/>
              <a:gd name="T11" fmla="*/ 0 60000 65536"/>
              <a:gd name="T12" fmla="*/ 0 w 1451"/>
              <a:gd name="T13" fmla="*/ 0 h 1089"/>
              <a:gd name="T14" fmla="*/ 1451 w 1451"/>
              <a:gd name="T15" fmla="*/ 1089 h 108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51" h="1089">
                <a:moveTo>
                  <a:pt x="0" y="771"/>
                </a:moveTo>
                <a:lnTo>
                  <a:pt x="816" y="0"/>
                </a:lnTo>
                <a:lnTo>
                  <a:pt x="1451" y="1089"/>
                </a:lnTo>
                <a:lnTo>
                  <a:pt x="0" y="771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272" name="Line 32"/>
          <p:cNvSpPr>
            <a:spLocks noChangeShapeType="1"/>
          </p:cNvSpPr>
          <p:nvPr/>
        </p:nvSpPr>
        <p:spPr bwMode="auto">
          <a:xfrm>
            <a:off x="1444625" y="2859088"/>
            <a:ext cx="0" cy="23764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0273" name="Line 33"/>
          <p:cNvSpPr>
            <a:spLocks noChangeShapeType="1"/>
          </p:cNvSpPr>
          <p:nvPr/>
        </p:nvSpPr>
        <p:spPr bwMode="auto">
          <a:xfrm>
            <a:off x="2740025" y="1635125"/>
            <a:ext cx="0" cy="41767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0274" name="Freeform 34"/>
          <p:cNvSpPr>
            <a:spLocks/>
          </p:cNvSpPr>
          <p:nvPr/>
        </p:nvSpPr>
        <p:spPr bwMode="auto">
          <a:xfrm>
            <a:off x="3748088" y="3363913"/>
            <a:ext cx="1587" cy="954087"/>
          </a:xfrm>
          <a:custGeom>
            <a:avLst/>
            <a:gdLst>
              <a:gd name="T0" fmla="*/ 0 w 1"/>
              <a:gd name="T1" fmla="*/ 0 h 601"/>
              <a:gd name="T2" fmla="*/ 2147483647 w 1"/>
              <a:gd name="T3" fmla="*/ 2147483647 h 601"/>
              <a:gd name="T4" fmla="*/ 0 60000 65536"/>
              <a:gd name="T5" fmla="*/ 0 60000 65536"/>
              <a:gd name="T6" fmla="*/ 0 w 1"/>
              <a:gd name="T7" fmla="*/ 0 h 601"/>
              <a:gd name="T8" fmla="*/ 1 w 1"/>
              <a:gd name="T9" fmla="*/ 601 h 60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601">
                <a:moveTo>
                  <a:pt x="0" y="0"/>
                </a:moveTo>
                <a:lnTo>
                  <a:pt x="1" y="601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275" name="Freeform 35"/>
          <p:cNvSpPr>
            <a:spLocks/>
          </p:cNvSpPr>
          <p:nvPr/>
        </p:nvSpPr>
        <p:spPr bwMode="auto">
          <a:xfrm>
            <a:off x="1444625" y="4298950"/>
            <a:ext cx="2303463" cy="1512888"/>
          </a:xfrm>
          <a:custGeom>
            <a:avLst/>
            <a:gdLst>
              <a:gd name="T0" fmla="*/ 0 w 1451"/>
              <a:gd name="T1" fmla="*/ 2147483647 h 953"/>
              <a:gd name="T2" fmla="*/ 2147483647 w 1451"/>
              <a:gd name="T3" fmla="*/ 2147483647 h 953"/>
              <a:gd name="T4" fmla="*/ 2147483647 w 1451"/>
              <a:gd name="T5" fmla="*/ 0 h 953"/>
              <a:gd name="T6" fmla="*/ 0 w 1451"/>
              <a:gd name="T7" fmla="*/ 2147483647 h 953"/>
              <a:gd name="T8" fmla="*/ 0 60000 65536"/>
              <a:gd name="T9" fmla="*/ 0 60000 65536"/>
              <a:gd name="T10" fmla="*/ 0 60000 65536"/>
              <a:gd name="T11" fmla="*/ 0 60000 65536"/>
              <a:gd name="T12" fmla="*/ 0 w 1451"/>
              <a:gd name="T13" fmla="*/ 0 h 953"/>
              <a:gd name="T14" fmla="*/ 1451 w 1451"/>
              <a:gd name="T15" fmla="*/ 953 h 9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51" h="953">
                <a:moveTo>
                  <a:pt x="0" y="590"/>
                </a:moveTo>
                <a:lnTo>
                  <a:pt x="816" y="953"/>
                </a:lnTo>
                <a:lnTo>
                  <a:pt x="1451" y="0"/>
                </a:lnTo>
                <a:lnTo>
                  <a:pt x="0" y="59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276" name="Oval 36"/>
          <p:cNvSpPr>
            <a:spLocks noChangeArrowheads="1"/>
          </p:cNvSpPr>
          <p:nvPr/>
        </p:nvSpPr>
        <p:spPr bwMode="auto">
          <a:xfrm>
            <a:off x="1406525" y="2820988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277" name="Oval 37"/>
          <p:cNvSpPr>
            <a:spLocks noChangeArrowheads="1"/>
          </p:cNvSpPr>
          <p:nvPr/>
        </p:nvSpPr>
        <p:spPr bwMode="auto">
          <a:xfrm>
            <a:off x="2705100" y="1606550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278" name="Oval 38"/>
          <p:cNvSpPr>
            <a:spLocks noChangeArrowheads="1"/>
          </p:cNvSpPr>
          <p:nvPr/>
        </p:nvSpPr>
        <p:spPr bwMode="auto">
          <a:xfrm>
            <a:off x="3690938" y="3314700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279" name="Oval 39"/>
          <p:cNvSpPr>
            <a:spLocks noChangeArrowheads="1"/>
          </p:cNvSpPr>
          <p:nvPr/>
        </p:nvSpPr>
        <p:spPr bwMode="auto">
          <a:xfrm>
            <a:off x="3708400" y="4254500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280" name="Oval 40"/>
          <p:cNvSpPr>
            <a:spLocks noChangeArrowheads="1"/>
          </p:cNvSpPr>
          <p:nvPr/>
        </p:nvSpPr>
        <p:spPr bwMode="auto">
          <a:xfrm>
            <a:off x="2713038" y="5773738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281" name="Oval 41"/>
          <p:cNvSpPr>
            <a:spLocks noChangeArrowheads="1"/>
          </p:cNvSpPr>
          <p:nvPr/>
        </p:nvSpPr>
        <p:spPr bwMode="auto">
          <a:xfrm>
            <a:off x="1417638" y="5207000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282" name="Line 42"/>
          <p:cNvSpPr>
            <a:spLocks noChangeShapeType="1"/>
          </p:cNvSpPr>
          <p:nvPr/>
        </p:nvSpPr>
        <p:spPr bwMode="auto">
          <a:xfrm flipV="1">
            <a:off x="2019300" y="2066925"/>
            <a:ext cx="1728788" cy="1152525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0283" name="Text Box 43"/>
          <p:cNvSpPr txBox="1">
            <a:spLocks noChangeArrowheads="1"/>
          </p:cNvSpPr>
          <p:nvPr/>
        </p:nvSpPr>
        <p:spPr bwMode="auto">
          <a:xfrm>
            <a:off x="3532188" y="2066925"/>
            <a:ext cx="514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i="1">
                <a:solidFill>
                  <a:prstClr val="black"/>
                </a:solidFill>
                <a:latin typeface="High Tower Text" pitchFamily="18" charset="0"/>
              </a:rPr>
              <a:t>l</a:t>
            </a:r>
            <a:r>
              <a:rPr lang="ru-RU" altLang="ru-RU" sz="2400" baseline="-250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10284" name="Text Box 44"/>
          <p:cNvSpPr txBox="1">
            <a:spLocks noChangeArrowheads="1"/>
          </p:cNvSpPr>
          <p:nvPr/>
        </p:nvSpPr>
        <p:spPr bwMode="auto">
          <a:xfrm>
            <a:off x="3786188" y="5011738"/>
            <a:ext cx="514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i="1">
                <a:solidFill>
                  <a:prstClr val="black"/>
                </a:solidFill>
                <a:latin typeface="High Tower Text" pitchFamily="18" charset="0"/>
              </a:rPr>
              <a:t>l</a:t>
            </a:r>
            <a:r>
              <a:rPr lang="en-US" altLang="ru-RU" sz="2400" baseline="-25000">
                <a:solidFill>
                  <a:prstClr val="black"/>
                </a:solidFill>
              </a:rPr>
              <a:t>1</a:t>
            </a:r>
            <a:endParaRPr lang="ru-RU" altLang="ru-RU" sz="2400" baseline="-25000">
              <a:solidFill>
                <a:prstClr val="black"/>
              </a:solidFill>
            </a:endParaRPr>
          </a:p>
        </p:txBody>
      </p:sp>
      <p:sp>
        <p:nvSpPr>
          <p:cNvPr id="10285" name="Freeform 45"/>
          <p:cNvSpPr>
            <a:spLocks/>
          </p:cNvSpPr>
          <p:nvPr/>
        </p:nvSpPr>
        <p:spPr bwMode="auto">
          <a:xfrm>
            <a:off x="2279650" y="3051175"/>
            <a:ext cx="1588" cy="1865313"/>
          </a:xfrm>
          <a:custGeom>
            <a:avLst/>
            <a:gdLst>
              <a:gd name="T0" fmla="*/ 0 w 1"/>
              <a:gd name="T1" fmla="*/ 0 h 1175"/>
              <a:gd name="T2" fmla="*/ 0 w 1"/>
              <a:gd name="T3" fmla="*/ 2147483647 h 1175"/>
              <a:gd name="T4" fmla="*/ 0 60000 65536"/>
              <a:gd name="T5" fmla="*/ 0 60000 65536"/>
              <a:gd name="T6" fmla="*/ 0 w 1"/>
              <a:gd name="T7" fmla="*/ 0 h 1175"/>
              <a:gd name="T8" fmla="*/ 1 w 1"/>
              <a:gd name="T9" fmla="*/ 1175 h 117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175">
                <a:moveTo>
                  <a:pt x="0" y="0"/>
                </a:moveTo>
                <a:lnTo>
                  <a:pt x="0" y="1175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286" name="Freeform 46"/>
          <p:cNvSpPr>
            <a:spLocks/>
          </p:cNvSpPr>
          <p:nvPr/>
        </p:nvSpPr>
        <p:spPr bwMode="auto">
          <a:xfrm>
            <a:off x="3208338" y="2432050"/>
            <a:ext cx="1587" cy="2679700"/>
          </a:xfrm>
          <a:custGeom>
            <a:avLst/>
            <a:gdLst>
              <a:gd name="T0" fmla="*/ 2147483647 w 1"/>
              <a:gd name="T1" fmla="*/ 0 h 1688"/>
              <a:gd name="T2" fmla="*/ 0 w 1"/>
              <a:gd name="T3" fmla="*/ 2147483647 h 1688"/>
              <a:gd name="T4" fmla="*/ 0 60000 65536"/>
              <a:gd name="T5" fmla="*/ 0 60000 65536"/>
              <a:gd name="T6" fmla="*/ 0 w 1"/>
              <a:gd name="T7" fmla="*/ 0 h 1688"/>
              <a:gd name="T8" fmla="*/ 1 w 1"/>
              <a:gd name="T9" fmla="*/ 1688 h 168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688">
                <a:moveTo>
                  <a:pt x="1" y="0"/>
                </a:moveTo>
                <a:lnTo>
                  <a:pt x="0" y="1688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287" name="Freeform 47"/>
          <p:cNvSpPr>
            <a:spLocks/>
          </p:cNvSpPr>
          <p:nvPr/>
        </p:nvSpPr>
        <p:spPr bwMode="auto">
          <a:xfrm>
            <a:off x="2022475" y="4835525"/>
            <a:ext cx="1762125" cy="376238"/>
          </a:xfrm>
          <a:custGeom>
            <a:avLst/>
            <a:gdLst>
              <a:gd name="T0" fmla="*/ 0 w 1110"/>
              <a:gd name="T1" fmla="*/ 0 h 237"/>
              <a:gd name="T2" fmla="*/ 2147483647 w 1110"/>
              <a:gd name="T3" fmla="*/ 2147483647 h 237"/>
              <a:gd name="T4" fmla="*/ 0 60000 65536"/>
              <a:gd name="T5" fmla="*/ 0 60000 65536"/>
              <a:gd name="T6" fmla="*/ 0 w 1110"/>
              <a:gd name="T7" fmla="*/ 0 h 237"/>
              <a:gd name="T8" fmla="*/ 1110 w 1110"/>
              <a:gd name="T9" fmla="*/ 237 h 23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10" h="237">
                <a:moveTo>
                  <a:pt x="0" y="0"/>
                </a:moveTo>
                <a:lnTo>
                  <a:pt x="1110" y="237"/>
                </a:lnTo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288" name="Oval 48"/>
          <p:cNvSpPr>
            <a:spLocks noChangeArrowheads="1"/>
          </p:cNvSpPr>
          <p:nvPr/>
        </p:nvSpPr>
        <p:spPr bwMode="auto">
          <a:xfrm>
            <a:off x="3176588" y="5057775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289" name="Oval 49"/>
          <p:cNvSpPr>
            <a:spLocks noChangeArrowheads="1"/>
          </p:cNvSpPr>
          <p:nvPr/>
        </p:nvSpPr>
        <p:spPr bwMode="auto">
          <a:xfrm>
            <a:off x="2244725" y="4860925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290" name="Oval 50"/>
          <p:cNvSpPr>
            <a:spLocks noChangeArrowheads="1"/>
          </p:cNvSpPr>
          <p:nvPr/>
        </p:nvSpPr>
        <p:spPr bwMode="auto">
          <a:xfrm>
            <a:off x="2244725" y="3003550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291" name="Oval 51"/>
          <p:cNvSpPr>
            <a:spLocks noChangeArrowheads="1"/>
          </p:cNvSpPr>
          <p:nvPr/>
        </p:nvSpPr>
        <p:spPr bwMode="auto">
          <a:xfrm>
            <a:off x="3171825" y="2397125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292" name="Text Box 52"/>
          <p:cNvSpPr txBox="1">
            <a:spLocks noChangeArrowheads="1"/>
          </p:cNvSpPr>
          <p:nvPr/>
        </p:nvSpPr>
        <p:spPr bwMode="auto">
          <a:xfrm>
            <a:off x="1985963" y="2528888"/>
            <a:ext cx="514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>
                <a:solidFill>
                  <a:prstClr val="black"/>
                </a:solidFill>
              </a:rPr>
              <a:t>1</a:t>
            </a:r>
            <a:r>
              <a:rPr lang="ru-RU" altLang="ru-RU" sz="2400" baseline="-250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10293" name="Text Box 53"/>
          <p:cNvSpPr txBox="1">
            <a:spLocks noChangeArrowheads="1"/>
          </p:cNvSpPr>
          <p:nvPr/>
        </p:nvSpPr>
        <p:spPr bwMode="auto">
          <a:xfrm>
            <a:off x="3032125" y="1865313"/>
            <a:ext cx="514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>
                <a:solidFill>
                  <a:prstClr val="black"/>
                </a:solidFill>
              </a:rPr>
              <a:t>2</a:t>
            </a:r>
            <a:r>
              <a:rPr lang="ru-RU" altLang="ru-RU" sz="2400" baseline="-250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10294" name="Text Box 54"/>
          <p:cNvSpPr txBox="1">
            <a:spLocks noChangeArrowheads="1"/>
          </p:cNvSpPr>
          <p:nvPr/>
        </p:nvSpPr>
        <p:spPr bwMode="auto">
          <a:xfrm>
            <a:off x="1731963" y="4371975"/>
            <a:ext cx="514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>
                <a:solidFill>
                  <a:prstClr val="black"/>
                </a:solidFill>
              </a:rPr>
              <a:t>1</a:t>
            </a:r>
            <a:r>
              <a:rPr lang="en-US" altLang="ru-RU" sz="2400" baseline="-25000">
                <a:solidFill>
                  <a:prstClr val="black"/>
                </a:solidFill>
              </a:rPr>
              <a:t>1</a:t>
            </a:r>
            <a:endParaRPr lang="ru-RU" altLang="ru-RU" sz="2400" baseline="-25000">
              <a:solidFill>
                <a:prstClr val="black"/>
              </a:solidFill>
            </a:endParaRPr>
          </a:p>
        </p:txBody>
      </p:sp>
      <p:sp>
        <p:nvSpPr>
          <p:cNvPr id="10295" name="Text Box 55"/>
          <p:cNvSpPr txBox="1">
            <a:spLocks noChangeArrowheads="1"/>
          </p:cNvSpPr>
          <p:nvPr/>
        </p:nvSpPr>
        <p:spPr bwMode="auto">
          <a:xfrm>
            <a:off x="3138488" y="5048250"/>
            <a:ext cx="514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>
                <a:solidFill>
                  <a:prstClr val="black"/>
                </a:solidFill>
              </a:rPr>
              <a:t>2</a:t>
            </a:r>
            <a:r>
              <a:rPr lang="en-US" altLang="ru-RU" sz="2400" baseline="-25000">
                <a:solidFill>
                  <a:prstClr val="black"/>
                </a:solidFill>
              </a:rPr>
              <a:t>1</a:t>
            </a:r>
            <a:endParaRPr lang="ru-RU" altLang="ru-RU" sz="2400" baseline="-25000">
              <a:solidFill>
                <a:prstClr val="black"/>
              </a:solidFill>
            </a:endParaRPr>
          </a:p>
        </p:txBody>
      </p:sp>
      <p:sp>
        <p:nvSpPr>
          <p:cNvPr id="10296" name="Oval 56"/>
          <p:cNvSpPr>
            <a:spLocks noChangeArrowheads="1"/>
          </p:cNvSpPr>
          <p:nvPr/>
        </p:nvSpPr>
        <p:spPr bwMode="auto">
          <a:xfrm>
            <a:off x="2811463" y="2571750"/>
            <a:ext cx="142875" cy="146050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297" name="Freeform 57"/>
          <p:cNvSpPr>
            <a:spLocks/>
          </p:cNvSpPr>
          <p:nvPr/>
        </p:nvSpPr>
        <p:spPr bwMode="auto">
          <a:xfrm>
            <a:off x="2886075" y="2714625"/>
            <a:ext cx="1588" cy="2320925"/>
          </a:xfrm>
          <a:custGeom>
            <a:avLst/>
            <a:gdLst>
              <a:gd name="T0" fmla="*/ 0 w 1"/>
              <a:gd name="T1" fmla="*/ 0 h 1462"/>
              <a:gd name="T2" fmla="*/ 2147483647 w 1"/>
              <a:gd name="T3" fmla="*/ 2147483647 h 1462"/>
              <a:gd name="T4" fmla="*/ 0 60000 65536"/>
              <a:gd name="T5" fmla="*/ 0 60000 65536"/>
              <a:gd name="T6" fmla="*/ 0 w 1"/>
              <a:gd name="T7" fmla="*/ 0 h 1462"/>
              <a:gd name="T8" fmla="*/ 1 w 1"/>
              <a:gd name="T9" fmla="*/ 1462 h 146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462">
                <a:moveTo>
                  <a:pt x="0" y="0"/>
                </a:moveTo>
                <a:lnTo>
                  <a:pt x="1" y="1462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298" name="Oval 58"/>
          <p:cNvSpPr>
            <a:spLocks noChangeArrowheads="1"/>
          </p:cNvSpPr>
          <p:nvPr/>
        </p:nvSpPr>
        <p:spPr bwMode="auto">
          <a:xfrm>
            <a:off x="2811463" y="4948238"/>
            <a:ext cx="142875" cy="146050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299" name="Text Box 59"/>
          <p:cNvSpPr txBox="1">
            <a:spLocks noChangeArrowheads="1"/>
          </p:cNvSpPr>
          <p:nvPr/>
        </p:nvSpPr>
        <p:spPr bwMode="auto">
          <a:xfrm>
            <a:off x="2279650" y="2251075"/>
            <a:ext cx="638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>
                <a:solidFill>
                  <a:prstClr val="black"/>
                </a:solidFill>
              </a:rPr>
              <a:t>D</a:t>
            </a:r>
            <a:r>
              <a:rPr lang="ru-RU" altLang="ru-RU" sz="2400" baseline="-250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10300" name="Text Box 60"/>
          <p:cNvSpPr txBox="1">
            <a:spLocks noChangeArrowheads="1"/>
          </p:cNvSpPr>
          <p:nvPr/>
        </p:nvSpPr>
        <p:spPr bwMode="auto">
          <a:xfrm>
            <a:off x="2284413" y="4997450"/>
            <a:ext cx="638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>
                <a:solidFill>
                  <a:prstClr val="black"/>
                </a:solidFill>
              </a:rPr>
              <a:t>D</a:t>
            </a:r>
            <a:r>
              <a:rPr lang="en-US" altLang="ru-RU" sz="2400" baseline="-25000">
                <a:solidFill>
                  <a:prstClr val="black"/>
                </a:solidFill>
              </a:rPr>
              <a:t>1</a:t>
            </a:r>
            <a:endParaRPr lang="ru-RU" altLang="ru-RU" sz="2400" baseline="-25000">
              <a:solidFill>
                <a:prstClr val="black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53988" y="969963"/>
            <a:ext cx="8859837" cy="3619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214810" y="1571612"/>
            <a:ext cx="4624984" cy="163121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Прямая принадлежит плоскости,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если она проходит через две точки,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принадлежащие плоскости</a:t>
            </a:r>
          </a:p>
          <a:p>
            <a:r>
              <a:rPr lang="ru-RU" sz="2800" dirty="0" err="1" smtClean="0">
                <a:solidFill>
                  <a:srgbClr val="002060"/>
                </a:solidFill>
                <a:latin typeface="Arial"/>
                <a:cs typeface="Arial"/>
              </a:rPr>
              <a:t>ℓє</a:t>
            </a:r>
            <a:r>
              <a:rPr lang="el-GR" sz="2800" dirty="0" smtClean="0">
                <a:solidFill>
                  <a:srgbClr val="002060"/>
                </a:solidFill>
                <a:latin typeface="Arial"/>
                <a:cs typeface="Arial"/>
              </a:rPr>
              <a:t>Σ</a:t>
            </a:r>
            <a:r>
              <a:rPr lang="ru-RU" sz="2800" dirty="0" smtClean="0">
                <a:solidFill>
                  <a:srgbClr val="002060"/>
                </a:solidFill>
                <a:latin typeface="Arial"/>
                <a:cs typeface="Arial"/>
              </a:rPr>
              <a:t>(АВС)</a:t>
            </a:r>
            <a:r>
              <a:rPr lang="el-GR" sz="2800" dirty="0" smtClean="0">
                <a:solidFill>
                  <a:srgbClr val="002060"/>
                </a:solidFill>
                <a:latin typeface="Arial"/>
                <a:cs typeface="Arial"/>
              </a:rPr>
              <a:t>=&gt;ℓ</a:t>
            </a:r>
            <a:r>
              <a:rPr lang="ru-RU" sz="2800" dirty="0" smtClean="0">
                <a:solidFill>
                  <a:srgbClr val="002060"/>
                </a:solidFill>
                <a:latin typeface="Arial"/>
                <a:cs typeface="Arial"/>
              </a:rPr>
              <a:t>э1,2є</a:t>
            </a:r>
            <a:r>
              <a:rPr lang="el-GR" sz="2800" dirty="0" smtClean="0">
                <a:solidFill>
                  <a:srgbClr val="002060"/>
                </a:solidFill>
                <a:latin typeface="Arial"/>
                <a:cs typeface="Arial"/>
              </a:rPr>
              <a:t>Σ</a:t>
            </a:r>
            <a:endParaRPr lang="ru-RU" sz="2800" dirty="0" smtClean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072066" y="3643314"/>
            <a:ext cx="3541354" cy="206210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Точка лежит в плоскости,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если она лежит на прямой,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расположенной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в данной плоскости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Arial"/>
                <a:cs typeface="Arial"/>
              </a:rPr>
              <a:t>D</a:t>
            </a:r>
            <a:r>
              <a:rPr lang="ru-RU" sz="1400" dirty="0" smtClean="0">
                <a:solidFill>
                  <a:srgbClr val="002060"/>
                </a:solidFill>
                <a:latin typeface="Arial"/>
                <a:cs typeface="Arial"/>
              </a:rPr>
              <a:t>2</a:t>
            </a:r>
            <a:r>
              <a:rPr lang="ru-RU" sz="2800" dirty="0" smtClean="0">
                <a:solidFill>
                  <a:srgbClr val="002060"/>
                </a:solidFill>
                <a:latin typeface="Arial"/>
                <a:cs typeface="Arial"/>
              </a:rPr>
              <a:t>эℓ</a:t>
            </a:r>
            <a:r>
              <a:rPr lang="ru-RU" sz="1400" dirty="0" smtClean="0">
                <a:solidFill>
                  <a:srgbClr val="002060"/>
                </a:solidFill>
                <a:latin typeface="Arial"/>
                <a:cs typeface="Arial"/>
              </a:rPr>
              <a:t>2</a:t>
            </a:r>
            <a:r>
              <a:rPr lang="ru-RU" sz="2800" dirty="0" smtClean="0">
                <a:solidFill>
                  <a:srgbClr val="002060"/>
                </a:solidFill>
                <a:latin typeface="Arial"/>
                <a:cs typeface="Arial"/>
              </a:rPr>
              <a:t>=&gt;</a:t>
            </a:r>
            <a:r>
              <a:rPr lang="en-US" sz="2800" dirty="0" smtClean="0">
                <a:solidFill>
                  <a:srgbClr val="002060"/>
                </a:solidFill>
                <a:latin typeface="Arial"/>
                <a:cs typeface="Arial"/>
              </a:rPr>
              <a:t>D</a:t>
            </a:r>
            <a:r>
              <a:rPr lang="ru-RU" sz="1400" dirty="0" smtClean="0">
                <a:solidFill>
                  <a:srgbClr val="002060"/>
                </a:solidFill>
                <a:latin typeface="Arial"/>
                <a:cs typeface="Arial"/>
              </a:rPr>
              <a:t>1</a:t>
            </a:r>
            <a:r>
              <a:rPr lang="ru-RU" sz="2800" dirty="0" smtClean="0">
                <a:solidFill>
                  <a:srgbClr val="002060"/>
                </a:solidFill>
                <a:latin typeface="Arial"/>
                <a:cs typeface="Arial"/>
              </a:rPr>
              <a:t>эℓ</a:t>
            </a:r>
            <a:r>
              <a:rPr lang="ru-RU" sz="1400" dirty="0" smtClean="0">
                <a:solidFill>
                  <a:srgbClr val="002060"/>
                </a:solidFill>
                <a:latin typeface="Arial"/>
                <a:cs typeface="Arial"/>
              </a:rPr>
              <a:t>1</a:t>
            </a:r>
            <a:endParaRPr lang="ru-RU" sz="2800" dirty="0" smtClean="0">
              <a:solidFill>
                <a:srgbClr val="002060"/>
              </a:solidFill>
              <a:latin typeface="Arial"/>
              <a:cs typeface="Arial"/>
            </a:endParaRPr>
          </a:p>
          <a:p>
            <a:r>
              <a:rPr lang="en-US" sz="2800" dirty="0" smtClean="0">
                <a:solidFill>
                  <a:srgbClr val="002060"/>
                </a:solidFill>
                <a:latin typeface="Arial"/>
                <a:cs typeface="Arial"/>
              </a:rPr>
              <a:t>D</a:t>
            </a:r>
            <a:r>
              <a:rPr lang="ru-RU" sz="2800" dirty="0" err="1" smtClean="0">
                <a:solidFill>
                  <a:srgbClr val="002060"/>
                </a:solidFill>
                <a:latin typeface="Arial"/>
                <a:cs typeface="Arial"/>
              </a:rPr>
              <a:t>є</a:t>
            </a:r>
            <a:r>
              <a:rPr lang="el-GR" sz="2800" dirty="0" smtClean="0">
                <a:solidFill>
                  <a:srgbClr val="002060"/>
                </a:solidFill>
                <a:latin typeface="Arial"/>
                <a:cs typeface="Arial"/>
              </a:rPr>
              <a:t>Σ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803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0"/>
                                        <p:tgtEl>
                                          <p:spTgt spid="10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20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0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0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0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0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0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0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0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0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0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0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2000"/>
                                        <p:tgtEl>
                                          <p:spTgt spid="10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2000"/>
                                        <p:tgtEl>
                                          <p:spTgt spid="10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2000"/>
                                        <p:tgtEl>
                                          <p:spTgt spid="10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1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10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2000"/>
                                        <p:tgtEl>
                                          <p:spTgt spid="10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 nodeType="clickPar">
                      <p:stCondLst>
                        <p:cond delay="indefinite"/>
                      </p:stCondLst>
                      <p:childTnLst>
                        <p:par>
                          <p:cTn id="1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2000"/>
                                        <p:tgtEl>
                                          <p:spTgt spid="10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2000"/>
                                        <p:tgtEl>
                                          <p:spTgt spid="10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 nodeType="clickPar">
                      <p:stCondLst>
                        <p:cond delay="indefinite"/>
                      </p:stCondLst>
                      <p:childTnLst>
                        <p:par>
                          <p:cTn id="1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2000"/>
                                        <p:tgtEl>
                                          <p:spTgt spid="10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0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0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0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0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0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0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0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0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2" dur="2000"/>
                                        <p:tgtEl>
                                          <p:spTgt spid="10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0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0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0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 nodeType="clickPar">
                      <p:stCondLst>
                        <p:cond delay="indefinite"/>
                      </p:stCondLst>
                      <p:childTnLst>
                        <p:par>
                          <p:cTn id="1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2000"/>
                                        <p:tgtEl>
                                          <p:spTgt spid="10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  <p:bldP spid="10251" grpId="0"/>
      <p:bldP spid="10252" grpId="0"/>
      <p:bldP spid="10253" grpId="0"/>
      <p:bldP spid="10254" grpId="0"/>
      <p:bldP spid="10255" grpId="0"/>
      <p:bldP spid="10256" grpId="0"/>
      <p:bldP spid="10269" grpId="0" animBg="1"/>
      <p:bldP spid="10271" grpId="0" animBg="1"/>
      <p:bldP spid="10272" grpId="0" animBg="1"/>
      <p:bldP spid="10273" grpId="0" animBg="1"/>
      <p:bldP spid="10274" grpId="0" animBg="1"/>
      <p:bldP spid="10275" grpId="0" animBg="1"/>
      <p:bldP spid="10276" grpId="0" animBg="1"/>
      <p:bldP spid="10277" grpId="0" animBg="1"/>
      <p:bldP spid="10278" grpId="0" animBg="1"/>
      <p:bldP spid="10279" grpId="0" animBg="1"/>
      <p:bldP spid="10280" grpId="0" animBg="1"/>
      <p:bldP spid="10281" grpId="0" animBg="1"/>
      <p:bldP spid="10282" grpId="0" animBg="1"/>
      <p:bldP spid="10283" grpId="0"/>
      <p:bldP spid="10284" grpId="0"/>
      <p:bldP spid="10285" grpId="0" animBg="1"/>
      <p:bldP spid="10286" grpId="0" animBg="1"/>
      <p:bldP spid="10287" grpId="0" animBg="1"/>
      <p:bldP spid="10288" grpId="0" animBg="1"/>
      <p:bldP spid="10289" grpId="0" animBg="1"/>
      <p:bldP spid="10290" grpId="0" animBg="1"/>
      <p:bldP spid="10291" grpId="0" animBg="1"/>
      <p:bldP spid="10292" grpId="0"/>
      <p:bldP spid="10293" grpId="0"/>
      <p:bldP spid="10294" grpId="0"/>
      <p:bldP spid="10295" grpId="0"/>
      <p:bldP spid="10296" grpId="0" animBg="1"/>
      <p:bldP spid="10297" grpId="0" animBg="1"/>
      <p:bldP spid="10298" grpId="0" animBg="1"/>
      <p:bldP spid="10299" grpId="0"/>
      <p:bldP spid="1030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0034" y="1295400"/>
            <a:ext cx="3071834" cy="4724400"/>
          </a:xfrm>
          <a:ln w="28575">
            <a:solidFill>
              <a:srgbClr val="FF0000"/>
            </a:solidFill>
          </a:ln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Прямая принадлежит плоскости, если она проходит через одну точку этой плоскости и параллельна другой прямой лежащей в этой плоскости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571868" y="4581128"/>
            <a:ext cx="4929222" cy="1438672"/>
          </a:xfrm>
          <a:ln w="38100">
            <a:solidFill>
              <a:srgbClr val="FF0000"/>
            </a:solidFill>
          </a:ln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∑(</a:t>
            </a:r>
            <a:r>
              <a:rPr lang="en-US" dirty="0" err="1" smtClean="0">
                <a:solidFill>
                  <a:srgbClr val="FF0000"/>
                </a:solidFill>
                <a:latin typeface="Lucida Sans Unicode"/>
                <a:cs typeface="Lucida Sans Unicode"/>
              </a:rPr>
              <a:t>a∩b</a:t>
            </a:r>
            <a:r>
              <a:rPr lang="ru-RU" dirty="0" smtClean="0">
                <a:solidFill>
                  <a:srgbClr val="FF0000"/>
                </a:solidFill>
                <a:latin typeface="Lucida Sans Unicode"/>
                <a:cs typeface="Lucida Sans Unicode"/>
              </a:rPr>
              <a:t>)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  <a:latin typeface="Lucida Sans Unicode"/>
                <a:cs typeface="Lucida Sans Unicode"/>
              </a:rPr>
              <a:t>ℓ⊂∑⇒ℓ∍1∊∑   ℓ∥</a:t>
            </a:r>
            <a:r>
              <a:rPr lang="en-US" sz="3600" dirty="0" smtClean="0">
                <a:solidFill>
                  <a:srgbClr val="FF0000"/>
                </a:solidFill>
                <a:latin typeface="Lucida Sans Unicode"/>
                <a:cs typeface="Lucida Sans Unicode"/>
              </a:rPr>
              <a:t>a</a:t>
            </a:r>
            <a:endParaRPr lang="ru-RU" sz="3600" dirty="0">
              <a:solidFill>
                <a:srgbClr val="FF00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355976" y="1700808"/>
            <a:ext cx="2808312" cy="9144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4139952" y="1592796"/>
            <a:ext cx="2880320" cy="7920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355976" y="3501008"/>
            <a:ext cx="2808312" cy="10801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4211960" y="3645024"/>
            <a:ext cx="2664296" cy="54006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400092" y="2060848"/>
            <a:ext cx="36004" cy="18542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004048" y="3212976"/>
            <a:ext cx="2664296" cy="972108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 flipV="1">
            <a:off x="6390202" y="1772816"/>
            <a:ext cx="54006" cy="1926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328084" y="1412776"/>
            <a:ext cx="2232248" cy="792088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Овал 41"/>
          <p:cNvSpPr/>
          <p:nvPr/>
        </p:nvSpPr>
        <p:spPr>
          <a:xfrm>
            <a:off x="5328084" y="1929324"/>
            <a:ext cx="180020" cy="216024"/>
          </a:xfrm>
          <a:prstGeom prst="ellipse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5364584" y="3849463"/>
            <a:ext cx="180020" cy="216024"/>
          </a:xfrm>
          <a:prstGeom prst="ellipse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6314085" y="1700808"/>
            <a:ext cx="180020" cy="216024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6396201" y="3622376"/>
            <a:ext cx="180020" cy="216024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7143768" y="3643314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/>
                <a:cs typeface="Arial"/>
              </a:rPr>
              <a:t>ℓ</a:t>
            </a:r>
            <a:r>
              <a:rPr lang="ru-RU" sz="1050" dirty="0" smtClean="0">
                <a:latin typeface="Arial"/>
                <a:cs typeface="Arial"/>
              </a:rPr>
              <a:t>1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6286512" y="385762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r>
              <a:rPr lang="ru-RU" sz="1050" dirty="0" smtClean="0"/>
              <a:t>1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5143504" y="4071942"/>
            <a:ext cx="429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</a:t>
            </a:r>
            <a:r>
              <a:rPr lang="ru-RU" sz="1050" dirty="0" smtClean="0"/>
              <a:t>1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4357686" y="3214686"/>
            <a:ext cx="407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r>
              <a:rPr lang="ru-RU" sz="1050" dirty="0" smtClean="0"/>
              <a:t>1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5143504" y="1571612"/>
            <a:ext cx="429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</a:t>
            </a:r>
            <a:r>
              <a:rPr lang="ru-RU" sz="1050" dirty="0" smtClean="0"/>
              <a:t>2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6286512" y="135729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r>
              <a:rPr lang="ru-RU" sz="1050" dirty="0" smtClean="0"/>
              <a:t>2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5357818" y="1142984"/>
            <a:ext cx="344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/>
                <a:cs typeface="Arial"/>
              </a:rPr>
              <a:t>ℓ</a:t>
            </a:r>
            <a:r>
              <a:rPr lang="ru-RU" sz="1050" dirty="0" smtClean="0"/>
              <a:t>2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4143372" y="1928802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b</a:t>
            </a:r>
            <a:r>
              <a:rPr lang="ru-RU" sz="1050" dirty="0" smtClean="0"/>
              <a:t>2</a:t>
            </a:r>
            <a:endParaRPr lang="ru-RU" dirty="0"/>
          </a:p>
        </p:txBody>
      </p:sp>
      <p:sp>
        <p:nvSpPr>
          <p:cNvPr id="50" name="TextBox 49"/>
          <p:cNvSpPr txBox="1"/>
          <p:nvPr/>
        </p:nvSpPr>
        <p:spPr>
          <a:xfrm>
            <a:off x="4286248" y="1357298"/>
            <a:ext cx="412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r>
              <a:rPr lang="ru-RU" sz="1050" dirty="0" smtClean="0"/>
              <a:t>2</a:t>
            </a:r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4214810" y="3786190"/>
            <a:ext cx="388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b</a:t>
            </a:r>
            <a:r>
              <a:rPr lang="ru-RU" sz="1050" dirty="0" smtClean="0">
                <a:latin typeface="Arial"/>
                <a:cs typeface="Arial"/>
              </a:rPr>
              <a:t>1</a:t>
            </a:r>
            <a:endParaRPr lang="ru-RU" dirty="0"/>
          </a:p>
        </p:txBody>
      </p:sp>
      <p:sp>
        <p:nvSpPr>
          <p:cNvPr id="57" name="Line 121"/>
          <p:cNvSpPr>
            <a:spLocks noChangeShapeType="1"/>
          </p:cNvSpPr>
          <p:nvPr/>
        </p:nvSpPr>
        <p:spPr bwMode="auto">
          <a:xfrm>
            <a:off x="6715140" y="2428868"/>
            <a:ext cx="254000" cy="80963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8" name="Line 120"/>
          <p:cNvSpPr>
            <a:spLocks noChangeShapeType="1"/>
          </p:cNvSpPr>
          <p:nvPr/>
        </p:nvSpPr>
        <p:spPr bwMode="auto">
          <a:xfrm>
            <a:off x="6858016" y="2000240"/>
            <a:ext cx="214314" cy="71438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9" name="Line 121"/>
          <p:cNvSpPr>
            <a:spLocks noChangeShapeType="1"/>
          </p:cNvSpPr>
          <p:nvPr/>
        </p:nvSpPr>
        <p:spPr bwMode="auto">
          <a:xfrm>
            <a:off x="6929454" y="1928801"/>
            <a:ext cx="214314" cy="71439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0" name="Line 121"/>
          <p:cNvSpPr>
            <a:spLocks noChangeShapeType="1"/>
          </p:cNvSpPr>
          <p:nvPr/>
        </p:nvSpPr>
        <p:spPr bwMode="auto">
          <a:xfrm>
            <a:off x="6643702" y="2500306"/>
            <a:ext cx="254000" cy="80963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" name="Line 121"/>
          <p:cNvSpPr>
            <a:spLocks noChangeShapeType="1"/>
          </p:cNvSpPr>
          <p:nvPr/>
        </p:nvSpPr>
        <p:spPr bwMode="auto">
          <a:xfrm>
            <a:off x="6929454" y="3857628"/>
            <a:ext cx="254000" cy="80963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2" name="Line 121"/>
          <p:cNvSpPr>
            <a:spLocks noChangeShapeType="1"/>
          </p:cNvSpPr>
          <p:nvPr/>
        </p:nvSpPr>
        <p:spPr bwMode="auto">
          <a:xfrm>
            <a:off x="6858016" y="3929067"/>
            <a:ext cx="214314" cy="71438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3" name="Line 121"/>
          <p:cNvSpPr>
            <a:spLocks noChangeShapeType="1"/>
          </p:cNvSpPr>
          <p:nvPr/>
        </p:nvSpPr>
        <p:spPr bwMode="auto">
          <a:xfrm>
            <a:off x="6786578" y="4357694"/>
            <a:ext cx="254000" cy="80963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4" name="Line 121"/>
          <p:cNvSpPr>
            <a:spLocks noChangeShapeType="1"/>
          </p:cNvSpPr>
          <p:nvPr/>
        </p:nvSpPr>
        <p:spPr bwMode="auto">
          <a:xfrm>
            <a:off x="6715140" y="4500570"/>
            <a:ext cx="254000" cy="80963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2669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AutoShape 6"/>
          <p:cNvSpPr>
            <a:spLocks noChangeArrowheads="1"/>
          </p:cNvSpPr>
          <p:nvPr/>
        </p:nvSpPr>
        <p:spPr bwMode="auto">
          <a:xfrm rot="1815311">
            <a:off x="692150" y="2278063"/>
            <a:ext cx="3024188" cy="1312862"/>
          </a:xfrm>
          <a:prstGeom prst="parallelogram">
            <a:avLst>
              <a:gd name="adj" fmla="val 5758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84" name="Line 24"/>
          <p:cNvSpPr>
            <a:spLocks noChangeShapeType="1"/>
          </p:cNvSpPr>
          <p:nvPr/>
        </p:nvSpPr>
        <p:spPr bwMode="auto">
          <a:xfrm>
            <a:off x="2901950" y="2581275"/>
            <a:ext cx="788988" cy="454025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357166"/>
            <a:ext cx="91440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600" b="1" dirty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Параллельность прямой и плоскости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285720" y="5286388"/>
            <a:ext cx="8753475" cy="1185862"/>
          </a:xfrm>
          <a:prstGeom prst="rect">
            <a:avLst/>
          </a:prstGeom>
          <a:gradFill rotWithShape="1">
            <a:gsLst>
              <a:gs pos="0">
                <a:srgbClr val="D3EBED"/>
              </a:gs>
              <a:gs pos="100000">
                <a:srgbClr val="BC9B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ru-RU" b="1" dirty="0">
                <a:solidFill>
                  <a:srgbClr val="800080"/>
                </a:solidFill>
              </a:rPr>
              <a:t>Через точку </a:t>
            </a:r>
            <a:r>
              <a:rPr lang="ru-RU" sz="2000" b="1" i="1" dirty="0">
                <a:solidFill>
                  <a:srgbClr val="800080"/>
                </a:solidFill>
                <a:latin typeface="GOST type B" pitchFamily="34" charset="0"/>
              </a:rPr>
              <a:t>А</a:t>
            </a:r>
            <a:r>
              <a:rPr lang="ru-RU" b="1" dirty="0">
                <a:solidFill>
                  <a:srgbClr val="800080"/>
                </a:solidFill>
              </a:rPr>
              <a:t> в пространстве можно провести бесчисленное множество прямых линий, параллельных данной плоскости </a:t>
            </a:r>
            <a:r>
              <a:rPr lang="ru-RU" sz="2000" b="1" i="1" dirty="0">
                <a:solidFill>
                  <a:srgbClr val="800080"/>
                </a:solidFill>
                <a:sym typeface="Symbol" pitchFamily="18" charset="2"/>
              </a:rPr>
              <a:t> </a:t>
            </a:r>
            <a:r>
              <a:rPr lang="ru-RU" b="1" dirty="0">
                <a:solidFill>
                  <a:srgbClr val="800080"/>
                </a:solidFill>
              </a:rPr>
              <a:t>. Для однозначного решения проведем в плоскости прямую </a:t>
            </a:r>
            <a:r>
              <a:rPr lang="en-US" sz="2000" b="1" i="1" dirty="0">
                <a:solidFill>
                  <a:srgbClr val="800080"/>
                </a:solidFill>
                <a:latin typeface="GOST type B" pitchFamily="34" charset="0"/>
              </a:rPr>
              <a:t>n</a:t>
            </a:r>
            <a:endParaRPr lang="ru-RU" sz="2000" b="1" i="1" dirty="0">
              <a:solidFill>
                <a:srgbClr val="800080"/>
              </a:solidFill>
              <a:latin typeface="GOST type B" pitchFamily="34" charset="0"/>
            </a:endParaRPr>
          </a:p>
          <a:p>
            <a:pPr eaLnBrk="0" hangingPunct="0">
              <a:lnSpc>
                <a:spcPct val="95000"/>
              </a:lnSpc>
            </a:pPr>
            <a:endParaRPr lang="ru-RU" b="1" dirty="0">
              <a:solidFill>
                <a:srgbClr val="800080"/>
              </a:solidFill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2386013" y="3281363"/>
            <a:ext cx="3952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800" b="1" i="1">
                <a:solidFill>
                  <a:schemeClr val="accent2"/>
                </a:solidFill>
                <a:latin typeface="GOST type B" pitchFamily="34" charset="0"/>
                <a:sym typeface="Symbol" pitchFamily="18" charset="2"/>
              </a:rPr>
              <a:t></a:t>
            </a:r>
          </a:p>
        </p:txBody>
      </p:sp>
      <p:sp>
        <p:nvSpPr>
          <p:cNvPr id="15368" name="Text Box 8"/>
          <p:cNvSpPr txBox="1">
            <a:spLocks noChangeAspect="1" noChangeArrowheads="1"/>
          </p:cNvSpPr>
          <p:nvPr/>
        </p:nvSpPr>
        <p:spPr bwMode="auto">
          <a:xfrm>
            <a:off x="2665413" y="1458913"/>
            <a:ext cx="3794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3200" b="1" i="1">
                <a:solidFill>
                  <a:srgbClr val="4E03C9"/>
                </a:solidFill>
                <a:latin typeface="GOST type B" pitchFamily="34" charset="0"/>
              </a:rPr>
              <a:t>b</a:t>
            </a:r>
            <a:endParaRPr lang="ru-RU" sz="3200" i="1">
              <a:solidFill>
                <a:srgbClr val="4E03C9"/>
              </a:solidFill>
              <a:latin typeface="GOST type B" pitchFamily="34" charset="0"/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700213" y="2344738"/>
            <a:ext cx="815975" cy="922337"/>
            <a:chOff x="930" y="1793"/>
            <a:chExt cx="514" cy="581"/>
          </a:xfrm>
        </p:grpSpPr>
        <p:sp>
          <p:nvSpPr>
            <p:cNvPr id="15371" name="Line 11"/>
            <p:cNvSpPr>
              <a:spLocks noChangeShapeType="1"/>
            </p:cNvSpPr>
            <p:nvPr/>
          </p:nvSpPr>
          <p:spPr bwMode="auto">
            <a:xfrm rot="2963496" flipH="1">
              <a:off x="901" y="1832"/>
              <a:ext cx="581" cy="504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372" name="Text Box 12"/>
            <p:cNvSpPr txBox="1">
              <a:spLocks noChangeAspect="1" noChangeArrowheads="1"/>
            </p:cNvSpPr>
            <p:nvPr/>
          </p:nvSpPr>
          <p:spPr bwMode="auto">
            <a:xfrm>
              <a:off x="930" y="1979"/>
              <a:ext cx="239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3200" b="1" i="1">
                  <a:solidFill>
                    <a:srgbClr val="CC0000"/>
                  </a:solidFill>
                  <a:latin typeface="GOST type B" pitchFamily="34" charset="0"/>
                </a:rPr>
                <a:t>n</a:t>
              </a:r>
              <a:endParaRPr lang="ru-RU" sz="3200" i="1">
                <a:solidFill>
                  <a:srgbClr val="CC0000"/>
                </a:solidFill>
                <a:latin typeface="GOST type B" pitchFamily="34" charset="0"/>
              </a:endParaRPr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2282825" y="1866900"/>
            <a:ext cx="250825" cy="1047750"/>
            <a:chOff x="1297" y="1492"/>
            <a:chExt cx="158" cy="660"/>
          </a:xfrm>
        </p:grpSpPr>
        <p:sp>
          <p:nvSpPr>
            <p:cNvPr id="15374" name="Line 14"/>
            <p:cNvSpPr>
              <a:spLocks noChangeShapeType="1"/>
            </p:cNvSpPr>
            <p:nvPr/>
          </p:nvSpPr>
          <p:spPr bwMode="auto">
            <a:xfrm>
              <a:off x="1319" y="1492"/>
              <a:ext cx="136" cy="20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375" name="Line 15"/>
            <p:cNvSpPr>
              <a:spLocks noChangeShapeType="1"/>
            </p:cNvSpPr>
            <p:nvPr/>
          </p:nvSpPr>
          <p:spPr bwMode="auto">
            <a:xfrm>
              <a:off x="1297" y="1555"/>
              <a:ext cx="136" cy="20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376" name="Line 16"/>
            <p:cNvSpPr>
              <a:spLocks noChangeShapeType="1"/>
            </p:cNvSpPr>
            <p:nvPr/>
          </p:nvSpPr>
          <p:spPr bwMode="auto">
            <a:xfrm>
              <a:off x="1310" y="2067"/>
              <a:ext cx="136" cy="20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377" name="Line 17"/>
            <p:cNvSpPr>
              <a:spLocks noChangeShapeType="1"/>
            </p:cNvSpPr>
            <p:nvPr/>
          </p:nvSpPr>
          <p:spPr bwMode="auto">
            <a:xfrm>
              <a:off x="1300" y="2132"/>
              <a:ext cx="136" cy="20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78" name="Rectangle 18"/>
          <p:cNvSpPr>
            <a:spLocks noChangeArrowheads="1"/>
          </p:cNvSpPr>
          <p:nvPr/>
        </p:nvSpPr>
        <p:spPr bwMode="auto">
          <a:xfrm>
            <a:off x="4214810" y="2071678"/>
            <a:ext cx="4618037" cy="22828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ru-RU" sz="3200" b="1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ST type B" pitchFamily="34" charset="0"/>
                <a:sym typeface="Symbol" pitchFamily="18" charset="2"/>
              </a:rPr>
              <a:t>Прямая параллельна </a:t>
            </a:r>
          </a:p>
          <a:p>
            <a:pPr>
              <a:lnSpc>
                <a:spcPct val="90000"/>
              </a:lnSpc>
            </a:pPr>
            <a:r>
              <a:rPr lang="ru-RU" sz="3200" b="1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ST type B" pitchFamily="34" charset="0"/>
                <a:sym typeface="Symbol" pitchFamily="18" charset="2"/>
              </a:rPr>
              <a:t>плоскости, если она </a:t>
            </a:r>
          </a:p>
          <a:p>
            <a:pPr>
              <a:lnSpc>
                <a:spcPct val="90000"/>
              </a:lnSpc>
            </a:pPr>
            <a:r>
              <a:rPr lang="ru-RU" sz="3200" b="1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ST type B" pitchFamily="34" charset="0"/>
                <a:sym typeface="Symbol" pitchFamily="18" charset="2"/>
              </a:rPr>
              <a:t>параллельна какой-либо </a:t>
            </a:r>
          </a:p>
          <a:p>
            <a:pPr>
              <a:lnSpc>
                <a:spcPct val="90000"/>
              </a:lnSpc>
            </a:pPr>
            <a:r>
              <a:rPr lang="ru-RU" sz="3200" b="1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ST type B" pitchFamily="34" charset="0"/>
                <a:sym typeface="Symbol" pitchFamily="18" charset="2"/>
              </a:rPr>
              <a:t>прямой, лежащей в </a:t>
            </a:r>
          </a:p>
          <a:p>
            <a:pPr>
              <a:lnSpc>
                <a:spcPct val="90000"/>
              </a:lnSpc>
            </a:pPr>
            <a:r>
              <a:rPr lang="ru-RU" sz="3200" b="1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ST type B" pitchFamily="34" charset="0"/>
                <a:sym typeface="Symbol" pitchFamily="18" charset="2"/>
              </a:rPr>
              <a:t>этой плоскости</a:t>
            </a:r>
          </a:p>
        </p:txBody>
      </p:sp>
      <p:sp>
        <p:nvSpPr>
          <p:cNvPr id="15381" name="Text Box 21"/>
          <p:cNvSpPr txBox="1">
            <a:spLocks noChangeAspect="1" noChangeArrowheads="1"/>
          </p:cNvSpPr>
          <p:nvPr/>
        </p:nvSpPr>
        <p:spPr bwMode="auto">
          <a:xfrm>
            <a:off x="2759075" y="1989138"/>
            <a:ext cx="555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3200" b="1" i="1" dirty="0">
                <a:solidFill>
                  <a:srgbClr val="CC0000"/>
                </a:solidFill>
                <a:latin typeface="GOST type B" pitchFamily="34" charset="0"/>
              </a:rPr>
              <a:t>А</a:t>
            </a:r>
          </a:p>
        </p:txBody>
      </p: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3133725" y="2120900"/>
            <a:ext cx="504825" cy="795338"/>
            <a:chOff x="1974" y="1336"/>
            <a:chExt cx="318" cy="501"/>
          </a:xfrm>
        </p:grpSpPr>
        <p:sp>
          <p:nvSpPr>
            <p:cNvPr id="15385" name="Line 25"/>
            <p:cNvSpPr>
              <a:spLocks noChangeShapeType="1"/>
            </p:cNvSpPr>
            <p:nvPr/>
          </p:nvSpPr>
          <p:spPr bwMode="auto">
            <a:xfrm>
              <a:off x="2152" y="1355"/>
              <a:ext cx="130" cy="76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386" name="Line 26"/>
            <p:cNvSpPr>
              <a:spLocks noChangeShapeType="1"/>
            </p:cNvSpPr>
            <p:nvPr/>
          </p:nvSpPr>
          <p:spPr bwMode="auto">
            <a:xfrm>
              <a:off x="2162" y="1336"/>
              <a:ext cx="130" cy="76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387" name="Line 27"/>
            <p:cNvSpPr>
              <a:spLocks noChangeShapeType="1"/>
            </p:cNvSpPr>
            <p:nvPr/>
          </p:nvSpPr>
          <p:spPr bwMode="auto">
            <a:xfrm>
              <a:off x="2105" y="1418"/>
              <a:ext cx="130" cy="76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388" name="Line 28"/>
            <p:cNvSpPr>
              <a:spLocks noChangeShapeType="1"/>
            </p:cNvSpPr>
            <p:nvPr/>
          </p:nvSpPr>
          <p:spPr bwMode="auto">
            <a:xfrm>
              <a:off x="2115" y="1399"/>
              <a:ext cx="130" cy="76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389" name="Line 29"/>
            <p:cNvSpPr>
              <a:spLocks noChangeShapeType="1"/>
            </p:cNvSpPr>
            <p:nvPr/>
          </p:nvSpPr>
          <p:spPr bwMode="auto">
            <a:xfrm>
              <a:off x="2011" y="1706"/>
              <a:ext cx="130" cy="76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390" name="Line 30"/>
            <p:cNvSpPr>
              <a:spLocks noChangeShapeType="1"/>
            </p:cNvSpPr>
            <p:nvPr/>
          </p:nvSpPr>
          <p:spPr bwMode="auto">
            <a:xfrm>
              <a:off x="2021" y="1687"/>
              <a:ext cx="130" cy="76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391" name="Line 31"/>
            <p:cNvSpPr>
              <a:spLocks noChangeShapeType="1"/>
            </p:cNvSpPr>
            <p:nvPr/>
          </p:nvSpPr>
          <p:spPr bwMode="auto">
            <a:xfrm>
              <a:off x="1974" y="1761"/>
              <a:ext cx="130" cy="76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392" name="Line 32"/>
            <p:cNvSpPr>
              <a:spLocks noChangeShapeType="1"/>
            </p:cNvSpPr>
            <p:nvPr/>
          </p:nvSpPr>
          <p:spPr bwMode="auto">
            <a:xfrm>
              <a:off x="1984" y="1742"/>
              <a:ext cx="130" cy="76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95" name="Line 35"/>
          <p:cNvSpPr>
            <a:spLocks noChangeShapeType="1"/>
          </p:cNvSpPr>
          <p:nvPr/>
        </p:nvSpPr>
        <p:spPr bwMode="auto">
          <a:xfrm flipV="1">
            <a:off x="3006725" y="3175000"/>
            <a:ext cx="755650" cy="434975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3168650" y="1692275"/>
            <a:ext cx="428625" cy="1879600"/>
            <a:chOff x="1996" y="1066"/>
            <a:chExt cx="270" cy="1184"/>
          </a:xfrm>
        </p:grpSpPr>
        <p:sp>
          <p:nvSpPr>
            <p:cNvPr id="15396" name="Freeform 36"/>
            <p:cNvSpPr>
              <a:spLocks/>
            </p:cNvSpPr>
            <p:nvPr/>
          </p:nvSpPr>
          <p:spPr bwMode="auto">
            <a:xfrm rot="-407338">
              <a:off x="1996" y="2086"/>
              <a:ext cx="108" cy="84"/>
            </a:xfrm>
            <a:custGeom>
              <a:avLst/>
              <a:gdLst/>
              <a:ahLst/>
              <a:cxnLst>
                <a:cxn ang="0">
                  <a:pos x="4" y="84"/>
                </a:cxn>
                <a:cxn ang="0">
                  <a:pos x="12" y="44"/>
                </a:cxn>
                <a:cxn ang="0">
                  <a:pos x="73" y="48"/>
                </a:cxn>
                <a:cxn ang="0">
                  <a:pos x="103" y="31"/>
                </a:cxn>
                <a:cxn ang="0">
                  <a:pos x="103" y="0"/>
                </a:cxn>
              </a:cxnLst>
              <a:rect l="0" t="0" r="r" b="b"/>
              <a:pathLst>
                <a:path w="108" h="84">
                  <a:moveTo>
                    <a:pt x="4" y="84"/>
                  </a:moveTo>
                  <a:cubicBezTo>
                    <a:pt x="2" y="67"/>
                    <a:pt x="0" y="50"/>
                    <a:pt x="12" y="44"/>
                  </a:cubicBezTo>
                  <a:cubicBezTo>
                    <a:pt x="24" y="38"/>
                    <a:pt x="58" y="50"/>
                    <a:pt x="73" y="48"/>
                  </a:cubicBezTo>
                  <a:cubicBezTo>
                    <a:pt x="88" y="46"/>
                    <a:pt x="98" y="39"/>
                    <a:pt x="103" y="31"/>
                  </a:cubicBezTo>
                  <a:cubicBezTo>
                    <a:pt x="108" y="23"/>
                    <a:pt x="105" y="4"/>
                    <a:pt x="103" y="0"/>
                  </a:cubicBezTo>
                </a:path>
              </a:pathLst>
            </a:custGeom>
            <a:noFill/>
            <a:ln w="19050" cmpd="sng">
              <a:solidFill>
                <a:srgbClr val="FF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397" name="Freeform 37"/>
            <p:cNvSpPr>
              <a:spLocks/>
            </p:cNvSpPr>
            <p:nvPr/>
          </p:nvSpPr>
          <p:spPr bwMode="auto">
            <a:xfrm rot="-407338">
              <a:off x="2034" y="2166"/>
              <a:ext cx="108" cy="84"/>
            </a:xfrm>
            <a:custGeom>
              <a:avLst/>
              <a:gdLst/>
              <a:ahLst/>
              <a:cxnLst>
                <a:cxn ang="0">
                  <a:pos x="4" y="84"/>
                </a:cxn>
                <a:cxn ang="0">
                  <a:pos x="12" y="44"/>
                </a:cxn>
                <a:cxn ang="0">
                  <a:pos x="73" y="48"/>
                </a:cxn>
                <a:cxn ang="0">
                  <a:pos x="103" y="31"/>
                </a:cxn>
                <a:cxn ang="0">
                  <a:pos x="103" y="0"/>
                </a:cxn>
              </a:cxnLst>
              <a:rect l="0" t="0" r="r" b="b"/>
              <a:pathLst>
                <a:path w="108" h="84">
                  <a:moveTo>
                    <a:pt x="4" y="84"/>
                  </a:moveTo>
                  <a:cubicBezTo>
                    <a:pt x="2" y="67"/>
                    <a:pt x="0" y="50"/>
                    <a:pt x="12" y="44"/>
                  </a:cubicBezTo>
                  <a:cubicBezTo>
                    <a:pt x="24" y="38"/>
                    <a:pt x="58" y="50"/>
                    <a:pt x="73" y="48"/>
                  </a:cubicBezTo>
                  <a:cubicBezTo>
                    <a:pt x="88" y="46"/>
                    <a:pt x="98" y="39"/>
                    <a:pt x="103" y="31"/>
                  </a:cubicBezTo>
                  <a:cubicBezTo>
                    <a:pt x="108" y="23"/>
                    <a:pt x="105" y="4"/>
                    <a:pt x="103" y="0"/>
                  </a:cubicBezTo>
                </a:path>
              </a:pathLst>
            </a:custGeom>
            <a:noFill/>
            <a:ln w="19050" cmpd="sng">
              <a:solidFill>
                <a:srgbClr val="FF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398" name="Freeform 38"/>
            <p:cNvSpPr>
              <a:spLocks/>
            </p:cNvSpPr>
            <p:nvPr/>
          </p:nvSpPr>
          <p:spPr bwMode="auto">
            <a:xfrm rot="-407338">
              <a:off x="2120" y="1066"/>
              <a:ext cx="108" cy="84"/>
            </a:xfrm>
            <a:custGeom>
              <a:avLst/>
              <a:gdLst/>
              <a:ahLst/>
              <a:cxnLst>
                <a:cxn ang="0">
                  <a:pos x="4" y="84"/>
                </a:cxn>
                <a:cxn ang="0">
                  <a:pos x="12" y="44"/>
                </a:cxn>
                <a:cxn ang="0">
                  <a:pos x="73" y="48"/>
                </a:cxn>
                <a:cxn ang="0">
                  <a:pos x="103" y="31"/>
                </a:cxn>
                <a:cxn ang="0">
                  <a:pos x="103" y="0"/>
                </a:cxn>
              </a:cxnLst>
              <a:rect l="0" t="0" r="r" b="b"/>
              <a:pathLst>
                <a:path w="108" h="84">
                  <a:moveTo>
                    <a:pt x="4" y="84"/>
                  </a:moveTo>
                  <a:cubicBezTo>
                    <a:pt x="2" y="67"/>
                    <a:pt x="0" y="50"/>
                    <a:pt x="12" y="44"/>
                  </a:cubicBezTo>
                  <a:cubicBezTo>
                    <a:pt x="24" y="38"/>
                    <a:pt x="58" y="50"/>
                    <a:pt x="73" y="48"/>
                  </a:cubicBezTo>
                  <a:cubicBezTo>
                    <a:pt x="88" y="46"/>
                    <a:pt x="98" y="39"/>
                    <a:pt x="103" y="31"/>
                  </a:cubicBezTo>
                  <a:cubicBezTo>
                    <a:pt x="108" y="23"/>
                    <a:pt x="105" y="4"/>
                    <a:pt x="103" y="0"/>
                  </a:cubicBezTo>
                </a:path>
              </a:pathLst>
            </a:custGeom>
            <a:noFill/>
            <a:ln w="19050" cmpd="sng">
              <a:solidFill>
                <a:srgbClr val="FF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399" name="Freeform 39"/>
            <p:cNvSpPr>
              <a:spLocks/>
            </p:cNvSpPr>
            <p:nvPr/>
          </p:nvSpPr>
          <p:spPr bwMode="auto">
            <a:xfrm rot="-407338">
              <a:off x="2158" y="1146"/>
              <a:ext cx="108" cy="84"/>
            </a:xfrm>
            <a:custGeom>
              <a:avLst/>
              <a:gdLst/>
              <a:ahLst/>
              <a:cxnLst>
                <a:cxn ang="0">
                  <a:pos x="4" y="84"/>
                </a:cxn>
                <a:cxn ang="0">
                  <a:pos x="12" y="44"/>
                </a:cxn>
                <a:cxn ang="0">
                  <a:pos x="73" y="48"/>
                </a:cxn>
                <a:cxn ang="0">
                  <a:pos x="103" y="31"/>
                </a:cxn>
                <a:cxn ang="0">
                  <a:pos x="103" y="0"/>
                </a:cxn>
              </a:cxnLst>
              <a:rect l="0" t="0" r="r" b="b"/>
              <a:pathLst>
                <a:path w="108" h="84">
                  <a:moveTo>
                    <a:pt x="4" y="84"/>
                  </a:moveTo>
                  <a:cubicBezTo>
                    <a:pt x="2" y="67"/>
                    <a:pt x="0" y="50"/>
                    <a:pt x="12" y="44"/>
                  </a:cubicBezTo>
                  <a:cubicBezTo>
                    <a:pt x="24" y="38"/>
                    <a:pt x="58" y="50"/>
                    <a:pt x="73" y="48"/>
                  </a:cubicBezTo>
                  <a:cubicBezTo>
                    <a:pt x="88" y="46"/>
                    <a:pt x="98" y="39"/>
                    <a:pt x="103" y="31"/>
                  </a:cubicBezTo>
                  <a:cubicBezTo>
                    <a:pt x="108" y="23"/>
                    <a:pt x="105" y="4"/>
                    <a:pt x="103" y="0"/>
                  </a:cubicBezTo>
                </a:path>
              </a:pathLst>
            </a:custGeom>
            <a:noFill/>
            <a:ln w="19050" cmpd="sng">
              <a:solidFill>
                <a:srgbClr val="FF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69" name="Line 9"/>
          <p:cNvSpPr>
            <a:spLocks noChangeShapeType="1"/>
          </p:cNvSpPr>
          <p:nvPr/>
        </p:nvSpPr>
        <p:spPr bwMode="auto">
          <a:xfrm rot="2963496" flipH="1">
            <a:off x="1655762" y="2401888"/>
            <a:ext cx="944563" cy="814388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83" name="Oval 23"/>
          <p:cNvSpPr>
            <a:spLocks noChangeAspect="1" noChangeArrowheads="1"/>
          </p:cNvSpPr>
          <p:nvPr/>
        </p:nvSpPr>
        <p:spPr bwMode="auto">
          <a:xfrm flipV="1">
            <a:off x="3078163" y="1979613"/>
            <a:ext cx="114300" cy="114300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401" name="Rectangle 41"/>
          <p:cNvSpPr>
            <a:spLocks noChangeArrowheads="1"/>
          </p:cNvSpPr>
          <p:nvPr/>
        </p:nvSpPr>
        <p:spPr bwMode="auto">
          <a:xfrm>
            <a:off x="4254500" y="1393825"/>
            <a:ext cx="4498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ru-RU" sz="2400" b="1" i="1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 Признак параллельности:</a:t>
            </a:r>
          </a:p>
        </p:txBody>
      </p:sp>
      <p:sp>
        <p:nvSpPr>
          <p:cNvPr id="15402" name="Rectangle 42"/>
          <p:cNvSpPr>
            <a:spLocks noChangeArrowheads="1"/>
          </p:cNvSpPr>
          <p:nvPr/>
        </p:nvSpPr>
        <p:spPr bwMode="auto">
          <a:xfrm>
            <a:off x="973138" y="4276725"/>
            <a:ext cx="2925762" cy="5794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ST type B" pitchFamily="34" charset="0"/>
                <a:sym typeface="Symbol" pitchFamily="18" charset="2"/>
              </a:rPr>
              <a:t>b</a:t>
            </a:r>
            <a:r>
              <a:rPr lang="ru-RU" sz="2400" b="1" dirty="0">
                <a:solidFill>
                  <a:srgbClr val="CC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mbol type B" pitchFamily="18" charset="2"/>
                <a:sym typeface="Symbol" pitchFamily="18" charset="2"/>
              </a:rPr>
              <a:t></a:t>
            </a:r>
            <a:r>
              <a:rPr lang="ru-RU" dirty="0">
                <a:latin typeface="Symbol type B" pitchFamily="18" charset="2"/>
                <a:sym typeface="Symbol" pitchFamily="18" charset="2"/>
              </a:rPr>
              <a:t> </a:t>
            </a:r>
            <a:r>
              <a:rPr lang="en-US" sz="3200" b="1" dirty="0">
                <a:solidFill>
                  <a:srgbClr val="CC0099"/>
                </a:solidFill>
                <a:latin typeface="GOST type B" pitchFamily="34" charset="0"/>
                <a:sym typeface="Symbol" pitchFamily="18" charset="2"/>
              </a:rPr>
              <a:t>n</a:t>
            </a:r>
            <a:r>
              <a:rPr lang="ru-RU" sz="3200" b="1" dirty="0">
                <a:solidFill>
                  <a:srgbClr val="CC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</a:t>
            </a:r>
            <a:r>
              <a:rPr lang="ru-RU" sz="3200" b="1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</a:t>
            </a:r>
            <a:r>
              <a:rPr lang="en-US" sz="3200" b="1" dirty="0">
                <a:solidFill>
                  <a:srgbClr val="CC0099"/>
                </a:solidFill>
                <a:latin typeface="GOST type B" pitchFamily="34" charset="0"/>
                <a:sym typeface="Symbol" pitchFamily="18" charset="2"/>
              </a:rPr>
              <a:t> </a:t>
            </a:r>
            <a:r>
              <a:rPr lang="ru-RU" sz="3200" b="1" dirty="0">
                <a:solidFill>
                  <a:srgbClr val="CC0099"/>
                </a:solidFill>
                <a:latin typeface="GOST type B" pitchFamily="34" charset="0"/>
                <a:sym typeface="Symbol" pitchFamily="18" charset="2"/>
              </a:rPr>
              <a:t></a:t>
            </a:r>
            <a:r>
              <a:rPr lang="ru-RU" sz="3200" b="1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ST type B" pitchFamily="34" charset="0"/>
                <a:sym typeface="Symbol" pitchFamily="18" charset="2"/>
              </a:rPr>
              <a:t> </a:t>
            </a:r>
            <a:r>
              <a:rPr lang="en-US" sz="3200" b="1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ST type B" pitchFamily="34" charset="0"/>
                <a:sym typeface="Symbol" pitchFamily="18" charset="2"/>
              </a:rPr>
              <a:t>b</a:t>
            </a:r>
            <a:r>
              <a:rPr lang="ru-RU" sz="2400" b="1" dirty="0">
                <a:solidFill>
                  <a:srgbClr val="CC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</a:t>
            </a:r>
            <a:r>
              <a:rPr lang="ru-RU" sz="2400" dirty="0">
                <a:sym typeface="Symbol" pitchFamily="18" charset="2"/>
              </a:rPr>
              <a:t> </a:t>
            </a:r>
            <a:r>
              <a:rPr lang="ru-RU" sz="3200" b="1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ST type B" pitchFamily="34" charset="0"/>
                <a:sym typeface="Symbol" pitchFamily="18" charset="2"/>
              </a:rPr>
              <a:t></a:t>
            </a: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1928794" y="1857364"/>
            <a:ext cx="1785950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3000364" y="1928802"/>
            <a:ext cx="1000132" cy="6429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10800000" flipV="1">
            <a:off x="3000364" y="1643050"/>
            <a:ext cx="785818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7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6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1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3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3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7.40741E-7 L 0.02916 -0.0756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" y="-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.01285 -0.2287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53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" y="-1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44444E-6 L 0.0375 -0.12593 " pathEditMode="relative" ptsTypes="AA">
                                      <p:cBhvr>
                                        <p:cTn id="75" dur="2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540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15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4" grpId="0" animBg="1"/>
      <p:bldP spid="15384" grpId="1" animBg="1"/>
      <p:bldP spid="15384" grpId="2" animBg="1"/>
      <p:bldP spid="15368" grpId="0"/>
      <p:bldP spid="15378" grpId="0" build="p" animBg="1"/>
      <p:bldP spid="15395" grpId="0" animBg="1"/>
      <p:bldP spid="15395" grpId="1" animBg="1"/>
      <p:bldP spid="15395" grpId="2" animBg="1"/>
      <p:bldP spid="15369" grpId="0" animBg="1"/>
      <p:bldP spid="15369" grpId="1" animBg="1"/>
      <p:bldP spid="15402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6" name="Line 68"/>
          <p:cNvSpPr>
            <a:spLocks noChangeShapeType="1"/>
          </p:cNvSpPr>
          <p:nvPr/>
        </p:nvSpPr>
        <p:spPr bwMode="auto">
          <a:xfrm>
            <a:off x="6740525" y="1541463"/>
            <a:ext cx="711200" cy="752475"/>
          </a:xfrm>
          <a:prstGeom prst="line">
            <a:avLst/>
          </a:prstGeom>
          <a:noFill/>
          <a:ln w="317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314" name="Line 26"/>
          <p:cNvSpPr>
            <a:spLocks noChangeShapeType="1"/>
          </p:cNvSpPr>
          <p:nvPr/>
        </p:nvSpPr>
        <p:spPr bwMode="auto">
          <a:xfrm flipV="1">
            <a:off x="2360613" y="1547813"/>
            <a:ext cx="620712" cy="696912"/>
          </a:xfrm>
          <a:prstGeom prst="line">
            <a:avLst/>
          </a:prstGeom>
          <a:noFill/>
          <a:ln w="31750">
            <a:solidFill>
              <a:srgbClr val="99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316" name="Line 28"/>
          <p:cNvSpPr>
            <a:spLocks noChangeShapeType="1"/>
          </p:cNvSpPr>
          <p:nvPr/>
        </p:nvSpPr>
        <p:spPr bwMode="auto">
          <a:xfrm flipV="1">
            <a:off x="2338388" y="2520950"/>
            <a:ext cx="642937" cy="293688"/>
          </a:xfrm>
          <a:prstGeom prst="line">
            <a:avLst/>
          </a:prstGeom>
          <a:noFill/>
          <a:ln w="31750">
            <a:solidFill>
              <a:srgbClr val="99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428604"/>
            <a:ext cx="91440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600" b="1" dirty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Параллельность прямой и плоскости</a:t>
            </a: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500034" y="3571876"/>
            <a:ext cx="17002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</a:t>
            </a:r>
            <a:r>
              <a:rPr lang="ru-RU" sz="32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ST type B" pitchFamily="34" charset="0"/>
                <a:sym typeface="Symbol" pitchFamily="18" charset="2"/>
              </a:rPr>
              <a:t>(</a:t>
            </a:r>
            <a:r>
              <a:rPr lang="ru-RU" sz="28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</a:t>
            </a:r>
            <a:r>
              <a:rPr lang="ru-RU" sz="3200" b="1" baseline="-2000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ST type B" pitchFamily="34" charset="0"/>
                <a:sym typeface="Symbol" pitchFamily="18" charset="2"/>
              </a:rPr>
              <a:t>1</a:t>
            </a:r>
            <a:r>
              <a:rPr lang="ru-RU" sz="28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,</a:t>
            </a:r>
            <a:r>
              <a:rPr lang="ru-RU" sz="3200" b="1" baseline="-2500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ST type B" pitchFamily="34" charset="0"/>
                <a:sym typeface="Symbol" pitchFamily="18" charset="2"/>
              </a:rPr>
              <a:t> </a:t>
            </a:r>
            <a:r>
              <a:rPr lang="ru-RU" sz="28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</a:t>
            </a:r>
            <a:r>
              <a:rPr lang="ru-RU" sz="3200" b="1" baseline="-2000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ST type B" pitchFamily="34" charset="0"/>
                <a:sym typeface="Symbol" pitchFamily="18" charset="2"/>
              </a:rPr>
              <a:t>2</a:t>
            </a:r>
            <a:r>
              <a:rPr lang="en-US" sz="32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ST type B" pitchFamily="34" charset="0"/>
                <a:sym typeface="Symbol" pitchFamily="18" charset="2"/>
              </a:rPr>
              <a:t>)</a:t>
            </a:r>
            <a:endParaRPr lang="ru-RU" sz="3200" b="1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OST type B" pitchFamily="34" charset="0"/>
              <a:sym typeface="Symbol" pitchFamily="18" charset="2"/>
            </a:endParaRPr>
          </a:p>
        </p:txBody>
      </p:sp>
      <p:sp>
        <p:nvSpPr>
          <p:cNvPr id="12296" name="Line 8"/>
          <p:cNvSpPr>
            <a:spLocks noChangeShapeType="1"/>
          </p:cNvSpPr>
          <p:nvPr/>
        </p:nvSpPr>
        <p:spPr bwMode="auto">
          <a:xfrm flipH="1">
            <a:off x="1069975" y="2514600"/>
            <a:ext cx="234632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sm" len="lg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297" name="Text Box 9"/>
          <p:cNvSpPr txBox="1">
            <a:spLocks noChangeAspect="1" noChangeArrowheads="1"/>
          </p:cNvSpPr>
          <p:nvPr/>
        </p:nvSpPr>
        <p:spPr bwMode="auto">
          <a:xfrm>
            <a:off x="989013" y="2422525"/>
            <a:ext cx="33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b="1" i="1">
                <a:latin typeface="GOST type B" pitchFamily="34" charset="0"/>
              </a:rPr>
              <a:t>x</a:t>
            </a:r>
            <a:endParaRPr lang="ru-RU" i="1">
              <a:latin typeface="GOST type B" pitchFamily="34" charset="0"/>
            </a:endParaRPr>
          </a:p>
        </p:txBody>
      </p:sp>
      <p:sp>
        <p:nvSpPr>
          <p:cNvPr id="12298" name="Line 10"/>
          <p:cNvSpPr>
            <a:spLocks noChangeShapeType="1"/>
          </p:cNvSpPr>
          <p:nvPr/>
        </p:nvSpPr>
        <p:spPr bwMode="auto">
          <a:xfrm>
            <a:off x="1724025" y="2513013"/>
            <a:ext cx="1122363" cy="1141412"/>
          </a:xfrm>
          <a:prstGeom prst="line">
            <a:avLst/>
          </a:prstGeom>
          <a:noFill/>
          <a:ln w="31750">
            <a:solidFill>
              <a:srgbClr val="C425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299" name="Line 11"/>
          <p:cNvSpPr>
            <a:spLocks noChangeShapeType="1"/>
          </p:cNvSpPr>
          <p:nvPr/>
        </p:nvSpPr>
        <p:spPr bwMode="auto">
          <a:xfrm flipV="1">
            <a:off x="1724025" y="1450975"/>
            <a:ext cx="1379538" cy="1054100"/>
          </a:xfrm>
          <a:prstGeom prst="line">
            <a:avLst/>
          </a:prstGeom>
          <a:noFill/>
          <a:ln w="31750">
            <a:solidFill>
              <a:srgbClr val="C425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300" name="Oval 12"/>
          <p:cNvSpPr>
            <a:spLocks noChangeAspect="1" noChangeArrowheads="1"/>
          </p:cNvSpPr>
          <p:nvPr/>
        </p:nvSpPr>
        <p:spPr bwMode="auto">
          <a:xfrm>
            <a:off x="1698625" y="2484438"/>
            <a:ext cx="53975" cy="53975"/>
          </a:xfrm>
          <a:prstGeom prst="ellipse">
            <a:avLst/>
          </a:prstGeom>
          <a:solidFill>
            <a:srgbClr val="C425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1920875" y="3106738"/>
            <a:ext cx="519113" cy="588962"/>
            <a:chOff x="4766" y="2225"/>
            <a:chExt cx="327" cy="371"/>
          </a:xfrm>
        </p:grpSpPr>
        <p:sp>
          <p:nvSpPr>
            <p:cNvPr id="12302" name="Rectangle 14"/>
            <p:cNvSpPr>
              <a:spLocks noChangeArrowheads="1"/>
            </p:cNvSpPr>
            <p:nvPr/>
          </p:nvSpPr>
          <p:spPr bwMode="auto">
            <a:xfrm>
              <a:off x="4766" y="2225"/>
              <a:ext cx="24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ru-RU" sz="2800" b="1" i="1">
                  <a:solidFill>
                    <a:srgbClr val="C42500"/>
                  </a:solidFill>
                  <a:latin typeface="GOST type B" pitchFamily="34" charset="0"/>
                  <a:sym typeface="Symbol" pitchFamily="18" charset="2"/>
                </a:rPr>
                <a:t></a:t>
              </a:r>
            </a:p>
          </p:txBody>
        </p:sp>
        <p:sp>
          <p:nvSpPr>
            <p:cNvPr id="12303" name="Text Box 15"/>
            <p:cNvSpPr txBox="1">
              <a:spLocks noChangeAspect="1" noChangeArrowheads="1"/>
            </p:cNvSpPr>
            <p:nvPr/>
          </p:nvSpPr>
          <p:spPr bwMode="auto">
            <a:xfrm>
              <a:off x="4901" y="2365"/>
              <a:ext cx="1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ru-RU" b="1" i="1">
                  <a:solidFill>
                    <a:srgbClr val="C42500"/>
                  </a:solidFill>
                  <a:latin typeface="GOST type B" pitchFamily="34" charset="0"/>
                </a:rPr>
                <a:t>1</a:t>
              </a:r>
              <a:endParaRPr lang="ru-RU" sz="2400" i="1">
                <a:solidFill>
                  <a:srgbClr val="C42500"/>
                </a:solidFill>
                <a:latin typeface="GOST type B" pitchFamily="34" charset="0"/>
              </a:endParaRPr>
            </a:p>
          </p:txBody>
        </p:sp>
      </p:grp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2309813" y="1217613"/>
            <a:ext cx="550862" cy="544512"/>
            <a:chOff x="4287" y="1544"/>
            <a:chExt cx="347" cy="343"/>
          </a:xfrm>
        </p:grpSpPr>
        <p:sp>
          <p:nvSpPr>
            <p:cNvPr id="12305" name="Rectangle 17"/>
            <p:cNvSpPr>
              <a:spLocks noChangeArrowheads="1"/>
            </p:cNvSpPr>
            <p:nvPr/>
          </p:nvSpPr>
          <p:spPr bwMode="auto">
            <a:xfrm>
              <a:off x="4287" y="1544"/>
              <a:ext cx="24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ru-RU" sz="2800" b="1" i="1">
                  <a:solidFill>
                    <a:srgbClr val="C42500"/>
                  </a:solidFill>
                  <a:latin typeface="GOST type B" pitchFamily="34" charset="0"/>
                  <a:sym typeface="Symbol" pitchFamily="18" charset="2"/>
                </a:rPr>
                <a:t></a:t>
              </a:r>
            </a:p>
          </p:txBody>
        </p:sp>
        <p:sp>
          <p:nvSpPr>
            <p:cNvPr id="12306" name="Text Box 18"/>
            <p:cNvSpPr txBox="1">
              <a:spLocks noChangeAspect="1" noChangeArrowheads="1"/>
            </p:cNvSpPr>
            <p:nvPr/>
          </p:nvSpPr>
          <p:spPr bwMode="auto">
            <a:xfrm>
              <a:off x="4442" y="1656"/>
              <a:ext cx="1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ru-RU" b="1" i="1">
                  <a:solidFill>
                    <a:srgbClr val="C42500"/>
                  </a:solidFill>
                  <a:latin typeface="GOST type B" pitchFamily="34" charset="0"/>
                </a:rPr>
                <a:t>2</a:t>
              </a:r>
              <a:endParaRPr lang="ru-RU" sz="2400" i="1">
                <a:solidFill>
                  <a:srgbClr val="C42500"/>
                </a:solidFill>
                <a:latin typeface="GOST type B" pitchFamily="34" charset="0"/>
              </a:endParaRPr>
            </a:p>
          </p:txBody>
        </p:sp>
      </p:grp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1212850" y="1981200"/>
            <a:ext cx="550863" cy="544513"/>
            <a:chOff x="4287" y="1544"/>
            <a:chExt cx="347" cy="343"/>
          </a:xfrm>
        </p:grpSpPr>
        <p:sp>
          <p:nvSpPr>
            <p:cNvPr id="12308" name="Rectangle 20"/>
            <p:cNvSpPr>
              <a:spLocks noChangeArrowheads="1"/>
            </p:cNvSpPr>
            <p:nvPr/>
          </p:nvSpPr>
          <p:spPr bwMode="auto">
            <a:xfrm>
              <a:off x="4287" y="1544"/>
              <a:ext cx="24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ru-RU" sz="2800" b="1" i="1">
                  <a:solidFill>
                    <a:srgbClr val="C42500"/>
                  </a:solidFill>
                  <a:latin typeface="GOST type B" pitchFamily="34" charset="0"/>
                  <a:sym typeface="Symbol" pitchFamily="18" charset="2"/>
                </a:rPr>
                <a:t></a:t>
              </a:r>
            </a:p>
          </p:txBody>
        </p:sp>
        <p:sp>
          <p:nvSpPr>
            <p:cNvPr id="12309" name="Text Box 21"/>
            <p:cNvSpPr txBox="1">
              <a:spLocks noChangeAspect="1" noChangeArrowheads="1"/>
            </p:cNvSpPr>
            <p:nvPr/>
          </p:nvSpPr>
          <p:spPr bwMode="auto">
            <a:xfrm>
              <a:off x="4442" y="1656"/>
              <a:ext cx="1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ru-RU" b="1" i="1">
                  <a:solidFill>
                    <a:srgbClr val="C42500"/>
                  </a:solidFill>
                  <a:latin typeface="GOST type B" pitchFamily="34" charset="0"/>
                </a:rPr>
                <a:t>х</a:t>
              </a:r>
              <a:endParaRPr lang="ru-RU" sz="2400" i="1">
                <a:solidFill>
                  <a:srgbClr val="C42500"/>
                </a:solidFill>
                <a:latin typeface="GOST type B" pitchFamily="34" charset="0"/>
              </a:endParaRPr>
            </a:p>
          </p:txBody>
        </p:sp>
      </p:grpSp>
      <p:grpSp>
        <p:nvGrpSpPr>
          <p:cNvPr id="5" name="Group 52"/>
          <p:cNvGrpSpPr>
            <a:grpSpLocks/>
          </p:cNvGrpSpPr>
          <p:nvPr/>
        </p:nvGrpSpPr>
        <p:grpSpPr bwMode="auto">
          <a:xfrm>
            <a:off x="2112963" y="1536700"/>
            <a:ext cx="877887" cy="1382713"/>
            <a:chOff x="1208" y="968"/>
            <a:chExt cx="553" cy="871"/>
          </a:xfrm>
        </p:grpSpPr>
        <p:sp>
          <p:nvSpPr>
            <p:cNvPr id="12310" name="Line 22"/>
            <p:cNvSpPr>
              <a:spLocks noChangeShapeType="1"/>
            </p:cNvSpPr>
            <p:nvPr/>
          </p:nvSpPr>
          <p:spPr bwMode="auto">
            <a:xfrm flipV="1">
              <a:off x="1208" y="969"/>
              <a:ext cx="553" cy="615"/>
            </a:xfrm>
            <a:prstGeom prst="line">
              <a:avLst/>
            </a:prstGeom>
            <a:noFill/>
            <a:ln w="3175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311" name="Line 23"/>
            <p:cNvSpPr>
              <a:spLocks noChangeShapeType="1"/>
            </p:cNvSpPr>
            <p:nvPr/>
          </p:nvSpPr>
          <p:spPr bwMode="auto">
            <a:xfrm>
              <a:off x="1211" y="1583"/>
              <a:ext cx="0" cy="256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312" name="Line 24"/>
            <p:cNvSpPr>
              <a:spLocks noChangeShapeType="1"/>
            </p:cNvSpPr>
            <p:nvPr/>
          </p:nvSpPr>
          <p:spPr bwMode="auto">
            <a:xfrm>
              <a:off x="1759" y="968"/>
              <a:ext cx="0" cy="613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313" name="Line 25"/>
            <p:cNvSpPr>
              <a:spLocks noChangeShapeType="1"/>
            </p:cNvSpPr>
            <p:nvPr/>
          </p:nvSpPr>
          <p:spPr bwMode="auto">
            <a:xfrm flipV="1">
              <a:off x="1209" y="1586"/>
              <a:ext cx="549" cy="251"/>
            </a:xfrm>
            <a:prstGeom prst="line">
              <a:avLst/>
            </a:prstGeom>
            <a:noFill/>
            <a:ln w="3175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54"/>
          <p:cNvGrpSpPr>
            <a:grpSpLocks/>
          </p:cNvGrpSpPr>
          <p:nvPr/>
        </p:nvGrpSpPr>
        <p:grpSpPr bwMode="auto">
          <a:xfrm>
            <a:off x="2173288" y="1816100"/>
            <a:ext cx="1657350" cy="1379538"/>
            <a:chOff x="1246" y="1144"/>
            <a:chExt cx="1044" cy="869"/>
          </a:xfrm>
        </p:grpSpPr>
        <p:grpSp>
          <p:nvGrpSpPr>
            <p:cNvPr id="7" name="Group 31"/>
            <p:cNvGrpSpPr>
              <a:grpSpLocks/>
            </p:cNvGrpSpPr>
            <p:nvPr/>
          </p:nvGrpSpPr>
          <p:grpSpPr bwMode="auto">
            <a:xfrm>
              <a:off x="1246" y="1424"/>
              <a:ext cx="116" cy="104"/>
              <a:chOff x="1246" y="1748"/>
              <a:chExt cx="116" cy="104"/>
            </a:xfrm>
          </p:grpSpPr>
          <p:sp>
            <p:nvSpPr>
              <p:cNvPr id="12317" name="Line 29"/>
              <p:cNvSpPr>
                <a:spLocks noChangeShapeType="1"/>
              </p:cNvSpPr>
              <p:nvPr/>
            </p:nvSpPr>
            <p:spPr bwMode="auto">
              <a:xfrm flipV="1">
                <a:off x="1301" y="1783"/>
                <a:ext cx="61" cy="69"/>
              </a:xfrm>
              <a:prstGeom prst="line">
                <a:avLst/>
              </a:prstGeom>
              <a:noFill/>
              <a:ln w="19050">
                <a:solidFill>
                  <a:srgbClr val="CC009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18" name="Line 30"/>
              <p:cNvSpPr>
                <a:spLocks noChangeShapeType="1"/>
              </p:cNvSpPr>
              <p:nvPr/>
            </p:nvSpPr>
            <p:spPr bwMode="auto">
              <a:xfrm flipV="1">
                <a:off x="1246" y="1748"/>
                <a:ext cx="61" cy="69"/>
              </a:xfrm>
              <a:prstGeom prst="line">
                <a:avLst/>
              </a:prstGeom>
              <a:noFill/>
              <a:ln w="19050">
                <a:solidFill>
                  <a:srgbClr val="CC009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" name="Group 32"/>
            <p:cNvGrpSpPr>
              <a:grpSpLocks/>
            </p:cNvGrpSpPr>
            <p:nvPr/>
          </p:nvGrpSpPr>
          <p:grpSpPr bwMode="auto">
            <a:xfrm>
              <a:off x="2148" y="1144"/>
              <a:ext cx="116" cy="104"/>
              <a:chOff x="1246" y="1748"/>
              <a:chExt cx="116" cy="104"/>
            </a:xfrm>
          </p:grpSpPr>
          <p:sp>
            <p:nvSpPr>
              <p:cNvPr id="12321" name="Line 33"/>
              <p:cNvSpPr>
                <a:spLocks noChangeShapeType="1"/>
              </p:cNvSpPr>
              <p:nvPr/>
            </p:nvSpPr>
            <p:spPr bwMode="auto">
              <a:xfrm flipV="1">
                <a:off x="1301" y="1783"/>
                <a:ext cx="61" cy="69"/>
              </a:xfrm>
              <a:prstGeom prst="line">
                <a:avLst/>
              </a:prstGeom>
              <a:noFill/>
              <a:ln w="19050">
                <a:solidFill>
                  <a:srgbClr val="CC009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22" name="Line 34"/>
              <p:cNvSpPr>
                <a:spLocks noChangeShapeType="1"/>
              </p:cNvSpPr>
              <p:nvPr/>
            </p:nvSpPr>
            <p:spPr bwMode="auto">
              <a:xfrm flipV="1">
                <a:off x="1246" y="1748"/>
                <a:ext cx="61" cy="69"/>
              </a:xfrm>
              <a:prstGeom prst="line">
                <a:avLst/>
              </a:prstGeom>
              <a:noFill/>
              <a:ln w="19050">
                <a:solidFill>
                  <a:srgbClr val="CC009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" name="Group 37"/>
            <p:cNvGrpSpPr>
              <a:grpSpLocks/>
            </p:cNvGrpSpPr>
            <p:nvPr/>
          </p:nvGrpSpPr>
          <p:grpSpPr bwMode="auto">
            <a:xfrm>
              <a:off x="1342" y="1684"/>
              <a:ext cx="110" cy="129"/>
              <a:chOff x="1342" y="2008"/>
              <a:chExt cx="110" cy="129"/>
            </a:xfrm>
          </p:grpSpPr>
          <p:sp>
            <p:nvSpPr>
              <p:cNvPr id="12323" name="Freeform 35"/>
              <p:cNvSpPr>
                <a:spLocks/>
              </p:cNvSpPr>
              <p:nvPr/>
            </p:nvSpPr>
            <p:spPr bwMode="auto">
              <a:xfrm rot="-253146">
                <a:off x="1342" y="2008"/>
                <a:ext cx="87" cy="54"/>
              </a:xfrm>
              <a:custGeom>
                <a:avLst/>
                <a:gdLst/>
                <a:ahLst/>
                <a:cxnLst>
                  <a:cxn ang="0">
                    <a:pos x="0" y="54"/>
                  </a:cxn>
                  <a:cxn ang="0">
                    <a:pos x="20" y="24"/>
                  </a:cxn>
                  <a:cxn ang="0">
                    <a:pos x="63" y="32"/>
                  </a:cxn>
                  <a:cxn ang="0">
                    <a:pos x="87" y="0"/>
                  </a:cxn>
                </a:cxnLst>
                <a:rect l="0" t="0" r="r" b="b"/>
                <a:pathLst>
                  <a:path w="87" h="54">
                    <a:moveTo>
                      <a:pt x="0" y="54"/>
                    </a:moveTo>
                    <a:cubicBezTo>
                      <a:pt x="5" y="41"/>
                      <a:pt x="10" y="28"/>
                      <a:pt x="20" y="24"/>
                    </a:cubicBezTo>
                    <a:cubicBezTo>
                      <a:pt x="30" y="20"/>
                      <a:pt x="52" y="36"/>
                      <a:pt x="63" y="32"/>
                    </a:cubicBezTo>
                    <a:cubicBezTo>
                      <a:pt x="74" y="28"/>
                      <a:pt x="82" y="0"/>
                      <a:pt x="87" y="0"/>
                    </a:cubicBezTo>
                  </a:path>
                </a:pathLst>
              </a:custGeom>
              <a:noFill/>
              <a:ln w="19050" cmpd="sng">
                <a:solidFill>
                  <a:srgbClr val="CC009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24" name="Freeform 36"/>
              <p:cNvSpPr>
                <a:spLocks/>
              </p:cNvSpPr>
              <p:nvPr/>
            </p:nvSpPr>
            <p:spPr bwMode="auto">
              <a:xfrm rot="-253146">
                <a:off x="1365" y="2083"/>
                <a:ext cx="87" cy="54"/>
              </a:xfrm>
              <a:custGeom>
                <a:avLst/>
                <a:gdLst/>
                <a:ahLst/>
                <a:cxnLst>
                  <a:cxn ang="0">
                    <a:pos x="0" y="54"/>
                  </a:cxn>
                  <a:cxn ang="0">
                    <a:pos x="20" y="24"/>
                  </a:cxn>
                  <a:cxn ang="0">
                    <a:pos x="63" y="32"/>
                  </a:cxn>
                  <a:cxn ang="0">
                    <a:pos x="87" y="0"/>
                  </a:cxn>
                </a:cxnLst>
                <a:rect l="0" t="0" r="r" b="b"/>
                <a:pathLst>
                  <a:path w="87" h="54">
                    <a:moveTo>
                      <a:pt x="0" y="54"/>
                    </a:moveTo>
                    <a:cubicBezTo>
                      <a:pt x="5" y="41"/>
                      <a:pt x="10" y="28"/>
                      <a:pt x="20" y="24"/>
                    </a:cubicBezTo>
                    <a:cubicBezTo>
                      <a:pt x="30" y="20"/>
                      <a:pt x="52" y="36"/>
                      <a:pt x="63" y="32"/>
                    </a:cubicBezTo>
                    <a:cubicBezTo>
                      <a:pt x="74" y="28"/>
                      <a:pt x="82" y="0"/>
                      <a:pt x="87" y="0"/>
                    </a:cubicBezTo>
                  </a:path>
                </a:pathLst>
              </a:custGeom>
              <a:noFill/>
              <a:ln w="19050" cmpd="sng">
                <a:solidFill>
                  <a:srgbClr val="CC009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" name="Group 38"/>
            <p:cNvGrpSpPr>
              <a:grpSpLocks/>
            </p:cNvGrpSpPr>
            <p:nvPr/>
          </p:nvGrpSpPr>
          <p:grpSpPr bwMode="auto">
            <a:xfrm>
              <a:off x="2180" y="1884"/>
              <a:ext cx="110" cy="129"/>
              <a:chOff x="1342" y="2008"/>
              <a:chExt cx="110" cy="129"/>
            </a:xfrm>
          </p:grpSpPr>
          <p:sp>
            <p:nvSpPr>
              <p:cNvPr id="12327" name="Freeform 39"/>
              <p:cNvSpPr>
                <a:spLocks/>
              </p:cNvSpPr>
              <p:nvPr/>
            </p:nvSpPr>
            <p:spPr bwMode="auto">
              <a:xfrm rot="-253146">
                <a:off x="1342" y="2008"/>
                <a:ext cx="87" cy="54"/>
              </a:xfrm>
              <a:custGeom>
                <a:avLst/>
                <a:gdLst/>
                <a:ahLst/>
                <a:cxnLst>
                  <a:cxn ang="0">
                    <a:pos x="0" y="54"/>
                  </a:cxn>
                  <a:cxn ang="0">
                    <a:pos x="20" y="24"/>
                  </a:cxn>
                  <a:cxn ang="0">
                    <a:pos x="63" y="32"/>
                  </a:cxn>
                  <a:cxn ang="0">
                    <a:pos x="87" y="0"/>
                  </a:cxn>
                </a:cxnLst>
                <a:rect l="0" t="0" r="r" b="b"/>
                <a:pathLst>
                  <a:path w="87" h="54">
                    <a:moveTo>
                      <a:pt x="0" y="54"/>
                    </a:moveTo>
                    <a:cubicBezTo>
                      <a:pt x="5" y="41"/>
                      <a:pt x="10" y="28"/>
                      <a:pt x="20" y="24"/>
                    </a:cubicBezTo>
                    <a:cubicBezTo>
                      <a:pt x="30" y="20"/>
                      <a:pt x="52" y="36"/>
                      <a:pt x="63" y="32"/>
                    </a:cubicBezTo>
                    <a:cubicBezTo>
                      <a:pt x="74" y="28"/>
                      <a:pt x="82" y="0"/>
                      <a:pt x="87" y="0"/>
                    </a:cubicBezTo>
                  </a:path>
                </a:pathLst>
              </a:custGeom>
              <a:noFill/>
              <a:ln w="19050" cmpd="sng">
                <a:solidFill>
                  <a:srgbClr val="CC009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28" name="Freeform 40"/>
              <p:cNvSpPr>
                <a:spLocks/>
              </p:cNvSpPr>
              <p:nvPr/>
            </p:nvSpPr>
            <p:spPr bwMode="auto">
              <a:xfrm rot="-253146">
                <a:off x="1365" y="2083"/>
                <a:ext cx="87" cy="54"/>
              </a:xfrm>
              <a:custGeom>
                <a:avLst/>
                <a:gdLst/>
                <a:ahLst/>
                <a:cxnLst>
                  <a:cxn ang="0">
                    <a:pos x="0" y="54"/>
                  </a:cxn>
                  <a:cxn ang="0">
                    <a:pos x="20" y="24"/>
                  </a:cxn>
                  <a:cxn ang="0">
                    <a:pos x="63" y="32"/>
                  </a:cxn>
                  <a:cxn ang="0">
                    <a:pos x="87" y="0"/>
                  </a:cxn>
                </a:cxnLst>
                <a:rect l="0" t="0" r="r" b="b"/>
                <a:pathLst>
                  <a:path w="87" h="54">
                    <a:moveTo>
                      <a:pt x="0" y="54"/>
                    </a:moveTo>
                    <a:cubicBezTo>
                      <a:pt x="5" y="41"/>
                      <a:pt x="10" y="28"/>
                      <a:pt x="20" y="24"/>
                    </a:cubicBezTo>
                    <a:cubicBezTo>
                      <a:pt x="30" y="20"/>
                      <a:pt x="52" y="36"/>
                      <a:pt x="63" y="32"/>
                    </a:cubicBezTo>
                    <a:cubicBezTo>
                      <a:pt x="74" y="28"/>
                      <a:pt x="82" y="0"/>
                      <a:pt x="87" y="0"/>
                    </a:cubicBezTo>
                  </a:path>
                </a:pathLst>
              </a:custGeom>
              <a:noFill/>
              <a:ln w="19050" cmpd="sng">
                <a:solidFill>
                  <a:srgbClr val="CC009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2329" name="Text Box 41"/>
          <p:cNvSpPr txBox="1">
            <a:spLocks noChangeArrowheads="1"/>
          </p:cNvSpPr>
          <p:nvPr/>
        </p:nvSpPr>
        <p:spPr bwMode="auto">
          <a:xfrm>
            <a:off x="0" y="5357826"/>
            <a:ext cx="9001156" cy="1374222"/>
          </a:xfrm>
          <a:prstGeom prst="rect">
            <a:avLst/>
          </a:prstGeom>
          <a:gradFill rotWithShape="1">
            <a:gsLst>
              <a:gs pos="0">
                <a:srgbClr val="D3EBED"/>
              </a:gs>
              <a:gs pos="100000">
                <a:srgbClr val="BC9B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5000"/>
              </a:lnSpc>
            </a:pPr>
            <a:r>
              <a:rPr lang="ru-RU" b="1" dirty="0">
                <a:solidFill>
                  <a:srgbClr val="800080"/>
                </a:solidFill>
              </a:rPr>
              <a:t>Если прямая </a:t>
            </a:r>
            <a:r>
              <a:rPr lang="ru-RU" sz="2000" b="1" i="1" dirty="0">
                <a:solidFill>
                  <a:srgbClr val="800080"/>
                </a:solidFill>
                <a:latin typeface="GOST type B" pitchFamily="34" charset="0"/>
              </a:rPr>
              <a:t>а</a:t>
            </a:r>
            <a:r>
              <a:rPr lang="ru-RU" b="1" dirty="0">
                <a:solidFill>
                  <a:srgbClr val="800080"/>
                </a:solidFill>
              </a:rPr>
              <a:t> параллельна плоскости общего положения, то в плоскости строят вспомогательную прямую </a:t>
            </a:r>
            <a:r>
              <a:rPr lang="en-US" sz="2000" b="1" i="1" dirty="0">
                <a:solidFill>
                  <a:srgbClr val="800080"/>
                </a:solidFill>
                <a:latin typeface="GOST type B" pitchFamily="34" charset="0"/>
              </a:rPr>
              <a:t>n</a:t>
            </a:r>
            <a:r>
              <a:rPr lang="ru-RU" sz="2000" b="1" i="1" dirty="0">
                <a:solidFill>
                  <a:srgbClr val="800080"/>
                </a:solidFill>
                <a:latin typeface="GOST type B" pitchFamily="34" charset="0"/>
              </a:rPr>
              <a:t> </a:t>
            </a:r>
            <a:r>
              <a:rPr lang="ru-RU" b="1" dirty="0">
                <a:solidFill>
                  <a:srgbClr val="800080"/>
                </a:solidFill>
              </a:rPr>
              <a:t>и выполняют условие </a:t>
            </a:r>
            <a:r>
              <a:rPr lang="ru-RU" b="1" dirty="0" smtClean="0">
                <a:solidFill>
                  <a:srgbClr val="800080"/>
                </a:solidFill>
              </a:rPr>
              <a:t>параллельности </a:t>
            </a:r>
            <a:r>
              <a:rPr lang="ru-RU" b="1" dirty="0">
                <a:solidFill>
                  <a:srgbClr val="800080"/>
                </a:solidFill>
              </a:rPr>
              <a:t>одноименных проекций прямых</a:t>
            </a:r>
            <a:r>
              <a:rPr lang="en-US" b="1" dirty="0">
                <a:solidFill>
                  <a:srgbClr val="800080"/>
                </a:solidFill>
              </a:rPr>
              <a:t> </a:t>
            </a:r>
            <a:r>
              <a:rPr lang="ru-RU" b="1" dirty="0">
                <a:solidFill>
                  <a:srgbClr val="800080"/>
                </a:solidFill>
              </a:rPr>
              <a:t> </a:t>
            </a:r>
            <a:r>
              <a:rPr lang="ru-RU" sz="2000" b="1" i="1" dirty="0">
                <a:solidFill>
                  <a:srgbClr val="800080"/>
                </a:solidFill>
                <a:latin typeface="GOST type B" pitchFamily="34" charset="0"/>
              </a:rPr>
              <a:t>а</a:t>
            </a:r>
            <a:r>
              <a:rPr lang="ru-RU" b="1" dirty="0">
                <a:solidFill>
                  <a:srgbClr val="800080"/>
                </a:solidFill>
              </a:rPr>
              <a:t> и </a:t>
            </a:r>
            <a:r>
              <a:rPr lang="en-US" sz="2000" b="1" i="1" dirty="0">
                <a:solidFill>
                  <a:srgbClr val="800080"/>
                </a:solidFill>
                <a:latin typeface="GOST type B" pitchFamily="34" charset="0"/>
              </a:rPr>
              <a:t>n</a:t>
            </a:r>
            <a:r>
              <a:rPr lang="ru-RU" b="1" dirty="0">
                <a:solidFill>
                  <a:srgbClr val="800080"/>
                </a:solidFill>
              </a:rPr>
              <a:t>. Если плоскость проецирующая, то одна из проекций искомой прямой </a:t>
            </a:r>
            <a:r>
              <a:rPr lang="en-US" sz="2000" b="1" i="1" dirty="0">
                <a:solidFill>
                  <a:srgbClr val="800080"/>
                </a:solidFill>
                <a:latin typeface="GOST type B" pitchFamily="34" charset="0"/>
              </a:rPr>
              <a:t>m</a:t>
            </a:r>
            <a:r>
              <a:rPr lang="ru-RU" b="1" dirty="0">
                <a:solidFill>
                  <a:srgbClr val="800080"/>
                </a:solidFill>
              </a:rPr>
              <a:t> параллельна следу плоскости</a:t>
            </a:r>
          </a:p>
        </p:txBody>
      </p:sp>
      <p:sp>
        <p:nvSpPr>
          <p:cNvPr id="12330" name="Text Box 42"/>
          <p:cNvSpPr txBox="1">
            <a:spLocks noChangeAspect="1" noChangeArrowheads="1"/>
          </p:cNvSpPr>
          <p:nvPr/>
        </p:nvSpPr>
        <p:spPr bwMode="auto">
          <a:xfrm>
            <a:off x="2425700" y="2579688"/>
            <a:ext cx="536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200" b="1" i="1">
                <a:solidFill>
                  <a:schemeClr val="accent2"/>
                </a:solidFill>
                <a:latin typeface="GOST type B" pitchFamily="34" charset="0"/>
              </a:rPr>
              <a:t>n</a:t>
            </a:r>
            <a:r>
              <a:rPr lang="ru-RU" sz="3200" b="1" i="1" baseline="-20000">
                <a:solidFill>
                  <a:schemeClr val="accent2"/>
                </a:solidFill>
                <a:latin typeface="GOST type B" pitchFamily="34" charset="0"/>
              </a:rPr>
              <a:t>1</a:t>
            </a:r>
          </a:p>
        </p:txBody>
      </p:sp>
      <p:sp>
        <p:nvSpPr>
          <p:cNvPr id="12331" name="Text Box 43"/>
          <p:cNvSpPr txBox="1">
            <a:spLocks noChangeAspect="1" noChangeArrowheads="1"/>
          </p:cNvSpPr>
          <p:nvPr/>
        </p:nvSpPr>
        <p:spPr bwMode="auto">
          <a:xfrm>
            <a:off x="2470150" y="1731963"/>
            <a:ext cx="536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200" b="1" i="1">
                <a:solidFill>
                  <a:schemeClr val="accent2"/>
                </a:solidFill>
                <a:latin typeface="GOST type B" pitchFamily="34" charset="0"/>
              </a:rPr>
              <a:t>n</a:t>
            </a:r>
            <a:r>
              <a:rPr lang="ru-RU" sz="3200" b="1" i="1" baseline="-20000">
                <a:solidFill>
                  <a:schemeClr val="accent2"/>
                </a:solidFill>
                <a:latin typeface="GOST type B" pitchFamily="34" charset="0"/>
              </a:rPr>
              <a:t>2</a:t>
            </a:r>
          </a:p>
        </p:txBody>
      </p:sp>
      <p:sp>
        <p:nvSpPr>
          <p:cNvPr id="12332" name="Text Box 44"/>
          <p:cNvSpPr txBox="1">
            <a:spLocks noChangeAspect="1" noChangeArrowheads="1"/>
          </p:cNvSpPr>
          <p:nvPr/>
        </p:nvSpPr>
        <p:spPr bwMode="auto">
          <a:xfrm>
            <a:off x="3417888" y="1966913"/>
            <a:ext cx="536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3200" b="1" i="1">
                <a:solidFill>
                  <a:srgbClr val="9966FF"/>
                </a:solidFill>
                <a:latin typeface="GOST type B" pitchFamily="34" charset="0"/>
              </a:rPr>
              <a:t>а</a:t>
            </a:r>
            <a:r>
              <a:rPr lang="ru-RU" sz="3200" b="1" i="1" baseline="-20000">
                <a:solidFill>
                  <a:srgbClr val="9966FF"/>
                </a:solidFill>
                <a:latin typeface="GOST type B" pitchFamily="34" charset="0"/>
              </a:rPr>
              <a:t>2</a:t>
            </a:r>
          </a:p>
        </p:txBody>
      </p:sp>
      <p:grpSp>
        <p:nvGrpSpPr>
          <p:cNvPr id="11" name="Group 53"/>
          <p:cNvGrpSpPr>
            <a:grpSpLocks/>
          </p:cNvGrpSpPr>
          <p:nvPr/>
        </p:nvGrpSpPr>
        <p:grpSpPr bwMode="auto">
          <a:xfrm>
            <a:off x="3384550" y="1666875"/>
            <a:ext cx="536575" cy="1949450"/>
            <a:chOff x="2009" y="1050"/>
            <a:chExt cx="338" cy="1228"/>
          </a:xfrm>
        </p:grpSpPr>
        <p:sp>
          <p:nvSpPr>
            <p:cNvPr id="12315" name="Line 27"/>
            <p:cNvSpPr>
              <a:spLocks noChangeShapeType="1"/>
            </p:cNvSpPr>
            <p:nvPr/>
          </p:nvSpPr>
          <p:spPr bwMode="auto">
            <a:xfrm>
              <a:off x="2341" y="1050"/>
              <a:ext cx="0" cy="855"/>
            </a:xfrm>
            <a:prstGeom prst="line">
              <a:avLst/>
            </a:prstGeom>
            <a:noFill/>
            <a:ln w="12700">
              <a:solidFill>
                <a:srgbClr val="99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333" name="Text Box 45"/>
            <p:cNvSpPr txBox="1">
              <a:spLocks noChangeAspect="1" noChangeArrowheads="1"/>
            </p:cNvSpPr>
            <p:nvPr/>
          </p:nvSpPr>
          <p:spPr bwMode="auto">
            <a:xfrm>
              <a:off x="2009" y="1913"/>
              <a:ext cx="33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ru-RU" sz="3200" b="1" i="1">
                  <a:solidFill>
                    <a:srgbClr val="9966FF"/>
                  </a:solidFill>
                  <a:latin typeface="GOST type B" pitchFamily="34" charset="0"/>
                </a:rPr>
                <a:t>а</a:t>
              </a:r>
              <a:r>
                <a:rPr lang="ru-RU" sz="3200" b="1" i="1" baseline="-20000">
                  <a:solidFill>
                    <a:srgbClr val="9966FF"/>
                  </a:solidFill>
                  <a:latin typeface="GOST type B" pitchFamily="34" charset="0"/>
                </a:rPr>
                <a:t>1</a:t>
              </a:r>
            </a:p>
          </p:txBody>
        </p:sp>
      </p:grpSp>
      <p:sp>
        <p:nvSpPr>
          <p:cNvPr id="12336" name="Rectangle 48"/>
          <p:cNvSpPr>
            <a:spLocks noChangeArrowheads="1"/>
          </p:cNvSpPr>
          <p:nvPr/>
        </p:nvSpPr>
        <p:spPr bwMode="auto">
          <a:xfrm>
            <a:off x="300009" y="4722814"/>
            <a:ext cx="9032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ST type B" pitchFamily="34" charset="0"/>
                <a:sym typeface="Symbol" pitchFamily="18" charset="2"/>
              </a:rPr>
              <a:t>а</a:t>
            </a:r>
            <a:r>
              <a:rPr lang="ru-RU" sz="2400" b="1">
                <a:solidFill>
                  <a:srgbClr val="CC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mbol type B" pitchFamily="18" charset="2"/>
                <a:sym typeface="Symbol" pitchFamily="18" charset="2"/>
              </a:rPr>
              <a:t></a:t>
            </a:r>
            <a:r>
              <a:rPr lang="ru-RU">
                <a:latin typeface="Symbol type B" pitchFamily="18" charset="2"/>
                <a:sym typeface="Symbol" pitchFamily="18" charset="2"/>
              </a:rPr>
              <a:t> </a:t>
            </a:r>
            <a:r>
              <a:rPr lang="en-US" sz="3200" b="1">
                <a:solidFill>
                  <a:srgbClr val="CC0099"/>
                </a:solidFill>
                <a:latin typeface="GOST type B" pitchFamily="34" charset="0"/>
                <a:sym typeface="Symbol" pitchFamily="18" charset="2"/>
              </a:rPr>
              <a:t>n</a:t>
            </a:r>
            <a:endParaRPr lang="ru-RU" sz="3200" b="1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OST type B" pitchFamily="34" charset="0"/>
              <a:sym typeface="Symbol" pitchFamily="18" charset="2"/>
            </a:endParaRPr>
          </a:p>
        </p:txBody>
      </p:sp>
      <p:grpSp>
        <p:nvGrpSpPr>
          <p:cNvPr id="12" name="Group 49"/>
          <p:cNvGrpSpPr>
            <a:grpSpLocks/>
          </p:cNvGrpSpPr>
          <p:nvPr/>
        </p:nvGrpSpPr>
        <p:grpSpPr bwMode="auto">
          <a:xfrm>
            <a:off x="1238221" y="4321176"/>
            <a:ext cx="1860550" cy="976313"/>
            <a:chOff x="3956" y="926"/>
            <a:chExt cx="1172" cy="615"/>
          </a:xfrm>
        </p:grpSpPr>
        <p:sp>
          <p:nvSpPr>
            <p:cNvPr id="12338" name="Rectangle 50"/>
            <p:cNvSpPr>
              <a:spLocks noChangeArrowheads="1"/>
            </p:cNvSpPr>
            <p:nvPr/>
          </p:nvSpPr>
          <p:spPr bwMode="auto">
            <a:xfrm>
              <a:off x="4101" y="1036"/>
              <a:ext cx="10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200" b="1" dirty="0">
                  <a:solidFill>
                    <a:srgbClr val="CC0099"/>
                  </a:solidFill>
                  <a:latin typeface="Symbol type B" pitchFamily="18" charset="2"/>
                  <a:sym typeface="Symbol" pitchFamily="18" charset="2"/>
                </a:rPr>
                <a:t> </a:t>
              </a:r>
              <a:r>
                <a:rPr lang="ru-RU" sz="3200" b="1" dirty="0">
                  <a:solidFill>
                    <a:srgbClr val="CC0099"/>
                  </a:solidFill>
                  <a:latin typeface="GOST type B" pitchFamily="34" charset="0"/>
                  <a:sym typeface="Symbol" pitchFamily="18" charset="2"/>
                </a:rPr>
                <a:t>а</a:t>
              </a:r>
              <a:r>
                <a:rPr lang="ru-RU" sz="2400" b="1" dirty="0">
                  <a:solidFill>
                    <a:srgbClr val="CC33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sym typeface="Symbol" pitchFamily="18" charset="2"/>
                </a:rPr>
                <a:t></a:t>
              </a:r>
              <a:r>
                <a:rPr lang="en-US" sz="3200" dirty="0">
                  <a:sym typeface="Symbol" pitchFamily="18" charset="2"/>
                </a:rPr>
                <a:t> </a:t>
              </a:r>
              <a:r>
                <a:rPr lang="ru-RU" sz="3200" b="1" dirty="0">
                  <a:solidFill>
                    <a:srgbClr val="CC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sym typeface="Symbol" pitchFamily="18" charset="2"/>
                </a:rPr>
                <a:t></a:t>
              </a:r>
              <a:r>
                <a:rPr lang="en-US" b="1" dirty="0">
                  <a:solidFill>
                    <a:srgbClr val="CC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 type B" pitchFamily="18" charset="2"/>
                  <a:sym typeface="Symbol" pitchFamily="18" charset="2"/>
                </a:rPr>
                <a:t> </a:t>
              </a:r>
              <a:endParaRPr lang="ru-RU" b="1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mbol type B" pitchFamily="18" charset="2"/>
                <a:sym typeface="Symbol" pitchFamily="18" charset="2"/>
              </a:endParaRPr>
            </a:p>
          </p:txBody>
        </p:sp>
        <p:sp>
          <p:nvSpPr>
            <p:cNvPr id="12339" name="AutoShape 51"/>
            <p:cNvSpPr>
              <a:spLocks/>
            </p:cNvSpPr>
            <p:nvPr/>
          </p:nvSpPr>
          <p:spPr bwMode="auto">
            <a:xfrm flipV="1">
              <a:off x="3956" y="926"/>
              <a:ext cx="134" cy="615"/>
            </a:xfrm>
            <a:prstGeom prst="rightBrace">
              <a:avLst>
                <a:gd name="adj1" fmla="val 38246"/>
                <a:gd name="adj2" fmla="val 50000"/>
              </a:avLst>
            </a:prstGeom>
            <a:noFill/>
            <a:ln w="19050">
              <a:solidFill>
                <a:srgbClr val="CC0099"/>
              </a:solidFill>
              <a:round/>
              <a:headEnd/>
              <a:tailEnd/>
            </a:ln>
            <a:effectLst/>
          </p:spPr>
          <p:txBody>
            <a:bodyPr rot="10800000" anchor="ctr">
              <a:spAutoFit/>
            </a:bodyPr>
            <a:lstStyle/>
            <a:p>
              <a:pPr algn="ctr" eaLnBrk="0" hangingPunct="0"/>
              <a:endParaRPr lang="ru-RU" sz="5400" b="1" i="1">
                <a:solidFill>
                  <a:srgbClr val="CC0099"/>
                </a:solidFill>
                <a:latin typeface="GOST type B" pitchFamily="34" charset="0"/>
              </a:endParaRPr>
            </a:p>
          </p:txBody>
        </p:sp>
      </p:grpSp>
      <p:sp>
        <p:nvSpPr>
          <p:cNvPr id="12343" name="Line 55"/>
          <p:cNvSpPr>
            <a:spLocks noChangeShapeType="1"/>
          </p:cNvSpPr>
          <p:nvPr/>
        </p:nvSpPr>
        <p:spPr bwMode="auto">
          <a:xfrm flipH="1">
            <a:off x="5662613" y="2787650"/>
            <a:ext cx="2408237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sm" len="lg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344" name="Text Box 56"/>
          <p:cNvSpPr txBox="1">
            <a:spLocks noChangeAspect="1" noChangeArrowheads="1"/>
          </p:cNvSpPr>
          <p:nvPr/>
        </p:nvSpPr>
        <p:spPr bwMode="auto">
          <a:xfrm>
            <a:off x="5594350" y="2740025"/>
            <a:ext cx="33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b="1" i="1">
                <a:latin typeface="GOST type B" pitchFamily="34" charset="0"/>
              </a:rPr>
              <a:t>x</a:t>
            </a:r>
            <a:endParaRPr lang="ru-RU" i="1">
              <a:latin typeface="GOST type B" pitchFamily="34" charset="0"/>
            </a:endParaRPr>
          </a:p>
        </p:txBody>
      </p:sp>
      <p:sp>
        <p:nvSpPr>
          <p:cNvPr id="12345" name="Line 57"/>
          <p:cNvSpPr>
            <a:spLocks noChangeShapeType="1"/>
          </p:cNvSpPr>
          <p:nvPr/>
        </p:nvSpPr>
        <p:spPr bwMode="auto">
          <a:xfrm>
            <a:off x="6602413" y="1398588"/>
            <a:ext cx="1311275" cy="1379537"/>
          </a:xfrm>
          <a:prstGeom prst="line">
            <a:avLst/>
          </a:prstGeom>
          <a:noFill/>
          <a:ln w="317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13" name="Group 58"/>
          <p:cNvGrpSpPr>
            <a:grpSpLocks/>
          </p:cNvGrpSpPr>
          <p:nvPr/>
        </p:nvGrpSpPr>
        <p:grpSpPr bwMode="auto">
          <a:xfrm>
            <a:off x="7886700" y="3490913"/>
            <a:ext cx="519113" cy="588962"/>
            <a:chOff x="4766" y="2225"/>
            <a:chExt cx="327" cy="371"/>
          </a:xfrm>
        </p:grpSpPr>
        <p:sp>
          <p:nvSpPr>
            <p:cNvPr id="12347" name="Rectangle 59"/>
            <p:cNvSpPr>
              <a:spLocks noChangeArrowheads="1"/>
            </p:cNvSpPr>
            <p:nvPr/>
          </p:nvSpPr>
          <p:spPr bwMode="auto">
            <a:xfrm>
              <a:off x="4766" y="2225"/>
              <a:ext cx="24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ru-RU" sz="2800" b="1" i="1">
                  <a:solidFill>
                    <a:srgbClr val="FF6600"/>
                  </a:solidFill>
                  <a:latin typeface="GOST type B" pitchFamily="34" charset="0"/>
                  <a:sym typeface="Symbol" pitchFamily="18" charset="2"/>
                </a:rPr>
                <a:t></a:t>
              </a:r>
            </a:p>
          </p:txBody>
        </p:sp>
        <p:sp>
          <p:nvSpPr>
            <p:cNvPr id="12348" name="Text Box 60"/>
            <p:cNvSpPr txBox="1">
              <a:spLocks noChangeAspect="1" noChangeArrowheads="1"/>
            </p:cNvSpPr>
            <p:nvPr/>
          </p:nvSpPr>
          <p:spPr bwMode="auto">
            <a:xfrm>
              <a:off x="4901" y="2365"/>
              <a:ext cx="1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ru-RU" b="1" i="1">
                  <a:solidFill>
                    <a:srgbClr val="FF6600"/>
                  </a:solidFill>
                  <a:latin typeface="GOST type B" pitchFamily="34" charset="0"/>
                </a:rPr>
                <a:t>1</a:t>
              </a:r>
              <a:endParaRPr lang="ru-RU" sz="2400" i="1">
                <a:solidFill>
                  <a:srgbClr val="FF6600"/>
                </a:solidFill>
                <a:latin typeface="GOST type B" pitchFamily="34" charset="0"/>
              </a:endParaRPr>
            </a:p>
          </p:txBody>
        </p:sp>
      </p:grpSp>
      <p:grpSp>
        <p:nvGrpSpPr>
          <p:cNvPr id="14" name="Group 61"/>
          <p:cNvGrpSpPr>
            <a:grpSpLocks/>
          </p:cNvGrpSpPr>
          <p:nvPr/>
        </p:nvGrpSpPr>
        <p:grpSpPr bwMode="auto">
          <a:xfrm>
            <a:off x="7789863" y="2244725"/>
            <a:ext cx="550862" cy="544513"/>
            <a:chOff x="4287" y="1544"/>
            <a:chExt cx="347" cy="343"/>
          </a:xfrm>
        </p:grpSpPr>
        <p:sp>
          <p:nvSpPr>
            <p:cNvPr id="12350" name="Rectangle 62"/>
            <p:cNvSpPr>
              <a:spLocks noChangeArrowheads="1"/>
            </p:cNvSpPr>
            <p:nvPr/>
          </p:nvSpPr>
          <p:spPr bwMode="auto">
            <a:xfrm>
              <a:off x="4287" y="1544"/>
              <a:ext cx="24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ru-RU" sz="2800" b="1" i="1">
                  <a:solidFill>
                    <a:srgbClr val="FF6600"/>
                  </a:solidFill>
                  <a:latin typeface="GOST type B" pitchFamily="34" charset="0"/>
                  <a:sym typeface="Symbol" pitchFamily="18" charset="2"/>
                </a:rPr>
                <a:t></a:t>
              </a:r>
            </a:p>
          </p:txBody>
        </p:sp>
        <p:sp>
          <p:nvSpPr>
            <p:cNvPr id="12351" name="Text Box 63"/>
            <p:cNvSpPr txBox="1">
              <a:spLocks noChangeAspect="1" noChangeArrowheads="1"/>
            </p:cNvSpPr>
            <p:nvPr/>
          </p:nvSpPr>
          <p:spPr bwMode="auto">
            <a:xfrm>
              <a:off x="4442" y="1656"/>
              <a:ext cx="1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ru-RU" b="1" i="1">
                  <a:solidFill>
                    <a:srgbClr val="FF6600"/>
                  </a:solidFill>
                  <a:latin typeface="GOST type B" pitchFamily="34" charset="0"/>
                </a:rPr>
                <a:t>х</a:t>
              </a:r>
              <a:endParaRPr lang="ru-RU" sz="2400" i="1">
                <a:solidFill>
                  <a:srgbClr val="FF6600"/>
                </a:solidFill>
                <a:latin typeface="GOST type B" pitchFamily="34" charset="0"/>
              </a:endParaRPr>
            </a:p>
          </p:txBody>
        </p:sp>
      </p:grpSp>
      <p:sp>
        <p:nvSpPr>
          <p:cNvPr id="12353" name="Line 65"/>
          <p:cNvSpPr>
            <a:spLocks noChangeAspect="1" noChangeShapeType="1"/>
          </p:cNvSpPr>
          <p:nvPr/>
        </p:nvSpPr>
        <p:spPr bwMode="auto">
          <a:xfrm>
            <a:off x="7265988" y="2520950"/>
            <a:ext cx="0" cy="706438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354" name="Line 66"/>
          <p:cNvSpPr>
            <a:spLocks noChangeShapeType="1"/>
          </p:cNvSpPr>
          <p:nvPr/>
        </p:nvSpPr>
        <p:spPr bwMode="auto">
          <a:xfrm flipV="1">
            <a:off x="6546850" y="3217863"/>
            <a:ext cx="719138" cy="406400"/>
          </a:xfrm>
          <a:prstGeom prst="line">
            <a:avLst/>
          </a:prstGeom>
          <a:noFill/>
          <a:ln w="317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15" name="Group 98"/>
          <p:cNvGrpSpPr>
            <a:grpSpLocks/>
          </p:cNvGrpSpPr>
          <p:nvPr/>
        </p:nvGrpSpPr>
        <p:grpSpPr bwMode="auto">
          <a:xfrm>
            <a:off x="6176963" y="1712913"/>
            <a:ext cx="644525" cy="1890712"/>
            <a:chOff x="3891" y="1079"/>
            <a:chExt cx="406" cy="1191"/>
          </a:xfrm>
        </p:grpSpPr>
        <p:grpSp>
          <p:nvGrpSpPr>
            <p:cNvPr id="16" name="Group 91"/>
            <p:cNvGrpSpPr>
              <a:grpSpLocks/>
            </p:cNvGrpSpPr>
            <p:nvPr/>
          </p:nvGrpSpPr>
          <p:grpSpPr bwMode="auto">
            <a:xfrm>
              <a:off x="3891" y="1079"/>
              <a:ext cx="388" cy="365"/>
              <a:chOff x="3997" y="1276"/>
              <a:chExt cx="388" cy="365"/>
            </a:xfrm>
          </p:grpSpPr>
          <p:sp>
            <p:nvSpPr>
              <p:cNvPr id="12362" name="Text Box 74"/>
              <p:cNvSpPr txBox="1">
                <a:spLocks noChangeAspect="1" noChangeArrowheads="1"/>
              </p:cNvSpPr>
              <p:nvPr/>
            </p:nvSpPr>
            <p:spPr bwMode="auto">
              <a:xfrm>
                <a:off x="3997" y="1276"/>
                <a:ext cx="259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3200" b="1" i="1">
                    <a:solidFill>
                      <a:schemeClr val="accent2"/>
                    </a:solidFill>
                    <a:latin typeface="GOST type B" pitchFamily="34" charset="0"/>
                  </a:rPr>
                  <a:t>m</a:t>
                </a:r>
                <a:endParaRPr lang="ru-RU" sz="3200" b="1" i="1">
                  <a:solidFill>
                    <a:schemeClr val="accent2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2363" name="Text Box 75"/>
              <p:cNvSpPr txBox="1">
                <a:spLocks noChangeAspect="1" noChangeArrowheads="1"/>
              </p:cNvSpPr>
              <p:nvPr/>
            </p:nvSpPr>
            <p:spPr bwMode="auto">
              <a:xfrm>
                <a:off x="4193" y="1408"/>
                <a:ext cx="19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b="1" i="1">
                    <a:solidFill>
                      <a:schemeClr val="accent2"/>
                    </a:solidFill>
                    <a:latin typeface="GOST type B" pitchFamily="34" charset="0"/>
                  </a:rPr>
                  <a:t>2</a:t>
                </a:r>
                <a:endParaRPr lang="ru-RU" sz="2400" i="1">
                  <a:solidFill>
                    <a:schemeClr val="accent2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17" name="Group 82"/>
            <p:cNvGrpSpPr>
              <a:grpSpLocks/>
            </p:cNvGrpSpPr>
            <p:nvPr/>
          </p:nvGrpSpPr>
          <p:grpSpPr bwMode="auto">
            <a:xfrm>
              <a:off x="3945" y="1870"/>
              <a:ext cx="352" cy="400"/>
              <a:chOff x="1200" y="1488"/>
              <a:chExt cx="352" cy="400"/>
            </a:xfrm>
          </p:grpSpPr>
          <p:sp>
            <p:nvSpPr>
              <p:cNvPr id="12371" name="Text Box 83"/>
              <p:cNvSpPr txBox="1">
                <a:spLocks noChangeAspect="1" noChangeArrowheads="1"/>
              </p:cNvSpPr>
              <p:nvPr/>
            </p:nvSpPr>
            <p:spPr bwMode="auto">
              <a:xfrm>
                <a:off x="1200" y="1488"/>
                <a:ext cx="259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3200" b="1" i="1">
                    <a:solidFill>
                      <a:schemeClr val="accent2"/>
                    </a:solidFill>
                    <a:latin typeface="GOST type B" pitchFamily="34" charset="0"/>
                  </a:rPr>
                  <a:t>m</a:t>
                </a:r>
                <a:endParaRPr lang="ru-RU" sz="3200" b="1" i="1">
                  <a:solidFill>
                    <a:schemeClr val="accent2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2372" name="Text Box 84"/>
              <p:cNvSpPr txBox="1">
                <a:spLocks noChangeAspect="1" noChangeArrowheads="1"/>
              </p:cNvSpPr>
              <p:nvPr/>
            </p:nvSpPr>
            <p:spPr bwMode="auto">
              <a:xfrm>
                <a:off x="1360" y="1657"/>
                <a:ext cx="19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ru-RU" b="1" i="1">
                    <a:solidFill>
                      <a:schemeClr val="accent2"/>
                    </a:solidFill>
                    <a:latin typeface="GOST type B" pitchFamily="34" charset="0"/>
                  </a:rPr>
                  <a:t>1</a:t>
                </a:r>
                <a:endParaRPr lang="ru-RU" sz="2400" i="1">
                  <a:solidFill>
                    <a:schemeClr val="accent2"/>
                  </a:solidFill>
                  <a:latin typeface="GOST type B" pitchFamily="34" charset="0"/>
                </a:endParaRPr>
              </a:p>
            </p:txBody>
          </p:sp>
        </p:grpSp>
      </p:grpSp>
      <p:sp>
        <p:nvSpPr>
          <p:cNvPr id="12373" name="Line 85"/>
          <p:cNvSpPr>
            <a:spLocks noChangeShapeType="1"/>
          </p:cNvSpPr>
          <p:nvPr/>
        </p:nvSpPr>
        <p:spPr bwMode="auto">
          <a:xfrm flipH="1" flipV="1">
            <a:off x="7908925" y="2786063"/>
            <a:ext cx="1588" cy="1208087"/>
          </a:xfrm>
          <a:prstGeom prst="line">
            <a:avLst/>
          </a:prstGeom>
          <a:noFill/>
          <a:ln w="317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374" name="Oval 86"/>
          <p:cNvSpPr>
            <a:spLocks noChangeAspect="1" noChangeArrowheads="1"/>
          </p:cNvSpPr>
          <p:nvPr/>
        </p:nvSpPr>
        <p:spPr bwMode="auto">
          <a:xfrm>
            <a:off x="7888288" y="2765425"/>
            <a:ext cx="42862" cy="42863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8" name="Group 87"/>
          <p:cNvGrpSpPr>
            <a:grpSpLocks/>
          </p:cNvGrpSpPr>
          <p:nvPr/>
        </p:nvGrpSpPr>
        <p:grpSpPr bwMode="auto">
          <a:xfrm>
            <a:off x="6688138" y="1063625"/>
            <a:ext cx="550862" cy="544513"/>
            <a:chOff x="4287" y="1544"/>
            <a:chExt cx="347" cy="343"/>
          </a:xfrm>
        </p:grpSpPr>
        <p:sp>
          <p:nvSpPr>
            <p:cNvPr id="12376" name="Rectangle 88"/>
            <p:cNvSpPr>
              <a:spLocks noChangeArrowheads="1"/>
            </p:cNvSpPr>
            <p:nvPr/>
          </p:nvSpPr>
          <p:spPr bwMode="auto">
            <a:xfrm>
              <a:off x="4287" y="1544"/>
              <a:ext cx="24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ru-RU" sz="2800" b="1" i="1">
                  <a:solidFill>
                    <a:srgbClr val="FF6600"/>
                  </a:solidFill>
                  <a:latin typeface="GOST type B" pitchFamily="34" charset="0"/>
                  <a:sym typeface="Symbol" pitchFamily="18" charset="2"/>
                </a:rPr>
                <a:t></a:t>
              </a:r>
            </a:p>
          </p:txBody>
        </p:sp>
        <p:sp>
          <p:nvSpPr>
            <p:cNvPr id="12377" name="Text Box 89"/>
            <p:cNvSpPr txBox="1">
              <a:spLocks noChangeAspect="1" noChangeArrowheads="1"/>
            </p:cNvSpPr>
            <p:nvPr/>
          </p:nvSpPr>
          <p:spPr bwMode="auto">
            <a:xfrm>
              <a:off x="4442" y="1656"/>
              <a:ext cx="1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ru-RU" b="1" i="1">
                  <a:solidFill>
                    <a:srgbClr val="FF6600"/>
                  </a:solidFill>
                  <a:latin typeface="GOST type B" pitchFamily="34" charset="0"/>
                </a:rPr>
                <a:t>2</a:t>
              </a:r>
              <a:endParaRPr lang="ru-RU" sz="2400" i="1">
                <a:solidFill>
                  <a:srgbClr val="FF6600"/>
                </a:solidFill>
                <a:latin typeface="GOST type B" pitchFamily="34" charset="0"/>
              </a:endParaRPr>
            </a:p>
          </p:txBody>
        </p:sp>
      </p:grpSp>
      <p:sp>
        <p:nvSpPr>
          <p:cNvPr id="12378" name="Rectangle 90"/>
          <p:cNvSpPr>
            <a:spLocks noChangeArrowheads="1"/>
          </p:cNvSpPr>
          <p:nvPr/>
        </p:nvSpPr>
        <p:spPr bwMode="auto">
          <a:xfrm>
            <a:off x="5286380" y="3714752"/>
            <a:ext cx="129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 </a:t>
            </a:r>
            <a:r>
              <a:rPr lang="ru-RU" sz="3200" b="1">
                <a:solidFill>
                  <a:srgbClr val="CC0099"/>
                </a:solidFill>
                <a:latin typeface="Symbol type B" pitchFamily="18" charset="2"/>
                <a:sym typeface="Symbol" pitchFamily="18" charset="2"/>
              </a:rPr>
              <a:t></a:t>
            </a:r>
            <a:r>
              <a:rPr lang="ru-RU" sz="3200">
                <a:solidFill>
                  <a:srgbClr val="CC0099"/>
                </a:solidFill>
                <a:latin typeface="Symbol type B" pitchFamily="18" charset="2"/>
                <a:sym typeface="Symbol" pitchFamily="18" charset="2"/>
              </a:rPr>
              <a:t> </a:t>
            </a:r>
            <a:r>
              <a:rPr lang="ru-RU" sz="28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ST type B" pitchFamily="34" charset="0"/>
                <a:sym typeface="Symbol" pitchFamily="18" charset="2"/>
              </a:rPr>
              <a:t>П</a:t>
            </a:r>
            <a:r>
              <a:rPr lang="ru-RU" sz="3200" b="1" baseline="-2000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ST type B" pitchFamily="34" charset="0"/>
                <a:sym typeface="Symbol" pitchFamily="18" charset="2"/>
              </a:rPr>
              <a:t>2</a:t>
            </a:r>
          </a:p>
        </p:txBody>
      </p:sp>
      <p:grpSp>
        <p:nvGrpSpPr>
          <p:cNvPr id="19" name="Group 97"/>
          <p:cNvGrpSpPr>
            <a:grpSpLocks/>
          </p:cNvGrpSpPr>
          <p:nvPr/>
        </p:nvGrpSpPr>
        <p:grpSpPr bwMode="auto">
          <a:xfrm>
            <a:off x="6902450" y="2039938"/>
            <a:ext cx="506413" cy="312737"/>
            <a:chOff x="4348" y="1285"/>
            <a:chExt cx="319" cy="197"/>
          </a:xfrm>
        </p:grpSpPr>
        <p:sp>
          <p:nvSpPr>
            <p:cNvPr id="12381" name="Line 93"/>
            <p:cNvSpPr>
              <a:spLocks noChangeShapeType="1"/>
            </p:cNvSpPr>
            <p:nvPr/>
          </p:nvSpPr>
          <p:spPr bwMode="auto">
            <a:xfrm>
              <a:off x="4389" y="1355"/>
              <a:ext cx="82" cy="91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382" name="Line 94"/>
            <p:cNvSpPr>
              <a:spLocks noChangeShapeType="1"/>
            </p:cNvSpPr>
            <p:nvPr/>
          </p:nvSpPr>
          <p:spPr bwMode="auto">
            <a:xfrm>
              <a:off x="4348" y="1391"/>
              <a:ext cx="82" cy="91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383" name="Line 95"/>
            <p:cNvSpPr>
              <a:spLocks noChangeShapeType="1"/>
            </p:cNvSpPr>
            <p:nvPr/>
          </p:nvSpPr>
          <p:spPr bwMode="auto">
            <a:xfrm>
              <a:off x="4585" y="1285"/>
              <a:ext cx="82" cy="91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384" name="Line 96"/>
            <p:cNvSpPr>
              <a:spLocks noChangeShapeType="1"/>
            </p:cNvSpPr>
            <p:nvPr/>
          </p:nvSpPr>
          <p:spPr bwMode="auto">
            <a:xfrm>
              <a:off x="4541" y="1321"/>
              <a:ext cx="82" cy="91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" name="Group 103"/>
          <p:cNvGrpSpPr>
            <a:grpSpLocks/>
          </p:cNvGrpSpPr>
          <p:nvPr/>
        </p:nvGrpSpPr>
        <p:grpSpPr bwMode="auto">
          <a:xfrm>
            <a:off x="4541843" y="4538665"/>
            <a:ext cx="2806700" cy="592137"/>
            <a:chOff x="3563" y="3024"/>
            <a:chExt cx="1768" cy="373"/>
          </a:xfrm>
        </p:grpSpPr>
        <p:sp>
          <p:nvSpPr>
            <p:cNvPr id="12334" name="Rectangle 46"/>
            <p:cNvSpPr>
              <a:spLocks noChangeArrowheads="1"/>
            </p:cNvSpPr>
            <p:nvPr/>
          </p:nvSpPr>
          <p:spPr bwMode="auto">
            <a:xfrm>
              <a:off x="3563" y="3024"/>
              <a:ext cx="89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b="1" dirty="0">
                  <a:solidFill>
                    <a:srgbClr val="CC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GOST type B" pitchFamily="34" charset="0"/>
                  <a:sym typeface="Symbol" pitchFamily="18" charset="2"/>
                </a:rPr>
                <a:t>m</a:t>
              </a:r>
              <a:r>
                <a:rPr lang="ru-RU" sz="3200" b="1" baseline="-20000" dirty="0">
                  <a:solidFill>
                    <a:srgbClr val="CC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GOST type B" pitchFamily="34" charset="0"/>
                  <a:sym typeface="Symbol" pitchFamily="18" charset="2"/>
                </a:rPr>
                <a:t>2</a:t>
              </a:r>
              <a:r>
                <a:rPr lang="ru-RU" sz="2400" b="1" dirty="0">
                  <a:solidFill>
                    <a:srgbClr val="CC33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sym typeface="Symbol" pitchFamily="18" charset="2"/>
                </a:rPr>
                <a:t></a:t>
              </a:r>
              <a:r>
                <a:rPr lang="ru-RU" sz="2400" dirty="0">
                  <a:sym typeface="Symbol" pitchFamily="18" charset="2"/>
                </a:rPr>
                <a:t> </a:t>
              </a:r>
              <a:r>
                <a:rPr lang="ru-RU" sz="3200" b="1" dirty="0">
                  <a:solidFill>
                    <a:srgbClr val="CC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GOST type B" pitchFamily="34" charset="0"/>
                  <a:sym typeface="Symbol" pitchFamily="18" charset="2"/>
                </a:rPr>
                <a:t></a:t>
              </a:r>
              <a:r>
                <a:rPr lang="ru-RU" sz="3200" b="1" baseline="-20000" dirty="0">
                  <a:solidFill>
                    <a:srgbClr val="CC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GOST type B" pitchFamily="34" charset="0"/>
                  <a:sym typeface="Symbol" pitchFamily="18" charset="2"/>
                </a:rPr>
                <a:t>2</a:t>
              </a:r>
              <a:r>
                <a:rPr lang="ru-RU" sz="3200" b="1" dirty="0">
                  <a:solidFill>
                    <a:srgbClr val="CC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GOST type B" pitchFamily="34" charset="0"/>
                  <a:sym typeface="Symbol" pitchFamily="18" charset="2"/>
                </a:rPr>
                <a:t> </a:t>
              </a:r>
            </a:p>
          </p:txBody>
        </p:sp>
        <p:sp>
          <p:nvSpPr>
            <p:cNvPr id="12388" name="Rectangle 100"/>
            <p:cNvSpPr>
              <a:spLocks noChangeArrowheads="1"/>
            </p:cNvSpPr>
            <p:nvPr/>
          </p:nvSpPr>
          <p:spPr bwMode="auto">
            <a:xfrm>
              <a:off x="4269" y="3032"/>
              <a:ext cx="106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200" b="1">
                  <a:solidFill>
                    <a:srgbClr val="CC0099"/>
                  </a:solidFill>
                  <a:latin typeface="Symbol type B" pitchFamily="18" charset="2"/>
                  <a:sym typeface="Symbol" pitchFamily="18" charset="2"/>
                </a:rPr>
                <a:t></a:t>
              </a:r>
              <a:r>
                <a:rPr lang="en-US" sz="3200" b="1">
                  <a:solidFill>
                    <a:srgbClr val="CC0099"/>
                  </a:solidFill>
                  <a:latin typeface="Symbol type B" pitchFamily="18" charset="2"/>
                  <a:sym typeface="Symbol" pitchFamily="18" charset="2"/>
                </a:rPr>
                <a:t> </a:t>
              </a:r>
              <a:r>
                <a:rPr lang="en-US" sz="3200" b="1">
                  <a:solidFill>
                    <a:srgbClr val="CC0099"/>
                  </a:solidFill>
                  <a:latin typeface="GOST type B" pitchFamily="34" charset="0"/>
                  <a:sym typeface="Symbol" pitchFamily="18" charset="2"/>
                </a:rPr>
                <a:t>m</a:t>
              </a:r>
              <a:r>
                <a:rPr lang="ru-RU" sz="2400" b="1">
                  <a:solidFill>
                    <a:srgbClr val="CC33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sym typeface="Symbol" pitchFamily="18" charset="2"/>
                </a:rPr>
                <a:t></a:t>
              </a:r>
              <a:r>
                <a:rPr lang="en-US" sz="3200">
                  <a:sym typeface="Symbol" pitchFamily="18" charset="2"/>
                </a:rPr>
                <a:t> </a:t>
              </a:r>
              <a:r>
                <a:rPr lang="ru-RU" sz="3200" b="1">
                  <a:solidFill>
                    <a:srgbClr val="CC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sym typeface="Symbol" pitchFamily="18" charset="2"/>
                </a:rPr>
                <a:t></a:t>
              </a:r>
              <a:r>
                <a:rPr lang="en-US" b="1">
                  <a:solidFill>
                    <a:srgbClr val="CC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 type B" pitchFamily="18" charset="2"/>
                  <a:sym typeface="Symbol" pitchFamily="18" charset="2"/>
                </a:rPr>
                <a:t> </a:t>
              </a:r>
              <a:endParaRPr lang="ru-RU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mbol type B" pitchFamily="18" charset="2"/>
                <a:sym typeface="Symbol" pitchFamily="18" charset="2"/>
              </a:endParaRPr>
            </a:p>
          </p:txBody>
        </p:sp>
      </p:grpSp>
      <p:sp>
        <p:nvSpPr>
          <p:cNvPr id="12390" name="Rectangle 102"/>
          <p:cNvSpPr>
            <a:spLocks noChangeArrowheads="1"/>
          </p:cNvSpPr>
          <p:nvPr/>
        </p:nvSpPr>
        <p:spPr bwMode="auto">
          <a:xfrm>
            <a:off x="311121" y="4256089"/>
            <a:ext cx="9112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ST type B" pitchFamily="34" charset="0"/>
                <a:sym typeface="Symbol" pitchFamily="18" charset="2"/>
              </a:rPr>
              <a:t>n</a:t>
            </a:r>
            <a:r>
              <a:rPr lang="ru-RU" sz="3200" b="1">
                <a:solidFill>
                  <a:srgbClr val="CC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ST type B" pitchFamily="34" charset="0"/>
                <a:sym typeface="Symbol" pitchFamily="18" charset="2"/>
              </a:rPr>
              <a:t></a:t>
            </a:r>
            <a:r>
              <a:rPr lang="ru-RU" sz="32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ST type B" pitchFamily="34" charset="0"/>
                <a:sym typeface="Symbol" pitchFamily="18" charset="2"/>
              </a:rPr>
              <a:t>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0.10209 0.01829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" y="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2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-5.18519E-6 L 0.10209 0.07106 " pathEditMode="relative" ptsTypes="AA">
                                      <p:cBhvr>
                                        <p:cTn id="33" dur="20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2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11111E-6 L -0.02049 0.03449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23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" y="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0"/>
                                        <p:tgtEl>
                                          <p:spTgt spid="12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1000"/>
                                        <p:tgtEl>
                                          <p:spTgt spid="12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56" grpId="0" animBg="1"/>
      <p:bldP spid="12356" grpId="1" animBg="1"/>
      <p:bldP spid="12314" grpId="0" animBg="1"/>
      <p:bldP spid="12314" grpId="1" animBg="1"/>
      <p:bldP spid="12316" grpId="0" animBg="1"/>
      <p:bldP spid="12316" grpId="1" animBg="1"/>
      <p:bldP spid="12330" grpId="0"/>
      <p:bldP spid="12331" grpId="0"/>
      <p:bldP spid="12332" grpId="0"/>
      <p:bldP spid="12336" grpId="0"/>
      <p:bldP spid="12353" grpId="0" animBg="1"/>
      <p:bldP spid="12354" grpId="0" animBg="1"/>
      <p:bldP spid="1239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214290"/>
            <a:ext cx="91440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600" b="1" dirty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Параллельность двух плоскостей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0" y="5500702"/>
            <a:ext cx="9144000" cy="1143000"/>
          </a:xfrm>
          <a:prstGeom prst="rect">
            <a:avLst/>
          </a:prstGeom>
          <a:gradFill rotWithShape="1">
            <a:gsLst>
              <a:gs pos="0">
                <a:srgbClr val="D3EBED"/>
              </a:gs>
              <a:gs pos="100000">
                <a:srgbClr val="BC9B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95000"/>
              </a:lnSpc>
            </a:pPr>
            <a:r>
              <a:rPr lang="ru-RU" b="1" dirty="0">
                <a:solidFill>
                  <a:srgbClr val="800080"/>
                </a:solidFill>
              </a:rPr>
              <a:t>Признак параллельности: плоскости параллельны, если две пересекающиеся прямые одной плоскости соответственно параллельны двум пересекающимся прямым другой плоскости</a:t>
            </a:r>
            <a:r>
              <a:rPr lang="en-US" b="1" dirty="0">
                <a:solidFill>
                  <a:srgbClr val="800080"/>
                </a:solidFill>
              </a:rPr>
              <a:t>. </a:t>
            </a:r>
            <a:r>
              <a:rPr lang="ru-RU" b="1" dirty="0">
                <a:solidFill>
                  <a:srgbClr val="800080"/>
                </a:solidFill>
              </a:rPr>
              <a:t>В качестве прямых могут быть использованы следы плоскостей</a:t>
            </a:r>
          </a:p>
        </p:txBody>
      </p:sp>
      <p:sp>
        <p:nvSpPr>
          <p:cNvPr id="16451" name="Rectangle 67"/>
          <p:cNvSpPr>
            <a:spLocks noChangeArrowheads="1"/>
          </p:cNvSpPr>
          <p:nvPr/>
        </p:nvSpPr>
        <p:spPr bwMode="auto">
          <a:xfrm>
            <a:off x="1176338" y="4822825"/>
            <a:ext cx="9032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ST type B" pitchFamily="34" charset="0"/>
                <a:sym typeface="Symbol" pitchFamily="18" charset="2"/>
              </a:rPr>
              <a:t>b</a:t>
            </a:r>
            <a:r>
              <a:rPr lang="ru-RU" sz="2400" b="1">
                <a:solidFill>
                  <a:srgbClr val="CC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mbol type B" pitchFamily="18" charset="2"/>
                <a:sym typeface="Symbol" pitchFamily="18" charset="2"/>
              </a:rPr>
              <a:t></a:t>
            </a:r>
            <a:r>
              <a:rPr lang="ru-RU">
                <a:latin typeface="Symbol type B" pitchFamily="18" charset="2"/>
                <a:sym typeface="Symbol" pitchFamily="18" charset="2"/>
              </a:rPr>
              <a:t> </a:t>
            </a:r>
            <a:r>
              <a:rPr lang="en-US" sz="3200" b="1">
                <a:solidFill>
                  <a:srgbClr val="CC0099"/>
                </a:solidFill>
                <a:latin typeface="GOST type B" pitchFamily="34" charset="0"/>
                <a:sym typeface="Symbol" pitchFamily="18" charset="2"/>
              </a:rPr>
              <a:t>n</a:t>
            </a:r>
            <a:endParaRPr lang="ru-RU" sz="3200" b="1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OST type B" pitchFamily="34" charset="0"/>
              <a:sym typeface="Symbol" pitchFamily="18" charset="2"/>
            </a:endParaRPr>
          </a:p>
        </p:txBody>
      </p:sp>
      <p:grpSp>
        <p:nvGrpSpPr>
          <p:cNvPr id="2" name="Group 68"/>
          <p:cNvGrpSpPr>
            <a:grpSpLocks/>
          </p:cNvGrpSpPr>
          <p:nvPr/>
        </p:nvGrpSpPr>
        <p:grpSpPr bwMode="auto">
          <a:xfrm>
            <a:off x="2114550" y="4421188"/>
            <a:ext cx="2030413" cy="976312"/>
            <a:chOff x="3956" y="926"/>
            <a:chExt cx="1279" cy="615"/>
          </a:xfrm>
        </p:grpSpPr>
        <p:sp>
          <p:nvSpPr>
            <p:cNvPr id="16453" name="Rectangle 69"/>
            <p:cNvSpPr>
              <a:spLocks noChangeArrowheads="1"/>
            </p:cNvSpPr>
            <p:nvPr/>
          </p:nvSpPr>
          <p:spPr bwMode="auto">
            <a:xfrm>
              <a:off x="4101" y="1036"/>
              <a:ext cx="113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200" b="1">
                  <a:solidFill>
                    <a:srgbClr val="CC0099"/>
                  </a:solidFill>
                  <a:latin typeface="Symbol type B" pitchFamily="18" charset="2"/>
                  <a:sym typeface="Symbol" pitchFamily="18" charset="2"/>
                </a:rPr>
                <a:t> </a:t>
              </a:r>
              <a:r>
                <a:rPr lang="ru-RU" sz="3200" b="1">
                  <a:solidFill>
                    <a:srgbClr val="CC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sym typeface="Symbol" pitchFamily="18" charset="2"/>
                </a:rPr>
                <a:t></a:t>
              </a:r>
              <a:r>
                <a:rPr lang="en-US">
                  <a:solidFill>
                    <a:srgbClr val="CC0099"/>
                  </a:solidFill>
                  <a:sym typeface="Symbol" pitchFamily="18" charset="2"/>
                </a:rPr>
                <a:t> </a:t>
              </a:r>
              <a:r>
                <a:rPr lang="ru-RU" sz="2400" b="1">
                  <a:solidFill>
                    <a:srgbClr val="CC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sym typeface="Symbol" pitchFamily="18" charset="2"/>
                </a:rPr>
                <a:t></a:t>
              </a:r>
              <a:r>
                <a:rPr lang="en-US" sz="3200">
                  <a:solidFill>
                    <a:srgbClr val="CC0099"/>
                  </a:solidFill>
                  <a:sym typeface="Symbol" pitchFamily="18" charset="2"/>
                </a:rPr>
                <a:t> </a:t>
              </a:r>
              <a:r>
                <a:rPr lang="ru-RU" sz="3200" b="1">
                  <a:solidFill>
                    <a:srgbClr val="CC0099"/>
                  </a:solidFill>
                  <a:sym typeface="Symbol" pitchFamily="18" charset="2"/>
                </a:rPr>
                <a:t></a:t>
              </a:r>
              <a:r>
                <a:rPr lang="en-US" b="1">
                  <a:solidFill>
                    <a:srgbClr val="CC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 type B" pitchFamily="18" charset="2"/>
                  <a:sym typeface="Symbol" pitchFamily="18" charset="2"/>
                </a:rPr>
                <a:t> </a:t>
              </a:r>
              <a:endParaRPr lang="ru-RU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mbol type B" pitchFamily="18" charset="2"/>
                <a:sym typeface="Symbol" pitchFamily="18" charset="2"/>
              </a:endParaRPr>
            </a:p>
          </p:txBody>
        </p:sp>
        <p:sp>
          <p:nvSpPr>
            <p:cNvPr id="16454" name="AutoShape 70"/>
            <p:cNvSpPr>
              <a:spLocks/>
            </p:cNvSpPr>
            <p:nvPr/>
          </p:nvSpPr>
          <p:spPr bwMode="auto">
            <a:xfrm flipV="1">
              <a:off x="3956" y="926"/>
              <a:ext cx="134" cy="615"/>
            </a:xfrm>
            <a:prstGeom prst="rightBrace">
              <a:avLst>
                <a:gd name="adj1" fmla="val 38246"/>
                <a:gd name="adj2" fmla="val 50000"/>
              </a:avLst>
            </a:prstGeom>
            <a:noFill/>
            <a:ln w="19050">
              <a:solidFill>
                <a:srgbClr val="CC0099"/>
              </a:solidFill>
              <a:round/>
              <a:headEnd/>
              <a:tailEnd/>
            </a:ln>
            <a:effectLst/>
          </p:spPr>
          <p:txBody>
            <a:bodyPr rot="10800000" anchor="ctr">
              <a:spAutoFit/>
            </a:bodyPr>
            <a:lstStyle/>
            <a:p>
              <a:pPr algn="ctr" eaLnBrk="0" hangingPunct="0"/>
              <a:endParaRPr lang="ru-RU" sz="5400" b="1" i="1">
                <a:solidFill>
                  <a:srgbClr val="CC0099"/>
                </a:solidFill>
                <a:latin typeface="GOST type B" pitchFamily="34" charset="0"/>
              </a:endParaRPr>
            </a:p>
          </p:txBody>
        </p:sp>
      </p:grpSp>
      <p:grpSp>
        <p:nvGrpSpPr>
          <p:cNvPr id="3" name="Group 78"/>
          <p:cNvGrpSpPr>
            <a:grpSpLocks/>
          </p:cNvGrpSpPr>
          <p:nvPr/>
        </p:nvGrpSpPr>
        <p:grpSpPr bwMode="auto">
          <a:xfrm>
            <a:off x="639763" y="1347788"/>
            <a:ext cx="3224212" cy="2565400"/>
            <a:chOff x="403" y="849"/>
            <a:chExt cx="2031" cy="1616"/>
          </a:xfrm>
        </p:grpSpPr>
        <p:sp>
          <p:nvSpPr>
            <p:cNvPr id="16405" name="Freeform 21"/>
            <p:cNvSpPr>
              <a:spLocks/>
            </p:cNvSpPr>
            <p:nvPr/>
          </p:nvSpPr>
          <p:spPr bwMode="auto">
            <a:xfrm>
              <a:off x="1089" y="921"/>
              <a:ext cx="1345" cy="750"/>
            </a:xfrm>
            <a:custGeom>
              <a:avLst/>
              <a:gdLst/>
              <a:ahLst/>
              <a:cxnLst>
                <a:cxn ang="0">
                  <a:pos x="244" y="190"/>
                </a:cxn>
                <a:cxn ang="0">
                  <a:pos x="153" y="288"/>
                </a:cxn>
                <a:cxn ang="0">
                  <a:pos x="104" y="387"/>
                </a:cxn>
                <a:cxn ang="0">
                  <a:pos x="41" y="548"/>
                </a:cxn>
                <a:cxn ang="0">
                  <a:pos x="27" y="590"/>
                </a:cxn>
                <a:cxn ang="0">
                  <a:pos x="83" y="963"/>
                </a:cxn>
                <a:cxn ang="0">
                  <a:pos x="118" y="1012"/>
                </a:cxn>
                <a:cxn ang="0">
                  <a:pos x="139" y="1019"/>
                </a:cxn>
                <a:cxn ang="0">
                  <a:pos x="160" y="1033"/>
                </a:cxn>
                <a:cxn ang="0">
                  <a:pos x="209" y="1068"/>
                </a:cxn>
                <a:cxn ang="0">
                  <a:pos x="308" y="1138"/>
                </a:cxn>
                <a:cxn ang="0">
                  <a:pos x="392" y="1195"/>
                </a:cxn>
                <a:cxn ang="0">
                  <a:pos x="434" y="1209"/>
                </a:cxn>
                <a:cxn ang="0">
                  <a:pos x="792" y="1181"/>
                </a:cxn>
                <a:cxn ang="0">
                  <a:pos x="856" y="1152"/>
                </a:cxn>
                <a:cxn ang="0">
                  <a:pos x="982" y="1068"/>
                </a:cxn>
                <a:cxn ang="0">
                  <a:pos x="1024" y="1033"/>
                </a:cxn>
                <a:cxn ang="0">
                  <a:pos x="1087" y="1005"/>
                </a:cxn>
                <a:cxn ang="0">
                  <a:pos x="1144" y="921"/>
                </a:cxn>
                <a:cxn ang="0">
                  <a:pos x="1277" y="752"/>
                </a:cxn>
                <a:cxn ang="0">
                  <a:pos x="1347" y="647"/>
                </a:cxn>
                <a:cxn ang="0">
                  <a:pos x="1375" y="583"/>
                </a:cxn>
                <a:cxn ang="0">
                  <a:pos x="1270" y="141"/>
                </a:cxn>
                <a:cxn ang="0">
                  <a:pos x="1165" y="78"/>
                </a:cxn>
                <a:cxn ang="0">
                  <a:pos x="1059" y="36"/>
                </a:cxn>
                <a:cxn ang="0">
                  <a:pos x="912" y="0"/>
                </a:cxn>
                <a:cxn ang="0">
                  <a:pos x="610" y="29"/>
                </a:cxn>
                <a:cxn ang="0">
                  <a:pos x="497" y="71"/>
                </a:cxn>
                <a:cxn ang="0">
                  <a:pos x="399" y="113"/>
                </a:cxn>
                <a:cxn ang="0">
                  <a:pos x="280" y="134"/>
                </a:cxn>
                <a:cxn ang="0">
                  <a:pos x="244" y="190"/>
                </a:cxn>
              </a:cxnLst>
              <a:rect l="0" t="0" r="r" b="b"/>
              <a:pathLst>
                <a:path w="1395" h="1209">
                  <a:moveTo>
                    <a:pt x="244" y="190"/>
                  </a:moveTo>
                  <a:cubicBezTo>
                    <a:pt x="207" y="215"/>
                    <a:pt x="185" y="256"/>
                    <a:pt x="153" y="288"/>
                  </a:cubicBezTo>
                  <a:cubicBezTo>
                    <a:pt x="142" y="322"/>
                    <a:pt x="124" y="357"/>
                    <a:pt x="104" y="387"/>
                  </a:cubicBezTo>
                  <a:cubicBezTo>
                    <a:pt x="90" y="441"/>
                    <a:pt x="66" y="498"/>
                    <a:pt x="41" y="548"/>
                  </a:cubicBezTo>
                  <a:cubicBezTo>
                    <a:pt x="34" y="561"/>
                    <a:pt x="27" y="590"/>
                    <a:pt x="27" y="590"/>
                  </a:cubicBezTo>
                  <a:cubicBezTo>
                    <a:pt x="33" y="703"/>
                    <a:pt x="0" y="866"/>
                    <a:pt x="83" y="963"/>
                  </a:cubicBezTo>
                  <a:cubicBezTo>
                    <a:pt x="96" y="978"/>
                    <a:pt x="102" y="999"/>
                    <a:pt x="118" y="1012"/>
                  </a:cubicBezTo>
                  <a:cubicBezTo>
                    <a:pt x="124" y="1017"/>
                    <a:pt x="132" y="1016"/>
                    <a:pt x="139" y="1019"/>
                  </a:cubicBezTo>
                  <a:cubicBezTo>
                    <a:pt x="147" y="1023"/>
                    <a:pt x="154" y="1028"/>
                    <a:pt x="160" y="1033"/>
                  </a:cubicBezTo>
                  <a:cubicBezTo>
                    <a:pt x="202" y="1069"/>
                    <a:pt x="170" y="1055"/>
                    <a:pt x="209" y="1068"/>
                  </a:cubicBezTo>
                  <a:cubicBezTo>
                    <a:pt x="235" y="1094"/>
                    <a:pt x="272" y="1126"/>
                    <a:pt x="308" y="1138"/>
                  </a:cubicBezTo>
                  <a:cubicBezTo>
                    <a:pt x="333" y="1163"/>
                    <a:pt x="360" y="1181"/>
                    <a:pt x="392" y="1195"/>
                  </a:cubicBezTo>
                  <a:cubicBezTo>
                    <a:pt x="405" y="1201"/>
                    <a:pt x="434" y="1209"/>
                    <a:pt x="434" y="1209"/>
                  </a:cubicBezTo>
                  <a:cubicBezTo>
                    <a:pt x="584" y="1201"/>
                    <a:pt x="623" y="1187"/>
                    <a:pt x="792" y="1181"/>
                  </a:cubicBezTo>
                  <a:cubicBezTo>
                    <a:pt x="821" y="1174"/>
                    <a:pt x="829" y="1161"/>
                    <a:pt x="856" y="1152"/>
                  </a:cubicBezTo>
                  <a:cubicBezTo>
                    <a:pt x="894" y="1114"/>
                    <a:pt x="930" y="1085"/>
                    <a:pt x="982" y="1068"/>
                  </a:cubicBezTo>
                  <a:cubicBezTo>
                    <a:pt x="1013" y="1058"/>
                    <a:pt x="995" y="1049"/>
                    <a:pt x="1024" y="1033"/>
                  </a:cubicBezTo>
                  <a:cubicBezTo>
                    <a:pt x="1079" y="1002"/>
                    <a:pt x="1051" y="1035"/>
                    <a:pt x="1087" y="1005"/>
                  </a:cubicBezTo>
                  <a:cubicBezTo>
                    <a:pt x="1117" y="980"/>
                    <a:pt x="1120" y="949"/>
                    <a:pt x="1144" y="921"/>
                  </a:cubicBezTo>
                  <a:cubicBezTo>
                    <a:pt x="1190" y="867"/>
                    <a:pt x="1226" y="803"/>
                    <a:pt x="1277" y="752"/>
                  </a:cubicBezTo>
                  <a:cubicBezTo>
                    <a:pt x="1290" y="714"/>
                    <a:pt x="1324" y="681"/>
                    <a:pt x="1347" y="647"/>
                  </a:cubicBezTo>
                  <a:cubicBezTo>
                    <a:pt x="1360" y="628"/>
                    <a:pt x="1375" y="583"/>
                    <a:pt x="1375" y="583"/>
                  </a:cubicBezTo>
                  <a:cubicBezTo>
                    <a:pt x="1372" y="474"/>
                    <a:pt x="1395" y="224"/>
                    <a:pt x="1270" y="141"/>
                  </a:cubicBezTo>
                  <a:cubicBezTo>
                    <a:pt x="1245" y="103"/>
                    <a:pt x="1205" y="93"/>
                    <a:pt x="1165" y="78"/>
                  </a:cubicBezTo>
                  <a:cubicBezTo>
                    <a:pt x="1130" y="65"/>
                    <a:pt x="1095" y="47"/>
                    <a:pt x="1059" y="36"/>
                  </a:cubicBezTo>
                  <a:cubicBezTo>
                    <a:pt x="1011" y="22"/>
                    <a:pt x="960" y="16"/>
                    <a:pt x="912" y="0"/>
                  </a:cubicBezTo>
                  <a:cubicBezTo>
                    <a:pt x="810" y="6"/>
                    <a:pt x="710" y="9"/>
                    <a:pt x="610" y="29"/>
                  </a:cubicBezTo>
                  <a:cubicBezTo>
                    <a:pt x="575" y="52"/>
                    <a:pt x="536" y="58"/>
                    <a:pt x="497" y="71"/>
                  </a:cubicBezTo>
                  <a:cubicBezTo>
                    <a:pt x="465" y="82"/>
                    <a:pt x="432" y="107"/>
                    <a:pt x="399" y="113"/>
                  </a:cubicBezTo>
                  <a:cubicBezTo>
                    <a:pt x="359" y="120"/>
                    <a:pt x="320" y="126"/>
                    <a:pt x="280" y="134"/>
                  </a:cubicBezTo>
                  <a:cubicBezTo>
                    <a:pt x="254" y="159"/>
                    <a:pt x="268" y="142"/>
                    <a:pt x="244" y="190"/>
                  </a:cubicBezTo>
                  <a:close/>
                </a:path>
              </a:pathLst>
            </a:custGeom>
            <a:gradFill rotWithShape="1">
              <a:gsLst>
                <a:gs pos="0">
                  <a:srgbClr val="EDC1E8">
                    <a:alpha val="59000"/>
                  </a:srgbClr>
                </a:gs>
                <a:gs pos="100000">
                  <a:srgbClr val="EDC1E8">
                    <a:gamma/>
                    <a:shade val="90980"/>
                    <a:invGamma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06" name="Freeform 22"/>
            <p:cNvSpPr>
              <a:spLocks/>
            </p:cNvSpPr>
            <p:nvPr/>
          </p:nvSpPr>
          <p:spPr bwMode="auto">
            <a:xfrm rot="560365">
              <a:off x="403" y="1715"/>
              <a:ext cx="1387" cy="750"/>
            </a:xfrm>
            <a:custGeom>
              <a:avLst/>
              <a:gdLst/>
              <a:ahLst/>
              <a:cxnLst>
                <a:cxn ang="0">
                  <a:pos x="244" y="190"/>
                </a:cxn>
                <a:cxn ang="0">
                  <a:pos x="153" y="288"/>
                </a:cxn>
                <a:cxn ang="0">
                  <a:pos x="104" y="387"/>
                </a:cxn>
                <a:cxn ang="0">
                  <a:pos x="41" y="548"/>
                </a:cxn>
                <a:cxn ang="0">
                  <a:pos x="27" y="590"/>
                </a:cxn>
                <a:cxn ang="0">
                  <a:pos x="83" y="963"/>
                </a:cxn>
                <a:cxn ang="0">
                  <a:pos x="118" y="1012"/>
                </a:cxn>
                <a:cxn ang="0">
                  <a:pos x="139" y="1019"/>
                </a:cxn>
                <a:cxn ang="0">
                  <a:pos x="160" y="1033"/>
                </a:cxn>
                <a:cxn ang="0">
                  <a:pos x="209" y="1068"/>
                </a:cxn>
                <a:cxn ang="0">
                  <a:pos x="308" y="1138"/>
                </a:cxn>
                <a:cxn ang="0">
                  <a:pos x="392" y="1195"/>
                </a:cxn>
                <a:cxn ang="0">
                  <a:pos x="434" y="1209"/>
                </a:cxn>
                <a:cxn ang="0">
                  <a:pos x="792" y="1181"/>
                </a:cxn>
                <a:cxn ang="0">
                  <a:pos x="856" y="1152"/>
                </a:cxn>
                <a:cxn ang="0">
                  <a:pos x="982" y="1068"/>
                </a:cxn>
                <a:cxn ang="0">
                  <a:pos x="1024" y="1033"/>
                </a:cxn>
                <a:cxn ang="0">
                  <a:pos x="1087" y="1005"/>
                </a:cxn>
                <a:cxn ang="0">
                  <a:pos x="1144" y="921"/>
                </a:cxn>
                <a:cxn ang="0">
                  <a:pos x="1277" y="752"/>
                </a:cxn>
                <a:cxn ang="0">
                  <a:pos x="1347" y="647"/>
                </a:cxn>
                <a:cxn ang="0">
                  <a:pos x="1375" y="583"/>
                </a:cxn>
                <a:cxn ang="0">
                  <a:pos x="1270" y="141"/>
                </a:cxn>
                <a:cxn ang="0">
                  <a:pos x="1165" y="78"/>
                </a:cxn>
                <a:cxn ang="0">
                  <a:pos x="1059" y="36"/>
                </a:cxn>
                <a:cxn ang="0">
                  <a:pos x="912" y="0"/>
                </a:cxn>
                <a:cxn ang="0">
                  <a:pos x="610" y="29"/>
                </a:cxn>
                <a:cxn ang="0">
                  <a:pos x="497" y="71"/>
                </a:cxn>
                <a:cxn ang="0">
                  <a:pos x="399" y="113"/>
                </a:cxn>
                <a:cxn ang="0">
                  <a:pos x="280" y="134"/>
                </a:cxn>
                <a:cxn ang="0">
                  <a:pos x="244" y="190"/>
                </a:cxn>
              </a:cxnLst>
              <a:rect l="0" t="0" r="r" b="b"/>
              <a:pathLst>
                <a:path w="1395" h="1209">
                  <a:moveTo>
                    <a:pt x="244" y="190"/>
                  </a:moveTo>
                  <a:cubicBezTo>
                    <a:pt x="207" y="215"/>
                    <a:pt x="185" y="256"/>
                    <a:pt x="153" y="288"/>
                  </a:cubicBezTo>
                  <a:cubicBezTo>
                    <a:pt x="142" y="322"/>
                    <a:pt x="124" y="357"/>
                    <a:pt x="104" y="387"/>
                  </a:cubicBezTo>
                  <a:cubicBezTo>
                    <a:pt x="90" y="441"/>
                    <a:pt x="66" y="498"/>
                    <a:pt x="41" y="548"/>
                  </a:cubicBezTo>
                  <a:cubicBezTo>
                    <a:pt x="34" y="561"/>
                    <a:pt x="27" y="590"/>
                    <a:pt x="27" y="590"/>
                  </a:cubicBezTo>
                  <a:cubicBezTo>
                    <a:pt x="33" y="703"/>
                    <a:pt x="0" y="866"/>
                    <a:pt x="83" y="963"/>
                  </a:cubicBezTo>
                  <a:cubicBezTo>
                    <a:pt x="96" y="978"/>
                    <a:pt x="102" y="999"/>
                    <a:pt x="118" y="1012"/>
                  </a:cubicBezTo>
                  <a:cubicBezTo>
                    <a:pt x="124" y="1017"/>
                    <a:pt x="132" y="1016"/>
                    <a:pt x="139" y="1019"/>
                  </a:cubicBezTo>
                  <a:cubicBezTo>
                    <a:pt x="147" y="1023"/>
                    <a:pt x="154" y="1028"/>
                    <a:pt x="160" y="1033"/>
                  </a:cubicBezTo>
                  <a:cubicBezTo>
                    <a:pt x="202" y="1069"/>
                    <a:pt x="170" y="1055"/>
                    <a:pt x="209" y="1068"/>
                  </a:cubicBezTo>
                  <a:cubicBezTo>
                    <a:pt x="235" y="1094"/>
                    <a:pt x="272" y="1126"/>
                    <a:pt x="308" y="1138"/>
                  </a:cubicBezTo>
                  <a:cubicBezTo>
                    <a:pt x="333" y="1163"/>
                    <a:pt x="360" y="1181"/>
                    <a:pt x="392" y="1195"/>
                  </a:cubicBezTo>
                  <a:cubicBezTo>
                    <a:pt x="405" y="1201"/>
                    <a:pt x="434" y="1209"/>
                    <a:pt x="434" y="1209"/>
                  </a:cubicBezTo>
                  <a:cubicBezTo>
                    <a:pt x="584" y="1201"/>
                    <a:pt x="623" y="1187"/>
                    <a:pt x="792" y="1181"/>
                  </a:cubicBezTo>
                  <a:cubicBezTo>
                    <a:pt x="821" y="1174"/>
                    <a:pt x="829" y="1161"/>
                    <a:pt x="856" y="1152"/>
                  </a:cubicBezTo>
                  <a:cubicBezTo>
                    <a:pt x="894" y="1114"/>
                    <a:pt x="930" y="1085"/>
                    <a:pt x="982" y="1068"/>
                  </a:cubicBezTo>
                  <a:cubicBezTo>
                    <a:pt x="1013" y="1058"/>
                    <a:pt x="995" y="1049"/>
                    <a:pt x="1024" y="1033"/>
                  </a:cubicBezTo>
                  <a:cubicBezTo>
                    <a:pt x="1079" y="1002"/>
                    <a:pt x="1051" y="1035"/>
                    <a:pt x="1087" y="1005"/>
                  </a:cubicBezTo>
                  <a:cubicBezTo>
                    <a:pt x="1117" y="980"/>
                    <a:pt x="1120" y="949"/>
                    <a:pt x="1144" y="921"/>
                  </a:cubicBezTo>
                  <a:cubicBezTo>
                    <a:pt x="1190" y="867"/>
                    <a:pt x="1226" y="803"/>
                    <a:pt x="1277" y="752"/>
                  </a:cubicBezTo>
                  <a:cubicBezTo>
                    <a:pt x="1290" y="714"/>
                    <a:pt x="1324" y="681"/>
                    <a:pt x="1347" y="647"/>
                  </a:cubicBezTo>
                  <a:cubicBezTo>
                    <a:pt x="1360" y="628"/>
                    <a:pt x="1375" y="583"/>
                    <a:pt x="1375" y="583"/>
                  </a:cubicBezTo>
                  <a:cubicBezTo>
                    <a:pt x="1372" y="474"/>
                    <a:pt x="1395" y="224"/>
                    <a:pt x="1270" y="141"/>
                  </a:cubicBezTo>
                  <a:cubicBezTo>
                    <a:pt x="1245" y="103"/>
                    <a:pt x="1205" y="93"/>
                    <a:pt x="1165" y="78"/>
                  </a:cubicBezTo>
                  <a:cubicBezTo>
                    <a:pt x="1130" y="65"/>
                    <a:pt x="1095" y="47"/>
                    <a:pt x="1059" y="36"/>
                  </a:cubicBezTo>
                  <a:cubicBezTo>
                    <a:pt x="1011" y="22"/>
                    <a:pt x="960" y="16"/>
                    <a:pt x="912" y="0"/>
                  </a:cubicBezTo>
                  <a:cubicBezTo>
                    <a:pt x="810" y="6"/>
                    <a:pt x="710" y="9"/>
                    <a:pt x="610" y="29"/>
                  </a:cubicBezTo>
                  <a:cubicBezTo>
                    <a:pt x="575" y="52"/>
                    <a:pt x="536" y="58"/>
                    <a:pt x="497" y="71"/>
                  </a:cubicBezTo>
                  <a:cubicBezTo>
                    <a:pt x="465" y="82"/>
                    <a:pt x="432" y="107"/>
                    <a:pt x="399" y="113"/>
                  </a:cubicBezTo>
                  <a:cubicBezTo>
                    <a:pt x="359" y="120"/>
                    <a:pt x="320" y="126"/>
                    <a:pt x="280" y="134"/>
                  </a:cubicBezTo>
                  <a:cubicBezTo>
                    <a:pt x="254" y="159"/>
                    <a:pt x="268" y="142"/>
                    <a:pt x="244" y="190"/>
                  </a:cubicBezTo>
                  <a:close/>
                </a:path>
              </a:pathLst>
            </a:custGeom>
            <a:gradFill rotWithShape="1">
              <a:gsLst>
                <a:gs pos="0">
                  <a:srgbClr val="D3BDFF">
                    <a:alpha val="59000"/>
                  </a:srgbClr>
                </a:gs>
                <a:gs pos="100000">
                  <a:srgbClr val="D3BDFF">
                    <a:gamma/>
                    <a:shade val="96863"/>
                    <a:invGamma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10" name="Text Box 26"/>
            <p:cNvSpPr txBox="1">
              <a:spLocks noChangeAspect="1" noChangeArrowheads="1"/>
            </p:cNvSpPr>
            <p:nvPr/>
          </p:nvSpPr>
          <p:spPr bwMode="auto">
            <a:xfrm>
              <a:off x="1598" y="1186"/>
              <a:ext cx="259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en-US" sz="3200" b="1" i="1">
                  <a:solidFill>
                    <a:srgbClr val="C42500"/>
                  </a:solidFill>
                  <a:latin typeface="GOST type B" pitchFamily="34" charset="0"/>
                </a:rPr>
                <a:t>n</a:t>
              </a:r>
              <a:endParaRPr lang="ru-RU" sz="3200" b="1" i="1">
                <a:solidFill>
                  <a:srgbClr val="C42500"/>
                </a:solidFill>
                <a:latin typeface="GOST type B" pitchFamily="34" charset="0"/>
              </a:endParaRPr>
            </a:p>
          </p:txBody>
        </p:sp>
        <p:grpSp>
          <p:nvGrpSpPr>
            <p:cNvPr id="4" name="Group 29"/>
            <p:cNvGrpSpPr>
              <a:grpSpLocks/>
            </p:cNvGrpSpPr>
            <p:nvPr/>
          </p:nvGrpSpPr>
          <p:grpSpPr bwMode="auto">
            <a:xfrm>
              <a:off x="1820" y="849"/>
              <a:ext cx="352" cy="457"/>
              <a:chOff x="1200" y="1488"/>
              <a:chExt cx="352" cy="457"/>
            </a:xfrm>
          </p:grpSpPr>
          <p:sp>
            <p:nvSpPr>
              <p:cNvPr id="16414" name="Text Box 30"/>
              <p:cNvSpPr txBox="1">
                <a:spLocks noChangeAspect="1" noChangeArrowheads="1"/>
              </p:cNvSpPr>
              <p:nvPr/>
            </p:nvSpPr>
            <p:spPr bwMode="auto">
              <a:xfrm>
                <a:off x="1200" y="1488"/>
                <a:ext cx="259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3200" b="1" i="1">
                    <a:solidFill>
                      <a:srgbClr val="C42500"/>
                    </a:solidFill>
                    <a:latin typeface="GOST type B" pitchFamily="34" charset="0"/>
                  </a:rPr>
                  <a:t>m</a:t>
                </a:r>
                <a:endParaRPr lang="ru-RU" sz="3200" b="1" i="1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6415" name="Text Box 31"/>
              <p:cNvSpPr txBox="1">
                <a:spLocks noChangeAspect="1" noChangeArrowheads="1"/>
              </p:cNvSpPr>
              <p:nvPr/>
            </p:nvSpPr>
            <p:spPr bwMode="auto">
              <a:xfrm>
                <a:off x="1360" y="1657"/>
                <a:ext cx="19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endParaRPr lang="ru-RU" sz="2400" i="1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5" name="Group 39"/>
            <p:cNvGrpSpPr>
              <a:grpSpLocks/>
            </p:cNvGrpSpPr>
            <p:nvPr/>
          </p:nvGrpSpPr>
          <p:grpSpPr bwMode="auto">
            <a:xfrm>
              <a:off x="1441" y="1892"/>
              <a:ext cx="327" cy="428"/>
              <a:chOff x="4766" y="2225"/>
              <a:chExt cx="327" cy="428"/>
            </a:xfrm>
          </p:grpSpPr>
          <p:sp>
            <p:nvSpPr>
              <p:cNvPr id="16424" name="Rectangle 40"/>
              <p:cNvSpPr>
                <a:spLocks noChangeArrowheads="1"/>
              </p:cNvSpPr>
              <p:nvPr/>
            </p:nvSpPr>
            <p:spPr bwMode="auto">
              <a:xfrm>
                <a:off x="4766" y="2225"/>
                <a:ext cx="249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r>
                  <a:rPr lang="ru-RU" sz="2800" b="1" i="1">
                    <a:solidFill>
                      <a:srgbClr val="4E03C9"/>
                    </a:solidFill>
                    <a:latin typeface="GOST type B" pitchFamily="34" charset="0"/>
                    <a:sym typeface="Symbol" pitchFamily="18" charset="2"/>
                  </a:rPr>
                  <a:t></a:t>
                </a:r>
              </a:p>
            </p:txBody>
          </p:sp>
          <p:sp>
            <p:nvSpPr>
              <p:cNvPr id="16425" name="Text Box 41"/>
              <p:cNvSpPr txBox="1">
                <a:spLocks noChangeAspect="1" noChangeArrowheads="1"/>
              </p:cNvSpPr>
              <p:nvPr/>
            </p:nvSpPr>
            <p:spPr bwMode="auto">
              <a:xfrm>
                <a:off x="4901" y="2365"/>
                <a:ext cx="19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endParaRPr lang="ru-RU" sz="2400" i="1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6" name="Group 42"/>
            <p:cNvGrpSpPr>
              <a:grpSpLocks/>
            </p:cNvGrpSpPr>
            <p:nvPr/>
          </p:nvGrpSpPr>
          <p:grpSpPr bwMode="auto">
            <a:xfrm>
              <a:off x="1197" y="1140"/>
              <a:ext cx="347" cy="400"/>
              <a:chOff x="4287" y="1544"/>
              <a:chExt cx="347" cy="400"/>
            </a:xfrm>
          </p:grpSpPr>
          <p:sp>
            <p:nvSpPr>
              <p:cNvPr id="16427" name="Rectangle 43"/>
              <p:cNvSpPr>
                <a:spLocks noChangeArrowheads="1"/>
              </p:cNvSpPr>
              <p:nvPr/>
            </p:nvSpPr>
            <p:spPr bwMode="auto">
              <a:xfrm>
                <a:off x="4287" y="1544"/>
                <a:ext cx="282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r>
                  <a:rPr lang="ru-RU" sz="2800" b="1" i="1">
                    <a:solidFill>
                      <a:srgbClr val="CC0000"/>
                    </a:solidFill>
                    <a:sym typeface="Symbol" pitchFamily="18" charset="2"/>
                  </a:rPr>
                  <a:t></a:t>
                </a:r>
              </a:p>
            </p:txBody>
          </p:sp>
          <p:sp>
            <p:nvSpPr>
              <p:cNvPr id="16428" name="Text Box 44"/>
              <p:cNvSpPr txBox="1">
                <a:spLocks noChangeAspect="1" noChangeArrowheads="1"/>
              </p:cNvSpPr>
              <p:nvPr/>
            </p:nvSpPr>
            <p:spPr bwMode="auto">
              <a:xfrm>
                <a:off x="4442" y="1656"/>
                <a:ext cx="19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endParaRPr lang="ru-RU" sz="2400" i="1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7" name="Group 54"/>
            <p:cNvGrpSpPr>
              <a:grpSpLocks/>
            </p:cNvGrpSpPr>
            <p:nvPr/>
          </p:nvGrpSpPr>
          <p:grpSpPr bwMode="auto">
            <a:xfrm rot="11875942">
              <a:off x="584" y="1955"/>
              <a:ext cx="687" cy="228"/>
              <a:chOff x="511" y="2682"/>
              <a:chExt cx="687" cy="228"/>
            </a:xfrm>
          </p:grpSpPr>
          <p:sp>
            <p:nvSpPr>
              <p:cNvPr id="16435" name="Line 51"/>
              <p:cNvSpPr>
                <a:spLocks noChangeShapeType="1"/>
              </p:cNvSpPr>
              <p:nvPr/>
            </p:nvSpPr>
            <p:spPr bwMode="auto">
              <a:xfrm>
                <a:off x="569" y="2682"/>
                <a:ext cx="614" cy="135"/>
              </a:xfrm>
              <a:prstGeom prst="line">
                <a:avLst/>
              </a:prstGeom>
              <a:noFill/>
              <a:ln w="31750">
                <a:solidFill>
                  <a:srgbClr val="4E03C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36" name="Line 52"/>
              <p:cNvSpPr>
                <a:spLocks noChangeShapeType="1"/>
              </p:cNvSpPr>
              <p:nvPr/>
            </p:nvSpPr>
            <p:spPr bwMode="auto">
              <a:xfrm flipV="1">
                <a:off x="511" y="2817"/>
                <a:ext cx="667" cy="93"/>
              </a:xfrm>
              <a:prstGeom prst="line">
                <a:avLst/>
              </a:prstGeom>
              <a:noFill/>
              <a:ln w="31750">
                <a:solidFill>
                  <a:srgbClr val="4E03C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37" name="Oval 53"/>
              <p:cNvSpPr>
                <a:spLocks noChangeAspect="1" noChangeArrowheads="1"/>
              </p:cNvSpPr>
              <p:nvPr/>
            </p:nvSpPr>
            <p:spPr bwMode="auto">
              <a:xfrm>
                <a:off x="1164" y="2801"/>
                <a:ext cx="34" cy="34"/>
              </a:xfrm>
              <a:prstGeom prst="ellipse">
                <a:avLst/>
              </a:prstGeom>
              <a:solidFill>
                <a:srgbClr val="4E03C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" name="Group 55"/>
            <p:cNvGrpSpPr>
              <a:grpSpLocks/>
            </p:cNvGrpSpPr>
            <p:nvPr/>
          </p:nvGrpSpPr>
          <p:grpSpPr bwMode="auto">
            <a:xfrm rot="11875942">
              <a:off x="1533" y="1162"/>
              <a:ext cx="687" cy="228"/>
              <a:chOff x="511" y="2682"/>
              <a:chExt cx="687" cy="228"/>
            </a:xfrm>
          </p:grpSpPr>
          <p:sp>
            <p:nvSpPr>
              <p:cNvPr id="16440" name="Line 56"/>
              <p:cNvSpPr>
                <a:spLocks noChangeShapeType="1"/>
              </p:cNvSpPr>
              <p:nvPr/>
            </p:nvSpPr>
            <p:spPr bwMode="auto">
              <a:xfrm>
                <a:off x="569" y="2682"/>
                <a:ext cx="614" cy="135"/>
              </a:xfrm>
              <a:prstGeom prst="line">
                <a:avLst/>
              </a:prstGeom>
              <a:noFill/>
              <a:ln w="31750">
                <a:solidFill>
                  <a:srgbClr val="C425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41" name="Line 57"/>
              <p:cNvSpPr>
                <a:spLocks noChangeShapeType="1"/>
              </p:cNvSpPr>
              <p:nvPr/>
            </p:nvSpPr>
            <p:spPr bwMode="auto">
              <a:xfrm flipV="1">
                <a:off x="511" y="2817"/>
                <a:ext cx="667" cy="93"/>
              </a:xfrm>
              <a:prstGeom prst="line">
                <a:avLst/>
              </a:prstGeom>
              <a:noFill/>
              <a:ln w="31750">
                <a:solidFill>
                  <a:srgbClr val="C425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42" name="Oval 58"/>
              <p:cNvSpPr>
                <a:spLocks noChangeAspect="1" noChangeArrowheads="1"/>
              </p:cNvSpPr>
              <p:nvPr/>
            </p:nvSpPr>
            <p:spPr bwMode="auto">
              <a:xfrm>
                <a:off x="1164" y="2801"/>
                <a:ext cx="34" cy="34"/>
              </a:xfrm>
              <a:prstGeom prst="ellipse">
                <a:avLst/>
              </a:prstGeom>
              <a:solidFill>
                <a:srgbClr val="C425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6443" name="Line 59"/>
            <p:cNvSpPr>
              <a:spLocks noChangeShapeType="1"/>
            </p:cNvSpPr>
            <p:nvPr/>
          </p:nvSpPr>
          <p:spPr bwMode="auto">
            <a:xfrm>
              <a:off x="1122" y="2004"/>
              <a:ext cx="122" cy="22"/>
            </a:xfrm>
            <a:prstGeom prst="line">
              <a:avLst/>
            </a:prstGeom>
            <a:noFill/>
            <a:ln w="19050">
              <a:solidFill>
                <a:srgbClr val="4E03C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44" name="Line 60"/>
            <p:cNvSpPr>
              <a:spLocks noChangeShapeType="1"/>
            </p:cNvSpPr>
            <p:nvPr/>
          </p:nvSpPr>
          <p:spPr bwMode="auto">
            <a:xfrm>
              <a:off x="1109" y="2066"/>
              <a:ext cx="122" cy="22"/>
            </a:xfrm>
            <a:prstGeom prst="line">
              <a:avLst/>
            </a:prstGeom>
            <a:noFill/>
            <a:ln w="19050">
              <a:solidFill>
                <a:srgbClr val="4E03C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45" name="Line 61"/>
            <p:cNvSpPr>
              <a:spLocks noChangeShapeType="1"/>
            </p:cNvSpPr>
            <p:nvPr/>
          </p:nvSpPr>
          <p:spPr bwMode="auto">
            <a:xfrm>
              <a:off x="1995" y="1192"/>
              <a:ext cx="122" cy="22"/>
            </a:xfrm>
            <a:prstGeom prst="line">
              <a:avLst/>
            </a:prstGeom>
            <a:noFill/>
            <a:ln w="19050">
              <a:solidFill>
                <a:srgbClr val="4E03C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46" name="Line 62"/>
            <p:cNvSpPr>
              <a:spLocks noChangeShapeType="1"/>
            </p:cNvSpPr>
            <p:nvPr/>
          </p:nvSpPr>
          <p:spPr bwMode="auto">
            <a:xfrm>
              <a:off x="1982" y="1254"/>
              <a:ext cx="122" cy="22"/>
            </a:xfrm>
            <a:prstGeom prst="line">
              <a:avLst/>
            </a:prstGeom>
            <a:noFill/>
            <a:ln w="19050">
              <a:solidFill>
                <a:srgbClr val="4E03C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47" name="Freeform 63"/>
            <p:cNvSpPr>
              <a:spLocks/>
            </p:cNvSpPr>
            <p:nvPr/>
          </p:nvSpPr>
          <p:spPr bwMode="auto">
            <a:xfrm>
              <a:off x="965" y="2101"/>
              <a:ext cx="147" cy="69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60" y="7"/>
                </a:cxn>
                <a:cxn ang="0">
                  <a:pos x="87" y="58"/>
                </a:cxn>
                <a:cxn ang="0">
                  <a:pos x="104" y="82"/>
                </a:cxn>
                <a:cxn ang="0">
                  <a:pos x="166" y="67"/>
                </a:cxn>
              </a:cxnLst>
              <a:rect l="0" t="0" r="r" b="b"/>
              <a:pathLst>
                <a:path w="166" h="83">
                  <a:moveTo>
                    <a:pt x="0" y="14"/>
                  </a:moveTo>
                  <a:cubicBezTo>
                    <a:pt x="23" y="7"/>
                    <a:pt x="46" y="0"/>
                    <a:pt x="60" y="7"/>
                  </a:cubicBezTo>
                  <a:cubicBezTo>
                    <a:pt x="74" y="14"/>
                    <a:pt x="80" y="46"/>
                    <a:pt x="87" y="58"/>
                  </a:cubicBezTo>
                  <a:cubicBezTo>
                    <a:pt x="94" y="70"/>
                    <a:pt x="91" y="81"/>
                    <a:pt x="104" y="82"/>
                  </a:cubicBezTo>
                  <a:cubicBezTo>
                    <a:pt x="117" y="83"/>
                    <a:pt x="153" y="65"/>
                    <a:pt x="166" y="67"/>
                  </a:cubicBezTo>
                </a:path>
              </a:pathLst>
            </a:custGeom>
            <a:noFill/>
            <a:ln w="19050" cmpd="sng">
              <a:solidFill>
                <a:srgbClr val="4E03C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48" name="Freeform 64"/>
            <p:cNvSpPr>
              <a:spLocks/>
            </p:cNvSpPr>
            <p:nvPr/>
          </p:nvSpPr>
          <p:spPr bwMode="auto">
            <a:xfrm>
              <a:off x="907" y="2173"/>
              <a:ext cx="147" cy="69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60" y="7"/>
                </a:cxn>
                <a:cxn ang="0">
                  <a:pos x="87" y="58"/>
                </a:cxn>
                <a:cxn ang="0">
                  <a:pos x="104" y="82"/>
                </a:cxn>
                <a:cxn ang="0">
                  <a:pos x="166" y="67"/>
                </a:cxn>
              </a:cxnLst>
              <a:rect l="0" t="0" r="r" b="b"/>
              <a:pathLst>
                <a:path w="166" h="83">
                  <a:moveTo>
                    <a:pt x="0" y="14"/>
                  </a:moveTo>
                  <a:cubicBezTo>
                    <a:pt x="23" y="7"/>
                    <a:pt x="46" y="0"/>
                    <a:pt x="60" y="7"/>
                  </a:cubicBezTo>
                  <a:cubicBezTo>
                    <a:pt x="74" y="14"/>
                    <a:pt x="80" y="46"/>
                    <a:pt x="87" y="58"/>
                  </a:cubicBezTo>
                  <a:cubicBezTo>
                    <a:pt x="94" y="70"/>
                    <a:pt x="91" y="81"/>
                    <a:pt x="104" y="82"/>
                  </a:cubicBezTo>
                  <a:cubicBezTo>
                    <a:pt x="117" y="83"/>
                    <a:pt x="153" y="65"/>
                    <a:pt x="166" y="67"/>
                  </a:cubicBezTo>
                </a:path>
              </a:pathLst>
            </a:custGeom>
            <a:noFill/>
            <a:ln w="19050" cmpd="sng">
              <a:solidFill>
                <a:srgbClr val="4E03C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49" name="Freeform 65"/>
            <p:cNvSpPr>
              <a:spLocks/>
            </p:cNvSpPr>
            <p:nvPr/>
          </p:nvSpPr>
          <p:spPr bwMode="auto">
            <a:xfrm>
              <a:off x="1976" y="1342"/>
              <a:ext cx="147" cy="69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60" y="7"/>
                </a:cxn>
                <a:cxn ang="0">
                  <a:pos x="87" y="58"/>
                </a:cxn>
                <a:cxn ang="0">
                  <a:pos x="104" y="82"/>
                </a:cxn>
                <a:cxn ang="0">
                  <a:pos x="166" y="67"/>
                </a:cxn>
              </a:cxnLst>
              <a:rect l="0" t="0" r="r" b="b"/>
              <a:pathLst>
                <a:path w="166" h="83">
                  <a:moveTo>
                    <a:pt x="0" y="14"/>
                  </a:moveTo>
                  <a:cubicBezTo>
                    <a:pt x="23" y="7"/>
                    <a:pt x="46" y="0"/>
                    <a:pt x="60" y="7"/>
                  </a:cubicBezTo>
                  <a:cubicBezTo>
                    <a:pt x="74" y="14"/>
                    <a:pt x="80" y="46"/>
                    <a:pt x="87" y="58"/>
                  </a:cubicBezTo>
                  <a:cubicBezTo>
                    <a:pt x="94" y="70"/>
                    <a:pt x="91" y="81"/>
                    <a:pt x="104" y="82"/>
                  </a:cubicBezTo>
                  <a:cubicBezTo>
                    <a:pt x="117" y="83"/>
                    <a:pt x="153" y="65"/>
                    <a:pt x="166" y="67"/>
                  </a:cubicBezTo>
                </a:path>
              </a:pathLst>
            </a:custGeom>
            <a:noFill/>
            <a:ln w="19050" cmpd="sng">
              <a:solidFill>
                <a:srgbClr val="4E03C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50" name="Freeform 66"/>
            <p:cNvSpPr>
              <a:spLocks/>
            </p:cNvSpPr>
            <p:nvPr/>
          </p:nvSpPr>
          <p:spPr bwMode="auto">
            <a:xfrm>
              <a:off x="1918" y="1414"/>
              <a:ext cx="147" cy="69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60" y="7"/>
                </a:cxn>
                <a:cxn ang="0">
                  <a:pos x="87" y="58"/>
                </a:cxn>
                <a:cxn ang="0">
                  <a:pos x="104" y="82"/>
                </a:cxn>
                <a:cxn ang="0">
                  <a:pos x="166" y="67"/>
                </a:cxn>
              </a:cxnLst>
              <a:rect l="0" t="0" r="r" b="b"/>
              <a:pathLst>
                <a:path w="166" h="83">
                  <a:moveTo>
                    <a:pt x="0" y="14"/>
                  </a:moveTo>
                  <a:cubicBezTo>
                    <a:pt x="23" y="7"/>
                    <a:pt x="46" y="0"/>
                    <a:pt x="60" y="7"/>
                  </a:cubicBezTo>
                  <a:cubicBezTo>
                    <a:pt x="74" y="14"/>
                    <a:pt x="80" y="46"/>
                    <a:pt x="87" y="58"/>
                  </a:cubicBezTo>
                  <a:cubicBezTo>
                    <a:pt x="94" y="70"/>
                    <a:pt x="91" y="81"/>
                    <a:pt x="104" y="82"/>
                  </a:cubicBezTo>
                  <a:cubicBezTo>
                    <a:pt x="117" y="83"/>
                    <a:pt x="153" y="65"/>
                    <a:pt x="166" y="67"/>
                  </a:cubicBezTo>
                </a:path>
              </a:pathLst>
            </a:custGeom>
            <a:noFill/>
            <a:ln w="19050" cmpd="sng">
              <a:solidFill>
                <a:srgbClr val="4E03C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56" name="Text Box 72"/>
            <p:cNvSpPr txBox="1">
              <a:spLocks noChangeAspect="1" noChangeArrowheads="1"/>
            </p:cNvSpPr>
            <p:nvPr/>
          </p:nvSpPr>
          <p:spPr bwMode="auto">
            <a:xfrm>
              <a:off x="618" y="2007"/>
              <a:ext cx="259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en-US" sz="3200" b="1" i="1">
                  <a:solidFill>
                    <a:srgbClr val="4E03C9"/>
                  </a:solidFill>
                  <a:latin typeface="GOST type B" pitchFamily="34" charset="0"/>
                </a:rPr>
                <a:t>b</a:t>
              </a:r>
              <a:endParaRPr lang="ru-RU" sz="3200" b="1" i="1">
                <a:solidFill>
                  <a:srgbClr val="4E03C9"/>
                </a:solidFill>
                <a:latin typeface="GOST type B" pitchFamily="34" charset="0"/>
              </a:endParaRPr>
            </a:p>
          </p:txBody>
        </p:sp>
        <p:grpSp>
          <p:nvGrpSpPr>
            <p:cNvPr id="9" name="Group 73"/>
            <p:cNvGrpSpPr>
              <a:grpSpLocks/>
            </p:cNvGrpSpPr>
            <p:nvPr/>
          </p:nvGrpSpPr>
          <p:grpSpPr bwMode="auto">
            <a:xfrm>
              <a:off x="920" y="1670"/>
              <a:ext cx="352" cy="457"/>
              <a:chOff x="1200" y="1488"/>
              <a:chExt cx="352" cy="457"/>
            </a:xfrm>
          </p:grpSpPr>
          <p:sp>
            <p:nvSpPr>
              <p:cNvPr id="16458" name="Text Box 74"/>
              <p:cNvSpPr txBox="1">
                <a:spLocks noChangeAspect="1" noChangeArrowheads="1"/>
              </p:cNvSpPr>
              <p:nvPr/>
            </p:nvSpPr>
            <p:spPr bwMode="auto">
              <a:xfrm>
                <a:off x="1200" y="1488"/>
                <a:ext cx="259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3200" b="1" i="1">
                    <a:solidFill>
                      <a:srgbClr val="4E03C9"/>
                    </a:solidFill>
                    <a:latin typeface="GOST type B" pitchFamily="34" charset="0"/>
                  </a:rPr>
                  <a:t>a</a:t>
                </a:r>
                <a:endParaRPr lang="ru-RU" sz="3200" b="1" i="1">
                  <a:solidFill>
                    <a:srgbClr val="4E03C9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6459" name="Text Box 75"/>
              <p:cNvSpPr txBox="1">
                <a:spLocks noChangeAspect="1" noChangeArrowheads="1"/>
              </p:cNvSpPr>
              <p:nvPr/>
            </p:nvSpPr>
            <p:spPr bwMode="auto">
              <a:xfrm>
                <a:off x="1360" y="1657"/>
                <a:ext cx="19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endParaRPr lang="ru-RU" sz="2400" i="1">
                  <a:solidFill>
                    <a:srgbClr val="4E03C9"/>
                  </a:solidFill>
                  <a:latin typeface="GOST type B" pitchFamily="34" charset="0"/>
                </a:endParaRPr>
              </a:p>
            </p:txBody>
          </p:sp>
        </p:grpSp>
      </p:grpSp>
      <p:sp>
        <p:nvSpPr>
          <p:cNvPr id="16460" name="Rectangle 76"/>
          <p:cNvSpPr>
            <a:spLocks noChangeArrowheads="1"/>
          </p:cNvSpPr>
          <p:nvPr/>
        </p:nvSpPr>
        <p:spPr bwMode="auto">
          <a:xfrm>
            <a:off x="1176338" y="4376738"/>
            <a:ext cx="9588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ST type B" pitchFamily="34" charset="0"/>
                <a:sym typeface="Symbol" pitchFamily="18" charset="2"/>
              </a:rPr>
              <a:t>а</a:t>
            </a:r>
            <a:r>
              <a:rPr lang="ru-RU" sz="2400" b="1">
                <a:solidFill>
                  <a:srgbClr val="CC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mbol type B" pitchFamily="18" charset="2"/>
                <a:sym typeface="Symbol" pitchFamily="18" charset="2"/>
              </a:rPr>
              <a:t></a:t>
            </a:r>
            <a:r>
              <a:rPr lang="ru-RU">
                <a:latin typeface="Symbol type B" pitchFamily="18" charset="2"/>
                <a:sym typeface="Symbol" pitchFamily="18" charset="2"/>
              </a:rPr>
              <a:t> </a:t>
            </a:r>
            <a:r>
              <a:rPr lang="en-US" sz="3200" b="1">
                <a:solidFill>
                  <a:srgbClr val="CC0099"/>
                </a:solidFill>
                <a:latin typeface="GOST type B" pitchFamily="34" charset="0"/>
                <a:sym typeface="Symbol" pitchFamily="18" charset="2"/>
              </a:rPr>
              <a:t>m</a:t>
            </a:r>
            <a:endParaRPr lang="ru-RU" sz="3200" b="1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OST type B" pitchFamily="34" charset="0"/>
              <a:sym typeface="Symbol" pitchFamily="18" charset="2"/>
            </a:endParaRPr>
          </a:p>
        </p:txBody>
      </p:sp>
      <p:grpSp>
        <p:nvGrpSpPr>
          <p:cNvPr id="10" name="Group 170"/>
          <p:cNvGrpSpPr>
            <a:grpSpLocks/>
          </p:cNvGrpSpPr>
          <p:nvPr/>
        </p:nvGrpSpPr>
        <p:grpSpPr bwMode="auto">
          <a:xfrm>
            <a:off x="4435475" y="1063625"/>
            <a:ext cx="4414838" cy="3209925"/>
            <a:chOff x="2794" y="670"/>
            <a:chExt cx="2781" cy="2022"/>
          </a:xfrm>
        </p:grpSpPr>
        <p:grpSp>
          <p:nvGrpSpPr>
            <p:cNvPr id="11" name="Group 80"/>
            <p:cNvGrpSpPr>
              <a:grpSpLocks/>
            </p:cNvGrpSpPr>
            <p:nvPr/>
          </p:nvGrpSpPr>
          <p:grpSpPr bwMode="auto">
            <a:xfrm>
              <a:off x="2794" y="1794"/>
              <a:ext cx="373" cy="288"/>
              <a:chOff x="384" y="2345"/>
              <a:chExt cx="373" cy="288"/>
            </a:xfrm>
          </p:grpSpPr>
          <p:sp>
            <p:nvSpPr>
              <p:cNvPr id="16465" name="Line 81"/>
              <p:cNvSpPr>
                <a:spLocks noChangeAspect="1" noChangeShapeType="1"/>
              </p:cNvSpPr>
              <p:nvPr/>
            </p:nvSpPr>
            <p:spPr bwMode="auto">
              <a:xfrm flipH="1">
                <a:off x="562" y="2612"/>
                <a:ext cx="19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sm" len="lg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466" name="Text Box 82"/>
              <p:cNvSpPr txBox="1">
                <a:spLocks noChangeAspect="1" noChangeArrowheads="1"/>
              </p:cNvSpPr>
              <p:nvPr/>
            </p:nvSpPr>
            <p:spPr bwMode="auto">
              <a:xfrm>
                <a:off x="384" y="2345"/>
                <a:ext cx="20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ru-RU" sz="2400" b="1" i="1">
                    <a:latin typeface="GOST type B" pitchFamily="34" charset="0"/>
                  </a:rPr>
                  <a:t>x</a:t>
                </a:r>
                <a:endParaRPr lang="ru-RU" i="1">
                  <a:latin typeface="GOST type B" pitchFamily="34" charset="0"/>
                </a:endParaRPr>
              </a:p>
            </p:txBody>
          </p:sp>
        </p:grpSp>
        <p:sp>
          <p:nvSpPr>
            <p:cNvPr id="16468" name="Rectangle 84"/>
            <p:cNvSpPr>
              <a:spLocks noChangeAspect="1" noChangeArrowheads="1"/>
            </p:cNvSpPr>
            <p:nvPr/>
          </p:nvSpPr>
          <p:spPr bwMode="auto">
            <a:xfrm>
              <a:off x="3163" y="715"/>
              <a:ext cx="1686" cy="1345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ru-RU" sz="2400">
                <a:latin typeface="GOST type B" pitchFamily="34" charset="0"/>
              </a:endParaRPr>
            </a:p>
          </p:txBody>
        </p:sp>
        <p:grpSp>
          <p:nvGrpSpPr>
            <p:cNvPr id="12" name="Group 85"/>
            <p:cNvGrpSpPr>
              <a:grpSpLocks/>
            </p:cNvGrpSpPr>
            <p:nvPr/>
          </p:nvGrpSpPr>
          <p:grpSpPr bwMode="auto">
            <a:xfrm>
              <a:off x="3139" y="670"/>
              <a:ext cx="472" cy="357"/>
              <a:chOff x="345" y="915"/>
              <a:chExt cx="476" cy="357"/>
            </a:xfrm>
          </p:grpSpPr>
          <p:sp>
            <p:nvSpPr>
              <p:cNvPr id="16470" name="Text Box 86"/>
              <p:cNvSpPr txBox="1">
                <a:spLocks noChangeAspect="1" noChangeArrowheads="1"/>
              </p:cNvSpPr>
              <p:nvPr/>
            </p:nvSpPr>
            <p:spPr bwMode="auto">
              <a:xfrm>
                <a:off x="345" y="915"/>
                <a:ext cx="389" cy="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ru-RU" sz="2800" b="1" i="1">
                    <a:latin typeface="GOST type B" pitchFamily="34" charset="0"/>
                  </a:rPr>
                  <a:t>П</a:t>
                </a:r>
                <a:endParaRPr lang="ru-RU" sz="2400" i="1">
                  <a:latin typeface="GOST type B" pitchFamily="34" charset="0"/>
                </a:endParaRPr>
              </a:p>
            </p:txBody>
          </p:sp>
          <p:sp>
            <p:nvSpPr>
              <p:cNvPr id="16471" name="Text Box 87"/>
              <p:cNvSpPr txBox="1">
                <a:spLocks noChangeAspect="1" noChangeArrowheads="1"/>
              </p:cNvSpPr>
              <p:nvPr/>
            </p:nvSpPr>
            <p:spPr bwMode="auto">
              <a:xfrm>
                <a:off x="499" y="1060"/>
                <a:ext cx="322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ru-RU" sz="1600" b="1" i="1">
                    <a:latin typeface="GOST type B" pitchFamily="34" charset="0"/>
                  </a:rPr>
                  <a:t>2</a:t>
                </a:r>
                <a:endParaRPr lang="ru-RU" sz="2400" i="1">
                  <a:latin typeface="GOST type B" pitchFamily="34" charset="0"/>
                </a:endParaRPr>
              </a:p>
            </p:txBody>
          </p:sp>
        </p:grpSp>
        <p:sp>
          <p:nvSpPr>
            <p:cNvPr id="16473" name="AutoShape 89"/>
            <p:cNvSpPr>
              <a:spLocks noChangeAspect="1" noChangeArrowheads="1"/>
            </p:cNvSpPr>
            <p:nvPr/>
          </p:nvSpPr>
          <p:spPr bwMode="auto">
            <a:xfrm flipH="1">
              <a:off x="3165" y="2061"/>
              <a:ext cx="2410" cy="608"/>
            </a:xfrm>
            <a:prstGeom prst="parallelogram">
              <a:avLst>
                <a:gd name="adj" fmla="val 120438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3" name="Group 90"/>
            <p:cNvGrpSpPr>
              <a:grpSpLocks/>
            </p:cNvGrpSpPr>
            <p:nvPr/>
          </p:nvGrpSpPr>
          <p:grpSpPr bwMode="auto">
            <a:xfrm rot="-851333">
              <a:off x="5112" y="2365"/>
              <a:ext cx="434" cy="327"/>
              <a:chOff x="234" y="1129"/>
              <a:chExt cx="391" cy="390"/>
            </a:xfrm>
          </p:grpSpPr>
          <p:sp>
            <p:nvSpPr>
              <p:cNvPr id="16475" name="Text Box 91"/>
              <p:cNvSpPr txBox="1">
                <a:spLocks noChangeAspect="1" noChangeArrowheads="1"/>
              </p:cNvSpPr>
              <p:nvPr/>
            </p:nvSpPr>
            <p:spPr bwMode="auto">
              <a:xfrm>
                <a:off x="234" y="1129"/>
                <a:ext cx="313" cy="3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ru-RU" sz="2800" b="1">
                    <a:latin typeface="GOST type B" pitchFamily="34" charset="0"/>
                  </a:rPr>
                  <a:t>П</a:t>
                </a:r>
                <a:endParaRPr lang="ru-RU" sz="2400" i="1">
                  <a:latin typeface="GOST type B" pitchFamily="34" charset="0"/>
                </a:endParaRPr>
              </a:p>
            </p:txBody>
          </p:sp>
          <p:sp>
            <p:nvSpPr>
              <p:cNvPr id="16476" name="Text Box 92"/>
              <p:cNvSpPr txBox="1">
                <a:spLocks noChangeAspect="1" noChangeArrowheads="1"/>
              </p:cNvSpPr>
              <p:nvPr/>
            </p:nvSpPr>
            <p:spPr bwMode="auto">
              <a:xfrm>
                <a:off x="367" y="1266"/>
                <a:ext cx="258" cy="2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ru-RU" sz="1600" b="1">
                    <a:latin typeface="GOST type B" pitchFamily="34" charset="0"/>
                  </a:rPr>
                  <a:t>1</a:t>
                </a:r>
                <a:endParaRPr lang="ru-RU" sz="2400" i="1">
                  <a:latin typeface="GOST type B" pitchFamily="34" charset="0"/>
                </a:endParaRPr>
              </a:p>
            </p:txBody>
          </p:sp>
        </p:grpSp>
        <p:sp>
          <p:nvSpPr>
            <p:cNvPr id="16535" name="Freeform 151"/>
            <p:cNvSpPr>
              <a:spLocks/>
            </p:cNvSpPr>
            <p:nvPr/>
          </p:nvSpPr>
          <p:spPr bwMode="auto">
            <a:xfrm>
              <a:off x="3480" y="1485"/>
              <a:ext cx="680" cy="936"/>
            </a:xfrm>
            <a:custGeom>
              <a:avLst/>
              <a:gdLst/>
              <a:ahLst/>
              <a:cxnLst>
                <a:cxn ang="0">
                  <a:pos x="555" y="0"/>
                </a:cxn>
                <a:cxn ang="0">
                  <a:pos x="0" y="571"/>
                </a:cxn>
                <a:cxn ang="0">
                  <a:pos x="674" y="936"/>
                </a:cxn>
                <a:cxn ang="0">
                  <a:pos x="680" y="841"/>
                </a:cxn>
                <a:cxn ang="0">
                  <a:pos x="661" y="710"/>
                </a:cxn>
                <a:cxn ang="0">
                  <a:pos x="574" y="589"/>
                </a:cxn>
                <a:cxn ang="0">
                  <a:pos x="546" y="393"/>
                </a:cxn>
                <a:cxn ang="0">
                  <a:pos x="616" y="206"/>
                </a:cxn>
                <a:cxn ang="0">
                  <a:pos x="555" y="0"/>
                </a:cxn>
              </a:cxnLst>
              <a:rect l="0" t="0" r="r" b="b"/>
              <a:pathLst>
                <a:path w="680" h="936">
                  <a:moveTo>
                    <a:pt x="555" y="0"/>
                  </a:moveTo>
                  <a:lnTo>
                    <a:pt x="0" y="571"/>
                  </a:lnTo>
                  <a:lnTo>
                    <a:pt x="674" y="936"/>
                  </a:lnTo>
                  <a:lnTo>
                    <a:pt x="680" y="841"/>
                  </a:lnTo>
                  <a:lnTo>
                    <a:pt x="661" y="710"/>
                  </a:lnTo>
                  <a:lnTo>
                    <a:pt x="574" y="589"/>
                  </a:lnTo>
                  <a:lnTo>
                    <a:pt x="546" y="393"/>
                  </a:lnTo>
                  <a:lnTo>
                    <a:pt x="616" y="206"/>
                  </a:lnTo>
                  <a:lnTo>
                    <a:pt x="555" y="0"/>
                  </a:lnTo>
                  <a:close/>
                </a:path>
              </a:pathLst>
            </a:custGeom>
            <a:gradFill rotWithShape="1">
              <a:gsLst>
                <a:gs pos="0">
                  <a:srgbClr val="D3BDFF">
                    <a:gamma/>
                    <a:shade val="51373"/>
                    <a:invGamma/>
                  </a:srgbClr>
                </a:gs>
                <a:gs pos="100000">
                  <a:srgbClr val="D3BDFF">
                    <a:alpha val="55000"/>
                  </a:srgbClr>
                </a:gs>
              </a:gsLst>
              <a:lin ang="27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83" name="Line 99"/>
            <p:cNvSpPr>
              <a:spLocks noChangeShapeType="1"/>
            </p:cNvSpPr>
            <p:nvPr/>
          </p:nvSpPr>
          <p:spPr bwMode="auto">
            <a:xfrm>
              <a:off x="3482" y="2058"/>
              <a:ext cx="674" cy="362"/>
            </a:xfrm>
            <a:prstGeom prst="line">
              <a:avLst/>
            </a:prstGeom>
            <a:noFill/>
            <a:ln w="31750">
              <a:solidFill>
                <a:srgbClr val="C425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84" name="Line 100"/>
            <p:cNvSpPr>
              <a:spLocks noChangeShapeType="1"/>
            </p:cNvSpPr>
            <p:nvPr/>
          </p:nvSpPr>
          <p:spPr bwMode="auto">
            <a:xfrm flipV="1">
              <a:off x="3482" y="1487"/>
              <a:ext cx="552" cy="566"/>
            </a:xfrm>
            <a:prstGeom prst="line">
              <a:avLst/>
            </a:prstGeom>
            <a:noFill/>
            <a:ln w="31750">
              <a:solidFill>
                <a:srgbClr val="C425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85" name="Oval 101"/>
            <p:cNvSpPr>
              <a:spLocks noChangeAspect="1" noChangeArrowheads="1"/>
            </p:cNvSpPr>
            <p:nvPr/>
          </p:nvSpPr>
          <p:spPr bwMode="auto">
            <a:xfrm>
              <a:off x="3466" y="2040"/>
              <a:ext cx="34" cy="34"/>
            </a:xfrm>
            <a:prstGeom prst="ellipse">
              <a:avLst/>
            </a:prstGeom>
            <a:solidFill>
              <a:srgbClr val="C425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4" name="Group 102"/>
            <p:cNvGrpSpPr>
              <a:grpSpLocks/>
            </p:cNvGrpSpPr>
            <p:nvPr/>
          </p:nvGrpSpPr>
          <p:grpSpPr bwMode="auto">
            <a:xfrm>
              <a:off x="3720" y="2269"/>
              <a:ext cx="327" cy="371"/>
              <a:chOff x="4766" y="2225"/>
              <a:chExt cx="327" cy="371"/>
            </a:xfrm>
          </p:grpSpPr>
          <p:sp>
            <p:nvSpPr>
              <p:cNvPr id="16487" name="Rectangle 103"/>
              <p:cNvSpPr>
                <a:spLocks noChangeArrowheads="1"/>
              </p:cNvSpPr>
              <p:nvPr/>
            </p:nvSpPr>
            <p:spPr bwMode="auto">
              <a:xfrm>
                <a:off x="4766" y="2225"/>
                <a:ext cx="249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r>
                  <a:rPr lang="ru-RU" sz="2800" b="1" i="1">
                    <a:solidFill>
                      <a:srgbClr val="C42500"/>
                    </a:solidFill>
                    <a:latin typeface="GOST type B" pitchFamily="34" charset="0"/>
                    <a:sym typeface="Symbol" pitchFamily="18" charset="2"/>
                  </a:rPr>
                  <a:t></a:t>
                </a:r>
              </a:p>
            </p:txBody>
          </p:sp>
          <p:sp>
            <p:nvSpPr>
              <p:cNvPr id="16488" name="Text Box 104"/>
              <p:cNvSpPr txBox="1">
                <a:spLocks noChangeAspect="1" noChangeArrowheads="1"/>
              </p:cNvSpPr>
              <p:nvPr/>
            </p:nvSpPr>
            <p:spPr bwMode="auto">
              <a:xfrm>
                <a:off x="4901" y="2365"/>
                <a:ext cx="19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ru-RU" b="1" i="1">
                    <a:solidFill>
                      <a:srgbClr val="C42500"/>
                    </a:solidFill>
                    <a:latin typeface="GOST type B" pitchFamily="34" charset="0"/>
                  </a:rPr>
                  <a:t>1</a:t>
                </a:r>
                <a:endParaRPr lang="ru-RU" sz="2400" i="1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15" name="Group 105"/>
            <p:cNvGrpSpPr>
              <a:grpSpLocks/>
            </p:cNvGrpSpPr>
            <p:nvPr/>
          </p:nvGrpSpPr>
          <p:grpSpPr bwMode="auto">
            <a:xfrm>
              <a:off x="3664" y="1199"/>
              <a:ext cx="347" cy="343"/>
              <a:chOff x="4287" y="1544"/>
              <a:chExt cx="347" cy="343"/>
            </a:xfrm>
          </p:grpSpPr>
          <p:sp>
            <p:nvSpPr>
              <p:cNvPr id="16490" name="Rectangle 106"/>
              <p:cNvSpPr>
                <a:spLocks noChangeArrowheads="1"/>
              </p:cNvSpPr>
              <p:nvPr/>
            </p:nvSpPr>
            <p:spPr bwMode="auto">
              <a:xfrm>
                <a:off x="4287" y="1544"/>
                <a:ext cx="249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r>
                  <a:rPr lang="ru-RU" sz="2800" b="1" i="1">
                    <a:solidFill>
                      <a:srgbClr val="C42500"/>
                    </a:solidFill>
                    <a:latin typeface="GOST type B" pitchFamily="34" charset="0"/>
                    <a:sym typeface="Symbol" pitchFamily="18" charset="2"/>
                  </a:rPr>
                  <a:t></a:t>
                </a:r>
              </a:p>
            </p:txBody>
          </p:sp>
          <p:sp>
            <p:nvSpPr>
              <p:cNvPr id="16491" name="Text Box 107"/>
              <p:cNvSpPr txBox="1">
                <a:spLocks noChangeAspect="1" noChangeArrowheads="1"/>
              </p:cNvSpPr>
              <p:nvPr/>
            </p:nvSpPr>
            <p:spPr bwMode="auto">
              <a:xfrm>
                <a:off x="4442" y="1656"/>
                <a:ext cx="19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ru-RU" b="1" i="1">
                    <a:solidFill>
                      <a:srgbClr val="C42500"/>
                    </a:solidFill>
                    <a:latin typeface="GOST type B" pitchFamily="34" charset="0"/>
                  </a:rPr>
                  <a:t>2</a:t>
                </a:r>
                <a:endParaRPr lang="ru-RU" sz="2400" i="1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16" name="Group 108"/>
            <p:cNvGrpSpPr>
              <a:grpSpLocks/>
            </p:cNvGrpSpPr>
            <p:nvPr/>
          </p:nvGrpSpPr>
          <p:grpSpPr bwMode="auto">
            <a:xfrm>
              <a:off x="3171" y="1761"/>
              <a:ext cx="347" cy="343"/>
              <a:chOff x="4287" y="1544"/>
              <a:chExt cx="347" cy="343"/>
            </a:xfrm>
          </p:grpSpPr>
          <p:sp>
            <p:nvSpPr>
              <p:cNvPr id="16493" name="Rectangle 109"/>
              <p:cNvSpPr>
                <a:spLocks noChangeArrowheads="1"/>
              </p:cNvSpPr>
              <p:nvPr/>
            </p:nvSpPr>
            <p:spPr bwMode="auto">
              <a:xfrm>
                <a:off x="4287" y="1544"/>
                <a:ext cx="249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r>
                  <a:rPr lang="ru-RU" sz="2800" b="1" i="1">
                    <a:solidFill>
                      <a:srgbClr val="C42500"/>
                    </a:solidFill>
                    <a:latin typeface="GOST type B" pitchFamily="34" charset="0"/>
                    <a:sym typeface="Symbol" pitchFamily="18" charset="2"/>
                  </a:rPr>
                  <a:t></a:t>
                </a:r>
              </a:p>
            </p:txBody>
          </p:sp>
          <p:sp>
            <p:nvSpPr>
              <p:cNvPr id="16494" name="Text Box 110"/>
              <p:cNvSpPr txBox="1">
                <a:spLocks noChangeAspect="1" noChangeArrowheads="1"/>
              </p:cNvSpPr>
              <p:nvPr/>
            </p:nvSpPr>
            <p:spPr bwMode="auto">
              <a:xfrm>
                <a:off x="4442" y="1656"/>
                <a:ext cx="19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ru-RU" b="1" i="1">
                    <a:solidFill>
                      <a:srgbClr val="C42500"/>
                    </a:solidFill>
                    <a:latin typeface="GOST type B" pitchFamily="34" charset="0"/>
                  </a:rPr>
                  <a:t>х</a:t>
                </a:r>
                <a:endParaRPr lang="ru-RU" sz="2400" i="1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sp>
          <p:nvSpPr>
            <p:cNvPr id="16536" name="Freeform 152"/>
            <p:cNvSpPr>
              <a:spLocks/>
            </p:cNvSpPr>
            <p:nvPr/>
          </p:nvSpPr>
          <p:spPr bwMode="auto">
            <a:xfrm>
              <a:off x="4301" y="1485"/>
              <a:ext cx="712" cy="936"/>
            </a:xfrm>
            <a:custGeom>
              <a:avLst/>
              <a:gdLst/>
              <a:ahLst/>
              <a:cxnLst>
                <a:cxn ang="0">
                  <a:pos x="555" y="0"/>
                </a:cxn>
                <a:cxn ang="0">
                  <a:pos x="0" y="571"/>
                </a:cxn>
                <a:cxn ang="0">
                  <a:pos x="674" y="936"/>
                </a:cxn>
                <a:cxn ang="0">
                  <a:pos x="712" y="794"/>
                </a:cxn>
                <a:cxn ang="0">
                  <a:pos x="667" y="625"/>
                </a:cxn>
                <a:cxn ang="0">
                  <a:pos x="633" y="496"/>
                </a:cxn>
                <a:cxn ang="0">
                  <a:pos x="579" y="422"/>
                </a:cxn>
                <a:cxn ang="0">
                  <a:pos x="616" y="206"/>
                </a:cxn>
                <a:cxn ang="0">
                  <a:pos x="555" y="0"/>
                </a:cxn>
              </a:cxnLst>
              <a:rect l="0" t="0" r="r" b="b"/>
              <a:pathLst>
                <a:path w="712" h="936">
                  <a:moveTo>
                    <a:pt x="555" y="0"/>
                  </a:moveTo>
                  <a:lnTo>
                    <a:pt x="0" y="571"/>
                  </a:lnTo>
                  <a:lnTo>
                    <a:pt x="674" y="936"/>
                  </a:lnTo>
                  <a:lnTo>
                    <a:pt x="712" y="794"/>
                  </a:lnTo>
                  <a:lnTo>
                    <a:pt x="667" y="625"/>
                  </a:lnTo>
                  <a:lnTo>
                    <a:pt x="633" y="496"/>
                  </a:lnTo>
                  <a:lnTo>
                    <a:pt x="579" y="422"/>
                  </a:lnTo>
                  <a:lnTo>
                    <a:pt x="616" y="206"/>
                  </a:lnTo>
                  <a:lnTo>
                    <a:pt x="555" y="0"/>
                  </a:lnTo>
                  <a:close/>
                </a:path>
              </a:pathLst>
            </a:custGeom>
            <a:gradFill rotWithShape="1">
              <a:gsLst>
                <a:gs pos="0">
                  <a:srgbClr val="FF8FB4">
                    <a:gamma/>
                    <a:shade val="46275"/>
                    <a:invGamma/>
                  </a:srgbClr>
                </a:gs>
                <a:gs pos="100000">
                  <a:srgbClr val="FF8FB4">
                    <a:alpha val="55000"/>
                  </a:srgbClr>
                </a:gs>
              </a:gsLst>
              <a:lin ang="27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537" name="Line 153"/>
            <p:cNvSpPr>
              <a:spLocks noChangeShapeType="1"/>
            </p:cNvSpPr>
            <p:nvPr/>
          </p:nvSpPr>
          <p:spPr bwMode="auto">
            <a:xfrm>
              <a:off x="4303" y="2058"/>
              <a:ext cx="674" cy="362"/>
            </a:xfrm>
            <a:prstGeom prst="line">
              <a:avLst/>
            </a:prstGeom>
            <a:noFill/>
            <a:ln w="31750">
              <a:solidFill>
                <a:srgbClr val="C425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538" name="Line 154"/>
            <p:cNvSpPr>
              <a:spLocks noChangeShapeType="1"/>
            </p:cNvSpPr>
            <p:nvPr/>
          </p:nvSpPr>
          <p:spPr bwMode="auto">
            <a:xfrm flipV="1">
              <a:off x="4303" y="1487"/>
              <a:ext cx="552" cy="566"/>
            </a:xfrm>
            <a:prstGeom prst="line">
              <a:avLst/>
            </a:prstGeom>
            <a:noFill/>
            <a:ln w="31750">
              <a:solidFill>
                <a:srgbClr val="C425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539" name="Oval 155"/>
            <p:cNvSpPr>
              <a:spLocks noChangeAspect="1" noChangeArrowheads="1"/>
            </p:cNvSpPr>
            <p:nvPr/>
          </p:nvSpPr>
          <p:spPr bwMode="auto">
            <a:xfrm>
              <a:off x="4287" y="2040"/>
              <a:ext cx="34" cy="34"/>
            </a:xfrm>
            <a:prstGeom prst="ellipse">
              <a:avLst/>
            </a:prstGeom>
            <a:solidFill>
              <a:srgbClr val="C425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7" name="Group 156"/>
            <p:cNvGrpSpPr>
              <a:grpSpLocks/>
            </p:cNvGrpSpPr>
            <p:nvPr/>
          </p:nvGrpSpPr>
          <p:grpSpPr bwMode="auto">
            <a:xfrm>
              <a:off x="4526" y="2255"/>
              <a:ext cx="327" cy="371"/>
              <a:chOff x="4766" y="2225"/>
              <a:chExt cx="327" cy="371"/>
            </a:xfrm>
          </p:grpSpPr>
          <p:sp>
            <p:nvSpPr>
              <p:cNvPr id="16541" name="Rectangle 157"/>
              <p:cNvSpPr>
                <a:spLocks noChangeArrowheads="1"/>
              </p:cNvSpPr>
              <p:nvPr/>
            </p:nvSpPr>
            <p:spPr bwMode="auto">
              <a:xfrm>
                <a:off x="4766" y="2225"/>
                <a:ext cx="282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r>
                  <a:rPr lang="ru-RU" sz="2800" b="1" i="1">
                    <a:solidFill>
                      <a:srgbClr val="CC0000"/>
                    </a:solidFill>
                    <a:sym typeface="Symbol" pitchFamily="18" charset="2"/>
                  </a:rPr>
                  <a:t></a:t>
                </a:r>
                <a:endParaRPr lang="ru-RU" sz="2800" b="1" i="1">
                  <a:solidFill>
                    <a:srgbClr val="C42500"/>
                  </a:solidFill>
                  <a:latin typeface="GOST type B" pitchFamily="34" charset="0"/>
                  <a:sym typeface="Symbol" pitchFamily="18" charset="2"/>
                </a:endParaRPr>
              </a:p>
            </p:txBody>
          </p:sp>
          <p:sp>
            <p:nvSpPr>
              <p:cNvPr id="16542" name="Text Box 158"/>
              <p:cNvSpPr txBox="1">
                <a:spLocks noChangeAspect="1" noChangeArrowheads="1"/>
              </p:cNvSpPr>
              <p:nvPr/>
            </p:nvSpPr>
            <p:spPr bwMode="auto">
              <a:xfrm>
                <a:off x="4901" y="2365"/>
                <a:ext cx="19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ru-RU" b="1" i="1">
                    <a:solidFill>
                      <a:srgbClr val="C42500"/>
                    </a:solidFill>
                    <a:latin typeface="GOST type B" pitchFamily="34" charset="0"/>
                  </a:rPr>
                  <a:t>1</a:t>
                </a:r>
                <a:endParaRPr lang="ru-RU" sz="2400" i="1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18" name="Group 159"/>
            <p:cNvGrpSpPr>
              <a:grpSpLocks/>
            </p:cNvGrpSpPr>
            <p:nvPr/>
          </p:nvGrpSpPr>
          <p:grpSpPr bwMode="auto">
            <a:xfrm>
              <a:off x="4485" y="1199"/>
              <a:ext cx="347" cy="343"/>
              <a:chOff x="4287" y="1544"/>
              <a:chExt cx="347" cy="343"/>
            </a:xfrm>
          </p:grpSpPr>
          <p:sp>
            <p:nvSpPr>
              <p:cNvPr id="16544" name="Rectangle 160"/>
              <p:cNvSpPr>
                <a:spLocks noChangeArrowheads="1"/>
              </p:cNvSpPr>
              <p:nvPr/>
            </p:nvSpPr>
            <p:spPr bwMode="auto">
              <a:xfrm>
                <a:off x="4287" y="1544"/>
                <a:ext cx="282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r>
                  <a:rPr lang="ru-RU" sz="2800" b="1" i="1">
                    <a:solidFill>
                      <a:srgbClr val="CC0000"/>
                    </a:solidFill>
                    <a:sym typeface="Symbol" pitchFamily="18" charset="2"/>
                  </a:rPr>
                  <a:t></a:t>
                </a:r>
                <a:endParaRPr lang="ru-RU" sz="2800" b="1" i="1">
                  <a:solidFill>
                    <a:srgbClr val="C42500"/>
                  </a:solidFill>
                  <a:latin typeface="GOST type B" pitchFamily="34" charset="0"/>
                  <a:sym typeface="Symbol" pitchFamily="18" charset="2"/>
                </a:endParaRPr>
              </a:p>
            </p:txBody>
          </p:sp>
          <p:sp>
            <p:nvSpPr>
              <p:cNvPr id="16545" name="Text Box 161"/>
              <p:cNvSpPr txBox="1">
                <a:spLocks noChangeAspect="1" noChangeArrowheads="1"/>
              </p:cNvSpPr>
              <p:nvPr/>
            </p:nvSpPr>
            <p:spPr bwMode="auto">
              <a:xfrm>
                <a:off x="4442" y="1656"/>
                <a:ext cx="19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ru-RU" b="1" i="1">
                    <a:solidFill>
                      <a:srgbClr val="C42500"/>
                    </a:solidFill>
                    <a:latin typeface="GOST type B" pitchFamily="34" charset="0"/>
                  </a:rPr>
                  <a:t>2</a:t>
                </a:r>
                <a:endParaRPr lang="ru-RU" sz="2400" i="1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19" name="Group 162"/>
            <p:cNvGrpSpPr>
              <a:grpSpLocks/>
            </p:cNvGrpSpPr>
            <p:nvPr/>
          </p:nvGrpSpPr>
          <p:grpSpPr bwMode="auto">
            <a:xfrm>
              <a:off x="3992" y="1761"/>
              <a:ext cx="347" cy="343"/>
              <a:chOff x="4287" y="1544"/>
              <a:chExt cx="347" cy="343"/>
            </a:xfrm>
          </p:grpSpPr>
          <p:sp>
            <p:nvSpPr>
              <p:cNvPr id="16547" name="Rectangle 163"/>
              <p:cNvSpPr>
                <a:spLocks noChangeArrowheads="1"/>
              </p:cNvSpPr>
              <p:nvPr/>
            </p:nvSpPr>
            <p:spPr bwMode="auto">
              <a:xfrm>
                <a:off x="4287" y="1544"/>
                <a:ext cx="282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r>
                  <a:rPr lang="ru-RU" sz="2800" b="1" i="1">
                    <a:solidFill>
                      <a:srgbClr val="CC0000"/>
                    </a:solidFill>
                    <a:sym typeface="Symbol" pitchFamily="18" charset="2"/>
                  </a:rPr>
                  <a:t></a:t>
                </a:r>
                <a:endParaRPr lang="ru-RU" sz="2800" b="1" i="1">
                  <a:solidFill>
                    <a:srgbClr val="C42500"/>
                  </a:solidFill>
                  <a:latin typeface="GOST type B" pitchFamily="34" charset="0"/>
                  <a:sym typeface="Symbol" pitchFamily="18" charset="2"/>
                </a:endParaRPr>
              </a:p>
            </p:txBody>
          </p:sp>
          <p:sp>
            <p:nvSpPr>
              <p:cNvPr id="16548" name="Text Box 164"/>
              <p:cNvSpPr txBox="1">
                <a:spLocks noChangeAspect="1" noChangeArrowheads="1"/>
              </p:cNvSpPr>
              <p:nvPr/>
            </p:nvSpPr>
            <p:spPr bwMode="auto">
              <a:xfrm>
                <a:off x="4442" y="1656"/>
                <a:ext cx="19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ru-RU" b="1" i="1">
                    <a:solidFill>
                      <a:srgbClr val="C42500"/>
                    </a:solidFill>
                    <a:latin typeface="GOST type B" pitchFamily="34" charset="0"/>
                  </a:rPr>
                  <a:t>х</a:t>
                </a:r>
                <a:endParaRPr lang="ru-RU" sz="2400" i="1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</p:grpSp>
      <p:sp>
        <p:nvSpPr>
          <p:cNvPr id="16549" name="Rectangle 165"/>
          <p:cNvSpPr>
            <a:spLocks noChangeArrowheads="1"/>
          </p:cNvSpPr>
          <p:nvPr/>
        </p:nvSpPr>
        <p:spPr bwMode="auto">
          <a:xfrm>
            <a:off x="5338763" y="4359275"/>
            <a:ext cx="11620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</a:t>
            </a:r>
            <a:r>
              <a:rPr lang="ru-RU" sz="3200" b="1" baseline="-2000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ST type B" pitchFamily="34" charset="0"/>
                <a:sym typeface="Symbol" pitchFamily="18" charset="2"/>
              </a:rPr>
              <a:t>1</a:t>
            </a:r>
            <a:r>
              <a:rPr lang="ru-RU" sz="24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</a:t>
            </a:r>
            <a:r>
              <a:rPr lang="en-US" sz="2400">
                <a:solidFill>
                  <a:srgbClr val="CC0099"/>
                </a:solidFill>
                <a:sym typeface="Symbol" pitchFamily="18" charset="2"/>
              </a:rPr>
              <a:t> </a:t>
            </a:r>
            <a:r>
              <a:rPr lang="ru-RU" sz="2800" b="1">
                <a:solidFill>
                  <a:srgbClr val="CC0099"/>
                </a:solidFill>
                <a:sym typeface="Symbol" pitchFamily="18" charset="2"/>
              </a:rPr>
              <a:t></a:t>
            </a:r>
            <a:r>
              <a:rPr lang="ru-RU" sz="3200" b="1" baseline="-2000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ST type B" pitchFamily="34" charset="0"/>
                <a:sym typeface="Symbol" pitchFamily="18" charset="2"/>
              </a:rPr>
              <a:t>1</a:t>
            </a:r>
          </a:p>
        </p:txBody>
      </p:sp>
      <p:sp>
        <p:nvSpPr>
          <p:cNvPr id="16550" name="Rectangle 166"/>
          <p:cNvSpPr>
            <a:spLocks noChangeArrowheads="1"/>
          </p:cNvSpPr>
          <p:nvPr/>
        </p:nvSpPr>
        <p:spPr bwMode="auto">
          <a:xfrm>
            <a:off x="5338763" y="4873625"/>
            <a:ext cx="1231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</a:t>
            </a:r>
            <a:r>
              <a:rPr lang="en-US" sz="3200" b="1" baseline="-2000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ST type B" pitchFamily="34" charset="0"/>
                <a:sym typeface="Symbol" pitchFamily="18" charset="2"/>
              </a:rPr>
              <a:t>2</a:t>
            </a:r>
            <a:r>
              <a:rPr lang="ru-RU" sz="2400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</a:t>
            </a:r>
            <a:r>
              <a:rPr lang="en-US" sz="2400">
                <a:solidFill>
                  <a:srgbClr val="CC0099"/>
                </a:solidFill>
                <a:sym typeface="Symbol" pitchFamily="18" charset="2"/>
              </a:rPr>
              <a:t> </a:t>
            </a:r>
            <a:r>
              <a:rPr lang="ru-RU" sz="2800" b="1">
                <a:solidFill>
                  <a:srgbClr val="CC0099"/>
                </a:solidFill>
                <a:sym typeface="Symbol" pitchFamily="18" charset="2"/>
              </a:rPr>
              <a:t></a:t>
            </a:r>
            <a:r>
              <a:rPr lang="en-US" sz="3200" b="1" baseline="-2000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OST type B" pitchFamily="34" charset="0"/>
                <a:sym typeface="Symbol" pitchFamily="18" charset="2"/>
              </a:rPr>
              <a:t>2</a:t>
            </a:r>
            <a:endParaRPr lang="ru-RU" sz="3200" b="1" baseline="-20000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OST type B" pitchFamily="34" charset="0"/>
              <a:sym typeface="Symbol" pitchFamily="18" charset="2"/>
            </a:endParaRPr>
          </a:p>
        </p:txBody>
      </p:sp>
      <p:grpSp>
        <p:nvGrpSpPr>
          <p:cNvPr id="20" name="Group 167"/>
          <p:cNvGrpSpPr>
            <a:grpSpLocks/>
          </p:cNvGrpSpPr>
          <p:nvPr/>
        </p:nvGrpSpPr>
        <p:grpSpPr bwMode="auto">
          <a:xfrm>
            <a:off x="6527800" y="4467225"/>
            <a:ext cx="2030413" cy="976313"/>
            <a:chOff x="3956" y="926"/>
            <a:chExt cx="1279" cy="615"/>
          </a:xfrm>
        </p:grpSpPr>
        <p:sp>
          <p:nvSpPr>
            <p:cNvPr id="16552" name="Rectangle 168"/>
            <p:cNvSpPr>
              <a:spLocks noChangeArrowheads="1"/>
            </p:cNvSpPr>
            <p:nvPr/>
          </p:nvSpPr>
          <p:spPr bwMode="auto">
            <a:xfrm>
              <a:off x="4101" y="1036"/>
              <a:ext cx="113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200" b="1">
                  <a:solidFill>
                    <a:srgbClr val="CC0099"/>
                  </a:solidFill>
                  <a:latin typeface="Symbol type B" pitchFamily="18" charset="2"/>
                  <a:sym typeface="Symbol" pitchFamily="18" charset="2"/>
                </a:rPr>
                <a:t> </a:t>
              </a:r>
              <a:r>
                <a:rPr lang="ru-RU" sz="3200" b="1">
                  <a:solidFill>
                    <a:srgbClr val="CC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sym typeface="Symbol" pitchFamily="18" charset="2"/>
                </a:rPr>
                <a:t></a:t>
              </a:r>
              <a:r>
                <a:rPr lang="en-US">
                  <a:solidFill>
                    <a:srgbClr val="CC0099"/>
                  </a:solidFill>
                  <a:sym typeface="Symbol" pitchFamily="18" charset="2"/>
                </a:rPr>
                <a:t> </a:t>
              </a:r>
              <a:r>
                <a:rPr lang="ru-RU" sz="2400" b="1">
                  <a:solidFill>
                    <a:srgbClr val="CC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sym typeface="Symbol" pitchFamily="18" charset="2"/>
                </a:rPr>
                <a:t></a:t>
              </a:r>
              <a:r>
                <a:rPr lang="en-US" sz="3200">
                  <a:solidFill>
                    <a:srgbClr val="CC0099"/>
                  </a:solidFill>
                  <a:sym typeface="Symbol" pitchFamily="18" charset="2"/>
                </a:rPr>
                <a:t> </a:t>
              </a:r>
              <a:r>
                <a:rPr lang="ru-RU" sz="3200" b="1">
                  <a:solidFill>
                    <a:srgbClr val="CC0099"/>
                  </a:solidFill>
                  <a:sym typeface="Symbol" pitchFamily="18" charset="2"/>
                </a:rPr>
                <a:t></a:t>
              </a:r>
              <a:r>
                <a:rPr lang="en-US" b="1">
                  <a:solidFill>
                    <a:srgbClr val="CC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 type B" pitchFamily="18" charset="2"/>
                  <a:sym typeface="Symbol" pitchFamily="18" charset="2"/>
                </a:rPr>
                <a:t> </a:t>
              </a:r>
              <a:endParaRPr lang="ru-RU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mbol type B" pitchFamily="18" charset="2"/>
                <a:sym typeface="Symbol" pitchFamily="18" charset="2"/>
              </a:endParaRPr>
            </a:p>
          </p:txBody>
        </p:sp>
        <p:sp>
          <p:nvSpPr>
            <p:cNvPr id="16553" name="AutoShape 169"/>
            <p:cNvSpPr>
              <a:spLocks/>
            </p:cNvSpPr>
            <p:nvPr/>
          </p:nvSpPr>
          <p:spPr bwMode="auto">
            <a:xfrm flipV="1">
              <a:off x="3956" y="926"/>
              <a:ext cx="134" cy="615"/>
            </a:xfrm>
            <a:prstGeom prst="rightBrace">
              <a:avLst>
                <a:gd name="adj1" fmla="val 38246"/>
                <a:gd name="adj2" fmla="val 50000"/>
              </a:avLst>
            </a:prstGeom>
            <a:noFill/>
            <a:ln w="19050">
              <a:solidFill>
                <a:srgbClr val="CC0099"/>
              </a:solidFill>
              <a:round/>
              <a:headEnd/>
              <a:tailEnd/>
            </a:ln>
            <a:effectLst/>
          </p:spPr>
          <p:txBody>
            <a:bodyPr rot="10800000" anchor="ctr">
              <a:spAutoFit/>
            </a:bodyPr>
            <a:lstStyle/>
            <a:p>
              <a:pPr algn="ctr" eaLnBrk="0" hangingPunct="0"/>
              <a:endParaRPr lang="ru-RU" sz="5400" b="1" i="1">
                <a:solidFill>
                  <a:srgbClr val="CC0099"/>
                </a:solidFill>
                <a:latin typeface="GOST type B" pitchFamily="34" charset="0"/>
              </a:endParaRPr>
            </a:p>
          </p:txBody>
        </p:sp>
      </p:grpSp>
      <p:grpSp>
        <p:nvGrpSpPr>
          <p:cNvPr id="21" name="Group 175"/>
          <p:cNvGrpSpPr>
            <a:grpSpLocks/>
          </p:cNvGrpSpPr>
          <p:nvPr/>
        </p:nvGrpSpPr>
        <p:grpSpPr bwMode="auto">
          <a:xfrm>
            <a:off x="5837238" y="3406775"/>
            <a:ext cx="1684337" cy="247650"/>
            <a:chOff x="3669" y="2153"/>
            <a:chExt cx="1061" cy="156"/>
          </a:xfrm>
        </p:grpSpPr>
        <p:sp>
          <p:nvSpPr>
            <p:cNvPr id="16555" name="Freeform 171"/>
            <p:cNvSpPr>
              <a:spLocks/>
            </p:cNvSpPr>
            <p:nvPr/>
          </p:nvSpPr>
          <p:spPr bwMode="auto">
            <a:xfrm>
              <a:off x="4583" y="2168"/>
              <a:ext cx="147" cy="69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60" y="7"/>
                </a:cxn>
                <a:cxn ang="0">
                  <a:pos x="87" y="58"/>
                </a:cxn>
                <a:cxn ang="0">
                  <a:pos x="104" y="82"/>
                </a:cxn>
                <a:cxn ang="0">
                  <a:pos x="166" y="67"/>
                </a:cxn>
              </a:cxnLst>
              <a:rect l="0" t="0" r="r" b="b"/>
              <a:pathLst>
                <a:path w="166" h="83">
                  <a:moveTo>
                    <a:pt x="0" y="14"/>
                  </a:moveTo>
                  <a:cubicBezTo>
                    <a:pt x="23" y="7"/>
                    <a:pt x="46" y="0"/>
                    <a:pt x="60" y="7"/>
                  </a:cubicBezTo>
                  <a:cubicBezTo>
                    <a:pt x="74" y="14"/>
                    <a:pt x="80" y="46"/>
                    <a:pt x="87" y="58"/>
                  </a:cubicBezTo>
                  <a:cubicBezTo>
                    <a:pt x="94" y="70"/>
                    <a:pt x="91" y="81"/>
                    <a:pt x="104" y="82"/>
                  </a:cubicBezTo>
                  <a:cubicBezTo>
                    <a:pt x="117" y="83"/>
                    <a:pt x="153" y="65"/>
                    <a:pt x="166" y="67"/>
                  </a:cubicBezTo>
                </a:path>
              </a:pathLst>
            </a:custGeom>
            <a:noFill/>
            <a:ln w="19050" cmpd="sng">
              <a:solidFill>
                <a:srgbClr val="4E03C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556" name="Freeform 172"/>
            <p:cNvSpPr>
              <a:spLocks/>
            </p:cNvSpPr>
            <p:nvPr/>
          </p:nvSpPr>
          <p:spPr bwMode="auto">
            <a:xfrm>
              <a:off x="4525" y="2240"/>
              <a:ext cx="147" cy="69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60" y="7"/>
                </a:cxn>
                <a:cxn ang="0">
                  <a:pos x="87" y="58"/>
                </a:cxn>
                <a:cxn ang="0">
                  <a:pos x="104" y="82"/>
                </a:cxn>
                <a:cxn ang="0">
                  <a:pos x="166" y="67"/>
                </a:cxn>
              </a:cxnLst>
              <a:rect l="0" t="0" r="r" b="b"/>
              <a:pathLst>
                <a:path w="166" h="83">
                  <a:moveTo>
                    <a:pt x="0" y="14"/>
                  </a:moveTo>
                  <a:cubicBezTo>
                    <a:pt x="23" y="7"/>
                    <a:pt x="46" y="0"/>
                    <a:pt x="60" y="7"/>
                  </a:cubicBezTo>
                  <a:cubicBezTo>
                    <a:pt x="74" y="14"/>
                    <a:pt x="80" y="46"/>
                    <a:pt x="87" y="58"/>
                  </a:cubicBezTo>
                  <a:cubicBezTo>
                    <a:pt x="94" y="70"/>
                    <a:pt x="91" y="81"/>
                    <a:pt x="104" y="82"/>
                  </a:cubicBezTo>
                  <a:cubicBezTo>
                    <a:pt x="117" y="83"/>
                    <a:pt x="153" y="65"/>
                    <a:pt x="166" y="67"/>
                  </a:cubicBezTo>
                </a:path>
              </a:pathLst>
            </a:custGeom>
            <a:noFill/>
            <a:ln w="19050" cmpd="sng">
              <a:solidFill>
                <a:srgbClr val="4E03C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557" name="Freeform 173"/>
            <p:cNvSpPr>
              <a:spLocks/>
            </p:cNvSpPr>
            <p:nvPr/>
          </p:nvSpPr>
          <p:spPr bwMode="auto">
            <a:xfrm>
              <a:off x="3727" y="2153"/>
              <a:ext cx="147" cy="69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60" y="7"/>
                </a:cxn>
                <a:cxn ang="0">
                  <a:pos x="87" y="58"/>
                </a:cxn>
                <a:cxn ang="0">
                  <a:pos x="104" y="82"/>
                </a:cxn>
                <a:cxn ang="0">
                  <a:pos x="166" y="67"/>
                </a:cxn>
              </a:cxnLst>
              <a:rect l="0" t="0" r="r" b="b"/>
              <a:pathLst>
                <a:path w="166" h="83">
                  <a:moveTo>
                    <a:pt x="0" y="14"/>
                  </a:moveTo>
                  <a:cubicBezTo>
                    <a:pt x="23" y="7"/>
                    <a:pt x="46" y="0"/>
                    <a:pt x="60" y="7"/>
                  </a:cubicBezTo>
                  <a:cubicBezTo>
                    <a:pt x="74" y="14"/>
                    <a:pt x="80" y="46"/>
                    <a:pt x="87" y="58"/>
                  </a:cubicBezTo>
                  <a:cubicBezTo>
                    <a:pt x="94" y="70"/>
                    <a:pt x="91" y="81"/>
                    <a:pt x="104" y="82"/>
                  </a:cubicBezTo>
                  <a:cubicBezTo>
                    <a:pt x="117" y="83"/>
                    <a:pt x="153" y="65"/>
                    <a:pt x="166" y="67"/>
                  </a:cubicBezTo>
                </a:path>
              </a:pathLst>
            </a:custGeom>
            <a:noFill/>
            <a:ln w="19050" cmpd="sng">
              <a:solidFill>
                <a:srgbClr val="4E03C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558" name="Freeform 174"/>
            <p:cNvSpPr>
              <a:spLocks/>
            </p:cNvSpPr>
            <p:nvPr/>
          </p:nvSpPr>
          <p:spPr bwMode="auto">
            <a:xfrm>
              <a:off x="3669" y="2225"/>
              <a:ext cx="147" cy="69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60" y="7"/>
                </a:cxn>
                <a:cxn ang="0">
                  <a:pos x="87" y="58"/>
                </a:cxn>
                <a:cxn ang="0">
                  <a:pos x="104" y="82"/>
                </a:cxn>
                <a:cxn ang="0">
                  <a:pos x="166" y="67"/>
                </a:cxn>
              </a:cxnLst>
              <a:rect l="0" t="0" r="r" b="b"/>
              <a:pathLst>
                <a:path w="166" h="83">
                  <a:moveTo>
                    <a:pt x="0" y="14"/>
                  </a:moveTo>
                  <a:cubicBezTo>
                    <a:pt x="23" y="7"/>
                    <a:pt x="46" y="0"/>
                    <a:pt x="60" y="7"/>
                  </a:cubicBezTo>
                  <a:cubicBezTo>
                    <a:pt x="74" y="14"/>
                    <a:pt x="80" y="46"/>
                    <a:pt x="87" y="58"/>
                  </a:cubicBezTo>
                  <a:cubicBezTo>
                    <a:pt x="94" y="70"/>
                    <a:pt x="91" y="81"/>
                    <a:pt x="104" y="82"/>
                  </a:cubicBezTo>
                  <a:cubicBezTo>
                    <a:pt x="117" y="83"/>
                    <a:pt x="153" y="65"/>
                    <a:pt x="166" y="67"/>
                  </a:cubicBezTo>
                </a:path>
              </a:pathLst>
            </a:custGeom>
            <a:noFill/>
            <a:ln w="19050" cmpd="sng">
              <a:solidFill>
                <a:srgbClr val="4E03C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2" name="Group 182"/>
          <p:cNvGrpSpPr>
            <a:grpSpLocks/>
          </p:cNvGrpSpPr>
          <p:nvPr/>
        </p:nvGrpSpPr>
        <p:grpSpPr bwMode="auto">
          <a:xfrm>
            <a:off x="6030913" y="2566988"/>
            <a:ext cx="1395412" cy="263525"/>
            <a:chOff x="3799" y="1617"/>
            <a:chExt cx="879" cy="166"/>
          </a:xfrm>
        </p:grpSpPr>
        <p:grpSp>
          <p:nvGrpSpPr>
            <p:cNvPr id="23" name="Group 178"/>
            <p:cNvGrpSpPr>
              <a:grpSpLocks/>
            </p:cNvGrpSpPr>
            <p:nvPr/>
          </p:nvGrpSpPr>
          <p:grpSpPr bwMode="auto">
            <a:xfrm rot="-3431330">
              <a:off x="3773" y="1643"/>
              <a:ext cx="135" cy="84"/>
              <a:chOff x="2898" y="2373"/>
              <a:chExt cx="135" cy="84"/>
            </a:xfrm>
          </p:grpSpPr>
          <p:sp>
            <p:nvSpPr>
              <p:cNvPr id="16560" name="Line 176"/>
              <p:cNvSpPr>
                <a:spLocks noChangeShapeType="1"/>
              </p:cNvSpPr>
              <p:nvPr/>
            </p:nvSpPr>
            <p:spPr bwMode="auto">
              <a:xfrm>
                <a:off x="2911" y="2373"/>
                <a:ext cx="122" cy="22"/>
              </a:xfrm>
              <a:prstGeom prst="line">
                <a:avLst/>
              </a:prstGeom>
              <a:noFill/>
              <a:ln w="19050">
                <a:solidFill>
                  <a:srgbClr val="FF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561" name="Line 177"/>
              <p:cNvSpPr>
                <a:spLocks noChangeShapeType="1"/>
              </p:cNvSpPr>
              <p:nvPr/>
            </p:nvSpPr>
            <p:spPr bwMode="auto">
              <a:xfrm>
                <a:off x="2898" y="2435"/>
                <a:ext cx="122" cy="22"/>
              </a:xfrm>
              <a:prstGeom prst="line">
                <a:avLst/>
              </a:prstGeom>
              <a:noFill/>
              <a:ln w="19050">
                <a:solidFill>
                  <a:srgbClr val="FF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4" name="Group 179"/>
            <p:cNvGrpSpPr>
              <a:grpSpLocks/>
            </p:cNvGrpSpPr>
            <p:nvPr/>
          </p:nvGrpSpPr>
          <p:grpSpPr bwMode="auto">
            <a:xfrm rot="-3431330">
              <a:off x="4568" y="1674"/>
              <a:ext cx="135" cy="84"/>
              <a:chOff x="2898" y="2373"/>
              <a:chExt cx="135" cy="84"/>
            </a:xfrm>
          </p:grpSpPr>
          <p:sp>
            <p:nvSpPr>
              <p:cNvPr id="16564" name="Line 180"/>
              <p:cNvSpPr>
                <a:spLocks noChangeShapeType="1"/>
              </p:cNvSpPr>
              <p:nvPr/>
            </p:nvSpPr>
            <p:spPr bwMode="auto">
              <a:xfrm>
                <a:off x="2911" y="2373"/>
                <a:ext cx="122" cy="22"/>
              </a:xfrm>
              <a:prstGeom prst="line">
                <a:avLst/>
              </a:prstGeom>
              <a:noFill/>
              <a:ln w="19050">
                <a:solidFill>
                  <a:srgbClr val="FF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565" name="Line 181"/>
              <p:cNvSpPr>
                <a:spLocks noChangeShapeType="1"/>
              </p:cNvSpPr>
              <p:nvPr/>
            </p:nvSpPr>
            <p:spPr bwMode="auto">
              <a:xfrm>
                <a:off x="2898" y="2435"/>
                <a:ext cx="122" cy="22"/>
              </a:xfrm>
              <a:prstGeom prst="line">
                <a:avLst/>
              </a:prstGeom>
              <a:noFill/>
              <a:ln w="19050">
                <a:solidFill>
                  <a:srgbClr val="FF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6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51" grpId="0"/>
      <p:bldP spid="16460" grpId="0"/>
      <p:bldP spid="16549" grpId="0"/>
      <p:bldP spid="1655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42852"/>
            <a:ext cx="7315200" cy="7159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ПРОВЕРЬ СЕБЯ!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Задания в тестовой форме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785794"/>
            <a:ext cx="8572560" cy="5843606"/>
          </a:xfrm>
        </p:spPr>
        <p:txBody>
          <a:bodyPr/>
          <a:lstStyle/>
          <a:p>
            <a:pPr marL="342900" indent="-342900"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1.Плоскость не задана на чертеже…</a:t>
            </a:r>
          </a:p>
          <a:p>
            <a:pPr marL="342900" indent="-342900">
              <a:buAutoNum type="arabicPeriod"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 marL="342900" indent="-342900">
              <a:buAutoNum type="arabicPeriod"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Font typeface="+mj-lt"/>
              <a:buAutoNum type="arabicPeriod"/>
            </a:pPr>
            <a:endParaRPr lang="ru-RU" sz="1600" dirty="0" smtClean="0">
              <a:latin typeface="GOST type B" pitchFamily="34" charset="0"/>
            </a:endParaRPr>
          </a:p>
          <a:p>
            <a:pPr>
              <a:buFont typeface="+mj-lt"/>
              <a:buAutoNum type="arabicPeriod"/>
            </a:pPr>
            <a:endParaRPr lang="ru-RU" sz="1600" dirty="0" smtClean="0">
              <a:latin typeface="GOST type B" pitchFamily="34" charset="0"/>
            </a:endParaRPr>
          </a:p>
          <a:p>
            <a:pPr>
              <a:buFont typeface="+mj-lt"/>
              <a:buAutoNum type="arabicPeriod"/>
            </a:pPr>
            <a:endParaRPr lang="ru-RU" sz="1600" dirty="0" smtClean="0">
              <a:latin typeface="GOST type B" pitchFamily="34" charset="0"/>
            </a:endParaRPr>
          </a:p>
          <a:p>
            <a:pPr>
              <a:buFont typeface="+mj-lt"/>
              <a:buAutoNum type="arabicPeriod"/>
            </a:pPr>
            <a:endParaRPr lang="ru-RU" sz="1600" dirty="0" smtClean="0">
              <a:latin typeface="GOST type B" pitchFamily="34" charset="0"/>
            </a:endParaRPr>
          </a:p>
          <a:p>
            <a:pPr>
              <a:buFont typeface="+mj-lt"/>
              <a:buAutoNum type="arabicPeriod"/>
            </a:pPr>
            <a:endParaRPr lang="ru-RU" sz="1600" dirty="0" smtClean="0">
              <a:latin typeface="GOST type B" pitchFamily="34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2.Перпендикулярна двум плоскостям проекций…</a:t>
            </a:r>
          </a:p>
          <a:p>
            <a:pPr>
              <a:buFont typeface="+mj-lt"/>
              <a:buAutoNum type="arabicPeriod"/>
            </a:pPr>
            <a:endParaRPr lang="ru-RU" sz="1600" dirty="0" smtClean="0">
              <a:latin typeface="GOST type B" pitchFamily="34" charset="0"/>
            </a:endParaRPr>
          </a:p>
          <a:p>
            <a:pPr>
              <a:buFont typeface="+mj-lt"/>
              <a:buAutoNum type="arabicPeriod"/>
            </a:pPr>
            <a:endParaRPr lang="ru-RU" sz="1600" dirty="0" smtClean="0">
              <a:latin typeface="GOST type B" pitchFamily="34" charset="0"/>
            </a:endParaRPr>
          </a:p>
          <a:p>
            <a:pPr>
              <a:buFont typeface="+mj-lt"/>
              <a:buAutoNum type="arabicPeriod"/>
            </a:pPr>
            <a:endParaRPr lang="ru-RU" sz="1600" dirty="0" smtClean="0">
              <a:latin typeface="GOST type B" pitchFamily="34" charset="0"/>
            </a:endParaRPr>
          </a:p>
          <a:p>
            <a:pPr>
              <a:buFont typeface="+mj-lt"/>
              <a:buAutoNum type="arabicPeriod"/>
            </a:pPr>
            <a:endParaRPr lang="ru-RU" sz="1600" dirty="0" smtClean="0">
              <a:latin typeface="GOST type B" pitchFamily="34" charset="0"/>
            </a:endParaRPr>
          </a:p>
          <a:p>
            <a:pPr>
              <a:buFont typeface="+mj-lt"/>
              <a:buAutoNum type="arabicPeriod"/>
            </a:pPr>
            <a:endParaRPr lang="ru-RU" sz="1600" dirty="0" smtClean="0">
              <a:latin typeface="GOST type B" pitchFamily="34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/>
          <a:srcRect l="2294" t="6369" r="1375" b="52229"/>
          <a:stretch>
            <a:fillRect/>
          </a:stretch>
        </p:blipFill>
        <p:spPr bwMode="auto">
          <a:xfrm>
            <a:off x="642909" y="1214422"/>
            <a:ext cx="5923859" cy="18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/>
          <a:srcRect l="58487" t="54141" r="2522" b="4458"/>
          <a:stretch>
            <a:fillRect/>
          </a:stretch>
        </p:blipFill>
        <p:spPr bwMode="auto">
          <a:xfrm>
            <a:off x="1428728" y="3643314"/>
            <a:ext cx="242889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Прямоугольник 90"/>
          <p:cNvSpPr/>
          <p:nvPr/>
        </p:nvSpPr>
        <p:spPr>
          <a:xfrm>
            <a:off x="152400" y="730250"/>
            <a:ext cx="8836025" cy="1155700"/>
          </a:xfrm>
          <a:prstGeom prst="rect">
            <a:avLst/>
          </a:prstGeom>
          <a:solidFill>
            <a:schemeClr val="tx1">
              <a:alpha val="34118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147638" y="2514600"/>
            <a:ext cx="8834437" cy="3876675"/>
          </a:xfrm>
          <a:prstGeom prst="rect">
            <a:avLst/>
          </a:prstGeom>
          <a:solidFill>
            <a:srgbClr val="FFFFFF">
              <a:alpha val="34118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053" name="Freeform 5"/>
          <p:cNvSpPr>
            <a:spLocks/>
          </p:cNvSpPr>
          <p:nvPr/>
        </p:nvSpPr>
        <p:spPr bwMode="auto">
          <a:xfrm>
            <a:off x="987425" y="4938713"/>
            <a:ext cx="1979613" cy="1587"/>
          </a:xfrm>
          <a:custGeom>
            <a:avLst/>
            <a:gdLst>
              <a:gd name="T0" fmla="*/ 2147483647 w 1247"/>
              <a:gd name="T1" fmla="*/ 0 h 1"/>
              <a:gd name="T2" fmla="*/ 0 w 1247"/>
              <a:gd name="T3" fmla="*/ 2147483647 h 1"/>
              <a:gd name="T4" fmla="*/ 0 60000 65536"/>
              <a:gd name="T5" fmla="*/ 0 60000 65536"/>
              <a:gd name="T6" fmla="*/ 0 w 1247"/>
              <a:gd name="T7" fmla="*/ 0 h 1"/>
              <a:gd name="T8" fmla="*/ 1247 w 1247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47" h="1">
                <a:moveTo>
                  <a:pt x="1247" y="0"/>
                </a:moveTo>
                <a:lnTo>
                  <a:pt x="0" y="1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728663" y="4668838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х</a:t>
            </a:r>
          </a:p>
        </p:txBody>
      </p:sp>
      <p:sp>
        <p:nvSpPr>
          <p:cNvPr id="2055" name="Oval 7"/>
          <p:cNvSpPr>
            <a:spLocks noChangeArrowheads="1"/>
          </p:cNvSpPr>
          <p:nvPr/>
        </p:nvSpPr>
        <p:spPr bwMode="auto">
          <a:xfrm>
            <a:off x="1522413" y="3995738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056" name="Oval 8"/>
          <p:cNvSpPr>
            <a:spLocks noChangeArrowheads="1"/>
          </p:cNvSpPr>
          <p:nvPr/>
        </p:nvSpPr>
        <p:spPr bwMode="auto">
          <a:xfrm>
            <a:off x="1993900" y="3641725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057" name="Oval 9"/>
          <p:cNvSpPr>
            <a:spLocks noChangeArrowheads="1"/>
          </p:cNvSpPr>
          <p:nvPr/>
        </p:nvSpPr>
        <p:spPr bwMode="auto">
          <a:xfrm>
            <a:off x="2425700" y="4289425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059" name="Freeform 11"/>
          <p:cNvSpPr>
            <a:spLocks/>
          </p:cNvSpPr>
          <p:nvPr/>
        </p:nvSpPr>
        <p:spPr bwMode="auto">
          <a:xfrm>
            <a:off x="1550988" y="4073525"/>
            <a:ext cx="1587" cy="1220788"/>
          </a:xfrm>
          <a:custGeom>
            <a:avLst/>
            <a:gdLst>
              <a:gd name="T0" fmla="*/ 2147483647 w 1"/>
              <a:gd name="T1" fmla="*/ 0 h 769"/>
              <a:gd name="T2" fmla="*/ 0 w 1"/>
              <a:gd name="T3" fmla="*/ 2147483647 h 769"/>
              <a:gd name="T4" fmla="*/ 0 60000 65536"/>
              <a:gd name="T5" fmla="*/ 0 60000 65536"/>
              <a:gd name="T6" fmla="*/ 0 w 1"/>
              <a:gd name="T7" fmla="*/ 0 h 769"/>
              <a:gd name="T8" fmla="*/ 1 w 1"/>
              <a:gd name="T9" fmla="*/ 769 h 76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769">
                <a:moveTo>
                  <a:pt x="1" y="0"/>
                </a:moveTo>
                <a:lnTo>
                  <a:pt x="0" y="769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060" name="Oval 12"/>
          <p:cNvSpPr>
            <a:spLocks noChangeArrowheads="1"/>
          </p:cNvSpPr>
          <p:nvPr/>
        </p:nvSpPr>
        <p:spPr bwMode="auto">
          <a:xfrm>
            <a:off x="1514475" y="5249863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061" name="Freeform 13"/>
          <p:cNvSpPr>
            <a:spLocks/>
          </p:cNvSpPr>
          <p:nvPr/>
        </p:nvSpPr>
        <p:spPr bwMode="auto">
          <a:xfrm flipH="1">
            <a:off x="1962150" y="3717925"/>
            <a:ext cx="69850" cy="2300288"/>
          </a:xfrm>
          <a:custGeom>
            <a:avLst/>
            <a:gdLst>
              <a:gd name="T0" fmla="*/ 0 w 1"/>
              <a:gd name="T1" fmla="*/ 0 h 1659"/>
              <a:gd name="T2" fmla="*/ 0 w 1"/>
              <a:gd name="T3" fmla="*/ 2147483647 h 1659"/>
              <a:gd name="T4" fmla="*/ 0 60000 65536"/>
              <a:gd name="T5" fmla="*/ 0 60000 65536"/>
              <a:gd name="T6" fmla="*/ 0 w 1"/>
              <a:gd name="T7" fmla="*/ 0 h 1659"/>
              <a:gd name="T8" fmla="*/ 1 w 1"/>
              <a:gd name="T9" fmla="*/ 1659 h 165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659">
                <a:moveTo>
                  <a:pt x="0" y="0"/>
                </a:moveTo>
                <a:lnTo>
                  <a:pt x="0" y="1659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062" name="Freeform 14"/>
          <p:cNvSpPr>
            <a:spLocks/>
          </p:cNvSpPr>
          <p:nvPr/>
        </p:nvSpPr>
        <p:spPr bwMode="auto">
          <a:xfrm>
            <a:off x="2463800" y="4365625"/>
            <a:ext cx="1588" cy="1481138"/>
          </a:xfrm>
          <a:custGeom>
            <a:avLst/>
            <a:gdLst>
              <a:gd name="T0" fmla="*/ 0 w 1"/>
              <a:gd name="T1" fmla="*/ 0 h 933"/>
              <a:gd name="T2" fmla="*/ 0 w 1"/>
              <a:gd name="T3" fmla="*/ 2147483647 h 933"/>
              <a:gd name="T4" fmla="*/ 0 60000 65536"/>
              <a:gd name="T5" fmla="*/ 0 60000 65536"/>
              <a:gd name="T6" fmla="*/ 0 w 1"/>
              <a:gd name="T7" fmla="*/ 0 h 933"/>
              <a:gd name="T8" fmla="*/ 1 w 1"/>
              <a:gd name="T9" fmla="*/ 933 h 93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933">
                <a:moveTo>
                  <a:pt x="0" y="0"/>
                </a:moveTo>
                <a:lnTo>
                  <a:pt x="0" y="933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063" name="Oval 15"/>
          <p:cNvSpPr>
            <a:spLocks noChangeArrowheads="1"/>
          </p:cNvSpPr>
          <p:nvPr/>
        </p:nvSpPr>
        <p:spPr bwMode="auto">
          <a:xfrm>
            <a:off x="1993900" y="5946775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064" name="Oval 16"/>
          <p:cNvSpPr>
            <a:spLocks noChangeArrowheads="1"/>
          </p:cNvSpPr>
          <p:nvPr/>
        </p:nvSpPr>
        <p:spPr bwMode="auto">
          <a:xfrm>
            <a:off x="2425700" y="5802313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065" name="Text Box 17"/>
          <p:cNvSpPr txBox="1">
            <a:spLocks noChangeArrowheads="1"/>
          </p:cNvSpPr>
          <p:nvPr/>
        </p:nvSpPr>
        <p:spPr bwMode="auto">
          <a:xfrm>
            <a:off x="1057275" y="3786188"/>
            <a:ext cx="431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А</a:t>
            </a:r>
            <a:r>
              <a:rPr lang="ru-RU" altLang="ru-RU" baseline="-250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2066" name="Text Box 18"/>
          <p:cNvSpPr txBox="1">
            <a:spLocks noChangeArrowheads="1"/>
          </p:cNvSpPr>
          <p:nvPr/>
        </p:nvSpPr>
        <p:spPr bwMode="auto">
          <a:xfrm>
            <a:off x="2065338" y="3425825"/>
            <a:ext cx="431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В</a:t>
            </a:r>
            <a:r>
              <a:rPr lang="ru-RU" altLang="ru-RU" baseline="-250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2067" name="Text Box 19"/>
          <p:cNvSpPr txBox="1">
            <a:spLocks noChangeArrowheads="1"/>
          </p:cNvSpPr>
          <p:nvPr/>
        </p:nvSpPr>
        <p:spPr bwMode="auto">
          <a:xfrm>
            <a:off x="2497138" y="4146550"/>
            <a:ext cx="504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С</a:t>
            </a:r>
            <a:r>
              <a:rPr lang="ru-RU" altLang="ru-RU" baseline="-250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2068" name="Text Box 20"/>
          <p:cNvSpPr txBox="1">
            <a:spLocks noChangeArrowheads="1"/>
          </p:cNvSpPr>
          <p:nvPr/>
        </p:nvSpPr>
        <p:spPr bwMode="auto">
          <a:xfrm>
            <a:off x="2497138" y="5657850"/>
            <a:ext cx="504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С</a:t>
            </a:r>
            <a:r>
              <a:rPr lang="ru-RU" altLang="ru-RU" baseline="-2500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2069" name="Text Box 21"/>
          <p:cNvSpPr txBox="1">
            <a:spLocks noChangeArrowheads="1"/>
          </p:cNvSpPr>
          <p:nvPr/>
        </p:nvSpPr>
        <p:spPr bwMode="auto">
          <a:xfrm>
            <a:off x="1201738" y="5154613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А</a:t>
            </a:r>
            <a:r>
              <a:rPr lang="ru-RU" altLang="ru-RU" baseline="-2500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2070" name="Text Box 22"/>
          <p:cNvSpPr txBox="1">
            <a:spLocks noChangeArrowheads="1"/>
          </p:cNvSpPr>
          <p:nvPr/>
        </p:nvSpPr>
        <p:spPr bwMode="auto">
          <a:xfrm>
            <a:off x="1562100" y="5730875"/>
            <a:ext cx="504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В</a:t>
            </a:r>
            <a:r>
              <a:rPr lang="ru-RU" altLang="ru-RU" baseline="-2500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2073" name="Line 25"/>
          <p:cNvSpPr>
            <a:spLocks noChangeShapeType="1"/>
          </p:cNvSpPr>
          <p:nvPr/>
        </p:nvSpPr>
        <p:spPr bwMode="auto">
          <a:xfrm flipH="1" flipV="1">
            <a:off x="3765550" y="4951413"/>
            <a:ext cx="1836738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074" name="Text Box 26"/>
          <p:cNvSpPr txBox="1">
            <a:spLocks noChangeArrowheads="1"/>
          </p:cNvSpPr>
          <p:nvPr/>
        </p:nvSpPr>
        <p:spPr bwMode="auto">
          <a:xfrm>
            <a:off x="3508375" y="4681538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х</a:t>
            </a:r>
          </a:p>
        </p:txBody>
      </p:sp>
      <p:sp>
        <p:nvSpPr>
          <p:cNvPr id="2075" name="Oval 27"/>
          <p:cNvSpPr>
            <a:spLocks noChangeArrowheads="1"/>
          </p:cNvSpPr>
          <p:nvPr/>
        </p:nvSpPr>
        <p:spPr bwMode="auto">
          <a:xfrm>
            <a:off x="4302125" y="4008438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078" name="Line 30"/>
          <p:cNvSpPr>
            <a:spLocks noChangeShapeType="1"/>
          </p:cNvSpPr>
          <p:nvPr/>
        </p:nvSpPr>
        <p:spPr bwMode="auto">
          <a:xfrm>
            <a:off x="4332288" y="4086225"/>
            <a:ext cx="0" cy="172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079" name="Oval 31"/>
          <p:cNvSpPr>
            <a:spLocks noChangeArrowheads="1"/>
          </p:cNvSpPr>
          <p:nvPr/>
        </p:nvSpPr>
        <p:spPr bwMode="auto">
          <a:xfrm>
            <a:off x="4294188" y="5743575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080" name="Freeform 32"/>
          <p:cNvSpPr>
            <a:spLocks/>
          </p:cNvSpPr>
          <p:nvPr/>
        </p:nvSpPr>
        <p:spPr bwMode="auto">
          <a:xfrm>
            <a:off x="4594225" y="4594225"/>
            <a:ext cx="73025" cy="1008063"/>
          </a:xfrm>
          <a:custGeom>
            <a:avLst/>
            <a:gdLst>
              <a:gd name="T0" fmla="*/ 0 w 1"/>
              <a:gd name="T1" fmla="*/ 0 h 1659"/>
              <a:gd name="T2" fmla="*/ 0 w 1"/>
              <a:gd name="T3" fmla="*/ 2147483647 h 1659"/>
              <a:gd name="T4" fmla="*/ 0 60000 65536"/>
              <a:gd name="T5" fmla="*/ 0 60000 65536"/>
              <a:gd name="T6" fmla="*/ 0 w 1"/>
              <a:gd name="T7" fmla="*/ 0 h 1659"/>
              <a:gd name="T8" fmla="*/ 1 w 1"/>
              <a:gd name="T9" fmla="*/ 1659 h 165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659">
                <a:moveTo>
                  <a:pt x="0" y="0"/>
                </a:moveTo>
                <a:lnTo>
                  <a:pt x="0" y="1659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081" name="Freeform 33"/>
          <p:cNvSpPr>
            <a:spLocks/>
          </p:cNvSpPr>
          <p:nvPr/>
        </p:nvSpPr>
        <p:spPr bwMode="auto">
          <a:xfrm>
            <a:off x="5243513" y="4378325"/>
            <a:ext cx="1587" cy="1481138"/>
          </a:xfrm>
          <a:custGeom>
            <a:avLst/>
            <a:gdLst>
              <a:gd name="T0" fmla="*/ 0 w 1"/>
              <a:gd name="T1" fmla="*/ 0 h 933"/>
              <a:gd name="T2" fmla="*/ 0 w 1"/>
              <a:gd name="T3" fmla="*/ 2147483647 h 933"/>
              <a:gd name="T4" fmla="*/ 0 60000 65536"/>
              <a:gd name="T5" fmla="*/ 0 60000 65536"/>
              <a:gd name="T6" fmla="*/ 0 w 1"/>
              <a:gd name="T7" fmla="*/ 0 h 933"/>
              <a:gd name="T8" fmla="*/ 1 w 1"/>
              <a:gd name="T9" fmla="*/ 933 h 93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933">
                <a:moveTo>
                  <a:pt x="0" y="0"/>
                </a:moveTo>
                <a:lnTo>
                  <a:pt x="0" y="933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084" name="Text Box 36"/>
          <p:cNvSpPr txBox="1">
            <a:spLocks noChangeArrowheads="1"/>
          </p:cNvSpPr>
          <p:nvPr/>
        </p:nvSpPr>
        <p:spPr bwMode="auto">
          <a:xfrm>
            <a:off x="3836988" y="3798888"/>
            <a:ext cx="431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А</a:t>
            </a:r>
            <a:r>
              <a:rPr lang="ru-RU" altLang="ru-RU" baseline="-250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2085" name="Text Box 37"/>
          <p:cNvSpPr txBox="1">
            <a:spLocks noChangeArrowheads="1"/>
          </p:cNvSpPr>
          <p:nvPr/>
        </p:nvSpPr>
        <p:spPr bwMode="auto">
          <a:xfrm>
            <a:off x="4378325" y="4162425"/>
            <a:ext cx="431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В</a:t>
            </a:r>
            <a:r>
              <a:rPr lang="ru-RU" altLang="ru-RU" baseline="-250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2086" name="Text Box 38"/>
          <p:cNvSpPr txBox="1">
            <a:spLocks noChangeArrowheads="1"/>
          </p:cNvSpPr>
          <p:nvPr/>
        </p:nvSpPr>
        <p:spPr bwMode="auto">
          <a:xfrm>
            <a:off x="5243513" y="4089400"/>
            <a:ext cx="504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С</a:t>
            </a:r>
            <a:r>
              <a:rPr lang="ru-RU" altLang="ru-RU" baseline="-250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2087" name="Text Box 39"/>
          <p:cNvSpPr txBox="1">
            <a:spLocks noChangeArrowheads="1"/>
          </p:cNvSpPr>
          <p:nvPr/>
        </p:nvSpPr>
        <p:spPr bwMode="auto">
          <a:xfrm>
            <a:off x="5276850" y="5670550"/>
            <a:ext cx="504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С</a:t>
            </a:r>
            <a:r>
              <a:rPr lang="ru-RU" altLang="ru-RU" baseline="-2500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2088" name="Text Box 40"/>
          <p:cNvSpPr txBox="1">
            <a:spLocks noChangeArrowheads="1"/>
          </p:cNvSpPr>
          <p:nvPr/>
        </p:nvSpPr>
        <p:spPr bwMode="auto">
          <a:xfrm>
            <a:off x="3981450" y="5619750"/>
            <a:ext cx="504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А</a:t>
            </a:r>
            <a:r>
              <a:rPr lang="ru-RU" altLang="ru-RU" baseline="-2500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2089" name="Text Box 41"/>
          <p:cNvSpPr txBox="1">
            <a:spLocks noChangeArrowheads="1"/>
          </p:cNvSpPr>
          <p:nvPr/>
        </p:nvSpPr>
        <p:spPr bwMode="auto">
          <a:xfrm>
            <a:off x="4379913" y="5553075"/>
            <a:ext cx="504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В</a:t>
            </a:r>
            <a:r>
              <a:rPr lang="ru-RU" altLang="ru-RU" baseline="-2500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2090" name="Line 42"/>
          <p:cNvSpPr>
            <a:spLocks noChangeShapeType="1"/>
          </p:cNvSpPr>
          <p:nvPr/>
        </p:nvSpPr>
        <p:spPr bwMode="auto">
          <a:xfrm flipH="1">
            <a:off x="4594225" y="4378325"/>
            <a:ext cx="649288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091" name="Oval 43"/>
          <p:cNvSpPr>
            <a:spLocks noChangeArrowheads="1"/>
          </p:cNvSpPr>
          <p:nvPr/>
        </p:nvSpPr>
        <p:spPr bwMode="auto">
          <a:xfrm>
            <a:off x="5205413" y="4337050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092" name="Oval 44"/>
          <p:cNvSpPr>
            <a:spLocks noChangeArrowheads="1"/>
          </p:cNvSpPr>
          <p:nvPr/>
        </p:nvSpPr>
        <p:spPr bwMode="auto">
          <a:xfrm>
            <a:off x="4565650" y="4559300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093" name="Freeform 45"/>
          <p:cNvSpPr>
            <a:spLocks/>
          </p:cNvSpPr>
          <p:nvPr/>
        </p:nvSpPr>
        <p:spPr bwMode="auto">
          <a:xfrm>
            <a:off x="4595813" y="5602288"/>
            <a:ext cx="650875" cy="250825"/>
          </a:xfrm>
          <a:custGeom>
            <a:avLst/>
            <a:gdLst>
              <a:gd name="T0" fmla="*/ 2147483647 w 410"/>
              <a:gd name="T1" fmla="*/ 2147483647 h 158"/>
              <a:gd name="T2" fmla="*/ 0 w 410"/>
              <a:gd name="T3" fmla="*/ 0 h 158"/>
              <a:gd name="T4" fmla="*/ 0 60000 65536"/>
              <a:gd name="T5" fmla="*/ 0 60000 65536"/>
              <a:gd name="T6" fmla="*/ 0 w 410"/>
              <a:gd name="T7" fmla="*/ 0 h 158"/>
              <a:gd name="T8" fmla="*/ 410 w 410"/>
              <a:gd name="T9" fmla="*/ 158 h 15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10" h="158">
                <a:moveTo>
                  <a:pt x="410" y="158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094" name="Oval 46"/>
          <p:cNvSpPr>
            <a:spLocks noChangeArrowheads="1"/>
          </p:cNvSpPr>
          <p:nvPr/>
        </p:nvSpPr>
        <p:spPr bwMode="auto">
          <a:xfrm>
            <a:off x="5195888" y="5811838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095" name="Oval 47"/>
          <p:cNvSpPr>
            <a:spLocks noChangeArrowheads="1"/>
          </p:cNvSpPr>
          <p:nvPr/>
        </p:nvSpPr>
        <p:spPr bwMode="auto">
          <a:xfrm>
            <a:off x="4551363" y="5561013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096" name="Line 48"/>
          <p:cNvSpPr>
            <a:spLocks noChangeShapeType="1"/>
          </p:cNvSpPr>
          <p:nvPr/>
        </p:nvSpPr>
        <p:spPr bwMode="auto">
          <a:xfrm flipH="1" flipV="1">
            <a:off x="6276975" y="4935538"/>
            <a:ext cx="1909763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097" name="Text Box 49"/>
          <p:cNvSpPr txBox="1">
            <a:spLocks noChangeArrowheads="1"/>
          </p:cNvSpPr>
          <p:nvPr/>
        </p:nvSpPr>
        <p:spPr bwMode="auto">
          <a:xfrm>
            <a:off x="6019800" y="4665663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х</a:t>
            </a:r>
          </a:p>
        </p:txBody>
      </p:sp>
      <p:sp>
        <p:nvSpPr>
          <p:cNvPr id="2099" name="Line 51"/>
          <p:cNvSpPr>
            <a:spLocks noChangeShapeType="1"/>
          </p:cNvSpPr>
          <p:nvPr/>
        </p:nvSpPr>
        <p:spPr bwMode="auto">
          <a:xfrm>
            <a:off x="6843713" y="4070350"/>
            <a:ext cx="0" cy="172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101" name="Freeform 53"/>
          <p:cNvSpPr>
            <a:spLocks/>
          </p:cNvSpPr>
          <p:nvPr/>
        </p:nvSpPr>
        <p:spPr bwMode="auto">
          <a:xfrm>
            <a:off x="7105650" y="4578350"/>
            <a:ext cx="73025" cy="1008063"/>
          </a:xfrm>
          <a:custGeom>
            <a:avLst/>
            <a:gdLst>
              <a:gd name="T0" fmla="*/ 0 w 1"/>
              <a:gd name="T1" fmla="*/ 0 h 1659"/>
              <a:gd name="T2" fmla="*/ 0 w 1"/>
              <a:gd name="T3" fmla="*/ 2147483647 h 1659"/>
              <a:gd name="T4" fmla="*/ 0 60000 65536"/>
              <a:gd name="T5" fmla="*/ 0 60000 65536"/>
              <a:gd name="T6" fmla="*/ 0 w 1"/>
              <a:gd name="T7" fmla="*/ 0 h 1659"/>
              <a:gd name="T8" fmla="*/ 1 w 1"/>
              <a:gd name="T9" fmla="*/ 1659 h 165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659">
                <a:moveTo>
                  <a:pt x="0" y="0"/>
                </a:moveTo>
                <a:lnTo>
                  <a:pt x="0" y="1659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102" name="Freeform 54"/>
          <p:cNvSpPr>
            <a:spLocks/>
          </p:cNvSpPr>
          <p:nvPr/>
        </p:nvSpPr>
        <p:spPr bwMode="auto">
          <a:xfrm>
            <a:off x="7754938" y="4362450"/>
            <a:ext cx="1587" cy="1481138"/>
          </a:xfrm>
          <a:custGeom>
            <a:avLst/>
            <a:gdLst>
              <a:gd name="T0" fmla="*/ 0 w 1"/>
              <a:gd name="T1" fmla="*/ 0 h 933"/>
              <a:gd name="T2" fmla="*/ 0 w 1"/>
              <a:gd name="T3" fmla="*/ 2147483647 h 933"/>
              <a:gd name="T4" fmla="*/ 0 60000 65536"/>
              <a:gd name="T5" fmla="*/ 0 60000 65536"/>
              <a:gd name="T6" fmla="*/ 0 w 1"/>
              <a:gd name="T7" fmla="*/ 0 h 933"/>
              <a:gd name="T8" fmla="*/ 1 w 1"/>
              <a:gd name="T9" fmla="*/ 933 h 93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933">
                <a:moveTo>
                  <a:pt x="0" y="0"/>
                </a:moveTo>
                <a:lnTo>
                  <a:pt x="0" y="933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103" name="Text Box 55"/>
          <p:cNvSpPr txBox="1">
            <a:spLocks noChangeArrowheads="1"/>
          </p:cNvSpPr>
          <p:nvPr/>
        </p:nvSpPr>
        <p:spPr bwMode="auto">
          <a:xfrm>
            <a:off x="6348413" y="3783013"/>
            <a:ext cx="431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А</a:t>
            </a:r>
            <a:r>
              <a:rPr lang="ru-RU" altLang="ru-RU" baseline="-250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2104" name="Text Box 56"/>
          <p:cNvSpPr txBox="1">
            <a:spLocks noChangeArrowheads="1"/>
          </p:cNvSpPr>
          <p:nvPr/>
        </p:nvSpPr>
        <p:spPr bwMode="auto">
          <a:xfrm>
            <a:off x="7694613" y="4040188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prstClr val="black"/>
                </a:solidFill>
              </a:rPr>
              <a:t>D</a:t>
            </a:r>
            <a:r>
              <a:rPr lang="ru-RU" altLang="ru-RU" baseline="-250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2105" name="Text Box 57"/>
          <p:cNvSpPr txBox="1">
            <a:spLocks noChangeArrowheads="1"/>
          </p:cNvSpPr>
          <p:nvPr/>
        </p:nvSpPr>
        <p:spPr bwMode="auto">
          <a:xfrm>
            <a:off x="6818313" y="4146550"/>
            <a:ext cx="504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С</a:t>
            </a:r>
            <a:r>
              <a:rPr lang="ru-RU" altLang="ru-RU" baseline="-250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2106" name="Text Box 58"/>
          <p:cNvSpPr txBox="1">
            <a:spLocks noChangeArrowheads="1"/>
          </p:cNvSpPr>
          <p:nvPr/>
        </p:nvSpPr>
        <p:spPr bwMode="auto">
          <a:xfrm>
            <a:off x="7054850" y="5267325"/>
            <a:ext cx="504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С</a:t>
            </a:r>
            <a:r>
              <a:rPr lang="ru-RU" altLang="ru-RU" baseline="-2500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2107" name="Text Box 59"/>
          <p:cNvSpPr txBox="1">
            <a:spLocks noChangeArrowheads="1"/>
          </p:cNvSpPr>
          <p:nvPr/>
        </p:nvSpPr>
        <p:spPr bwMode="auto">
          <a:xfrm>
            <a:off x="6457950" y="5586413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А</a:t>
            </a:r>
            <a:r>
              <a:rPr lang="ru-RU" altLang="ru-RU" baseline="-2500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2108" name="Text Box 60"/>
          <p:cNvSpPr txBox="1">
            <a:spLocks noChangeArrowheads="1"/>
          </p:cNvSpPr>
          <p:nvPr/>
        </p:nvSpPr>
        <p:spPr bwMode="auto">
          <a:xfrm>
            <a:off x="7500938" y="5861050"/>
            <a:ext cx="504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В</a:t>
            </a:r>
            <a:r>
              <a:rPr lang="ru-RU" altLang="ru-RU" baseline="-2500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2109" name="Line 61"/>
          <p:cNvSpPr>
            <a:spLocks noChangeShapeType="1"/>
          </p:cNvSpPr>
          <p:nvPr/>
        </p:nvSpPr>
        <p:spPr bwMode="auto">
          <a:xfrm flipH="1">
            <a:off x="7105650" y="4362450"/>
            <a:ext cx="649288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110" name="Oval 62"/>
          <p:cNvSpPr>
            <a:spLocks noChangeArrowheads="1"/>
          </p:cNvSpPr>
          <p:nvPr/>
        </p:nvSpPr>
        <p:spPr bwMode="auto">
          <a:xfrm>
            <a:off x="7716838" y="4321175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111" name="Oval 63"/>
          <p:cNvSpPr>
            <a:spLocks noChangeArrowheads="1"/>
          </p:cNvSpPr>
          <p:nvPr/>
        </p:nvSpPr>
        <p:spPr bwMode="auto">
          <a:xfrm>
            <a:off x="7077075" y="4543425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112" name="Freeform 64"/>
          <p:cNvSpPr>
            <a:spLocks/>
          </p:cNvSpPr>
          <p:nvPr/>
        </p:nvSpPr>
        <p:spPr bwMode="auto">
          <a:xfrm>
            <a:off x="7107238" y="5586413"/>
            <a:ext cx="650875" cy="250825"/>
          </a:xfrm>
          <a:custGeom>
            <a:avLst/>
            <a:gdLst>
              <a:gd name="T0" fmla="*/ 2147483647 w 410"/>
              <a:gd name="T1" fmla="*/ 2147483647 h 158"/>
              <a:gd name="T2" fmla="*/ 0 w 410"/>
              <a:gd name="T3" fmla="*/ 0 h 158"/>
              <a:gd name="T4" fmla="*/ 0 60000 65536"/>
              <a:gd name="T5" fmla="*/ 0 60000 65536"/>
              <a:gd name="T6" fmla="*/ 0 w 410"/>
              <a:gd name="T7" fmla="*/ 0 h 158"/>
              <a:gd name="T8" fmla="*/ 410 w 410"/>
              <a:gd name="T9" fmla="*/ 158 h 15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10" h="158">
                <a:moveTo>
                  <a:pt x="410" y="158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113" name="Oval 65"/>
          <p:cNvSpPr>
            <a:spLocks noChangeArrowheads="1"/>
          </p:cNvSpPr>
          <p:nvPr/>
        </p:nvSpPr>
        <p:spPr bwMode="auto">
          <a:xfrm>
            <a:off x="7707313" y="5795963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114" name="Oval 66"/>
          <p:cNvSpPr>
            <a:spLocks noChangeArrowheads="1"/>
          </p:cNvSpPr>
          <p:nvPr/>
        </p:nvSpPr>
        <p:spPr bwMode="auto">
          <a:xfrm>
            <a:off x="7062788" y="5545138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115" name="Freeform 67"/>
          <p:cNvSpPr>
            <a:spLocks/>
          </p:cNvSpPr>
          <p:nvPr/>
        </p:nvSpPr>
        <p:spPr bwMode="auto">
          <a:xfrm>
            <a:off x="6819900" y="3833813"/>
            <a:ext cx="714375" cy="239712"/>
          </a:xfrm>
          <a:custGeom>
            <a:avLst/>
            <a:gdLst>
              <a:gd name="T0" fmla="*/ 2147483647 w 450"/>
              <a:gd name="T1" fmla="*/ 0 h 151"/>
              <a:gd name="T2" fmla="*/ 0 w 450"/>
              <a:gd name="T3" fmla="*/ 2147483647 h 151"/>
              <a:gd name="T4" fmla="*/ 0 60000 65536"/>
              <a:gd name="T5" fmla="*/ 0 60000 65536"/>
              <a:gd name="T6" fmla="*/ 0 w 450"/>
              <a:gd name="T7" fmla="*/ 0 h 151"/>
              <a:gd name="T8" fmla="*/ 450 w 450"/>
              <a:gd name="T9" fmla="*/ 151 h 15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50" h="151">
                <a:moveTo>
                  <a:pt x="450" y="0"/>
                </a:moveTo>
                <a:lnTo>
                  <a:pt x="0" y="151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116" name="Freeform 68"/>
          <p:cNvSpPr>
            <a:spLocks/>
          </p:cNvSpPr>
          <p:nvPr/>
        </p:nvSpPr>
        <p:spPr bwMode="auto">
          <a:xfrm>
            <a:off x="6851650" y="5778500"/>
            <a:ext cx="688975" cy="265113"/>
          </a:xfrm>
          <a:custGeom>
            <a:avLst/>
            <a:gdLst>
              <a:gd name="T0" fmla="*/ 2147483647 w 434"/>
              <a:gd name="T1" fmla="*/ 2147483647 h 167"/>
              <a:gd name="T2" fmla="*/ 0 w 434"/>
              <a:gd name="T3" fmla="*/ 0 h 167"/>
              <a:gd name="T4" fmla="*/ 0 60000 65536"/>
              <a:gd name="T5" fmla="*/ 0 60000 65536"/>
              <a:gd name="T6" fmla="*/ 0 w 434"/>
              <a:gd name="T7" fmla="*/ 0 h 167"/>
              <a:gd name="T8" fmla="*/ 434 w 434"/>
              <a:gd name="T9" fmla="*/ 167 h 16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34" h="167">
                <a:moveTo>
                  <a:pt x="434" y="167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117" name="Freeform 69"/>
          <p:cNvSpPr>
            <a:spLocks/>
          </p:cNvSpPr>
          <p:nvPr/>
        </p:nvSpPr>
        <p:spPr bwMode="auto">
          <a:xfrm>
            <a:off x="7537450" y="3821113"/>
            <a:ext cx="1588" cy="2228850"/>
          </a:xfrm>
          <a:custGeom>
            <a:avLst/>
            <a:gdLst>
              <a:gd name="T0" fmla="*/ 0 w 1"/>
              <a:gd name="T1" fmla="*/ 0 h 1404"/>
              <a:gd name="T2" fmla="*/ 0 w 1"/>
              <a:gd name="T3" fmla="*/ 2147483647 h 1404"/>
              <a:gd name="T4" fmla="*/ 0 60000 65536"/>
              <a:gd name="T5" fmla="*/ 0 60000 65536"/>
              <a:gd name="T6" fmla="*/ 0 w 1"/>
              <a:gd name="T7" fmla="*/ 0 h 1404"/>
              <a:gd name="T8" fmla="*/ 1 w 1"/>
              <a:gd name="T9" fmla="*/ 1404 h 140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404">
                <a:moveTo>
                  <a:pt x="0" y="0"/>
                </a:moveTo>
                <a:lnTo>
                  <a:pt x="0" y="1404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118" name="Oval 70"/>
          <p:cNvSpPr>
            <a:spLocks noChangeArrowheads="1"/>
          </p:cNvSpPr>
          <p:nvPr/>
        </p:nvSpPr>
        <p:spPr bwMode="auto">
          <a:xfrm>
            <a:off x="7494588" y="6005513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119" name="Oval 71"/>
          <p:cNvSpPr>
            <a:spLocks noChangeArrowheads="1"/>
          </p:cNvSpPr>
          <p:nvPr/>
        </p:nvSpPr>
        <p:spPr bwMode="auto">
          <a:xfrm>
            <a:off x="6802438" y="5730875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120" name="Oval 72"/>
          <p:cNvSpPr>
            <a:spLocks noChangeArrowheads="1"/>
          </p:cNvSpPr>
          <p:nvPr/>
        </p:nvSpPr>
        <p:spPr bwMode="auto">
          <a:xfrm>
            <a:off x="6805613" y="4027488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121" name="Oval 73"/>
          <p:cNvSpPr>
            <a:spLocks noChangeArrowheads="1"/>
          </p:cNvSpPr>
          <p:nvPr/>
        </p:nvSpPr>
        <p:spPr bwMode="auto">
          <a:xfrm>
            <a:off x="7494588" y="3795713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122" name="Text Box 74"/>
          <p:cNvSpPr txBox="1">
            <a:spLocks noChangeArrowheads="1"/>
          </p:cNvSpPr>
          <p:nvPr/>
        </p:nvSpPr>
        <p:spPr bwMode="auto">
          <a:xfrm>
            <a:off x="7537450" y="3497263"/>
            <a:ext cx="431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В</a:t>
            </a:r>
            <a:r>
              <a:rPr lang="ru-RU" altLang="ru-RU" baseline="-250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2123" name="Text Box 75"/>
          <p:cNvSpPr txBox="1">
            <a:spLocks noChangeArrowheads="1"/>
          </p:cNvSpPr>
          <p:nvPr/>
        </p:nvSpPr>
        <p:spPr bwMode="auto">
          <a:xfrm>
            <a:off x="7704138" y="5530850"/>
            <a:ext cx="504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dirty="0" smtClean="0">
                <a:solidFill>
                  <a:prstClr val="black"/>
                </a:solidFill>
              </a:rPr>
              <a:t>D</a:t>
            </a:r>
            <a:r>
              <a:rPr lang="ru-RU" altLang="ru-RU" baseline="-25000" dirty="0" smtClean="0">
                <a:solidFill>
                  <a:prstClr val="black"/>
                </a:solidFill>
              </a:rPr>
              <a:t>1</a:t>
            </a:r>
            <a:endParaRPr lang="ru-RU" altLang="ru-RU" baseline="-25000" dirty="0">
              <a:solidFill>
                <a:prstClr val="black"/>
              </a:solidFill>
            </a:endParaRPr>
          </a:p>
        </p:txBody>
      </p:sp>
      <p:sp>
        <p:nvSpPr>
          <p:cNvPr id="2124" name="Text Box 76"/>
          <p:cNvSpPr txBox="1">
            <a:spLocks noChangeArrowheads="1"/>
          </p:cNvSpPr>
          <p:nvPr/>
        </p:nvSpPr>
        <p:spPr bwMode="auto">
          <a:xfrm rot="1273706">
            <a:off x="7043738" y="5767388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prstClr val="black"/>
                </a:solidFill>
              </a:rPr>
              <a:t>//</a:t>
            </a:r>
            <a:endParaRPr lang="ru-RU" altLang="ru-RU" baseline="-25000">
              <a:solidFill>
                <a:prstClr val="black"/>
              </a:solidFill>
            </a:endParaRPr>
          </a:p>
        </p:txBody>
      </p:sp>
      <p:sp>
        <p:nvSpPr>
          <p:cNvPr id="2125" name="Text Box 77"/>
          <p:cNvSpPr txBox="1">
            <a:spLocks noChangeArrowheads="1"/>
          </p:cNvSpPr>
          <p:nvPr/>
        </p:nvSpPr>
        <p:spPr bwMode="auto">
          <a:xfrm rot="1368582">
            <a:off x="7242175" y="5554663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prstClr val="black"/>
                </a:solidFill>
              </a:rPr>
              <a:t>//</a:t>
            </a:r>
            <a:endParaRPr lang="ru-RU" altLang="ru-RU" baseline="-25000">
              <a:solidFill>
                <a:prstClr val="black"/>
              </a:solidFill>
            </a:endParaRPr>
          </a:p>
        </p:txBody>
      </p:sp>
      <p:sp>
        <p:nvSpPr>
          <p:cNvPr id="2126" name="Text Box 78"/>
          <p:cNvSpPr txBox="1">
            <a:spLocks noChangeArrowheads="1"/>
          </p:cNvSpPr>
          <p:nvPr/>
        </p:nvSpPr>
        <p:spPr bwMode="auto">
          <a:xfrm rot="-1078149">
            <a:off x="7246938" y="4260850"/>
            <a:ext cx="504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prstClr val="black"/>
                </a:solidFill>
              </a:rPr>
              <a:t>//</a:t>
            </a:r>
            <a:endParaRPr lang="ru-RU" altLang="ru-RU" baseline="-25000">
              <a:solidFill>
                <a:prstClr val="black"/>
              </a:solidFill>
            </a:endParaRPr>
          </a:p>
        </p:txBody>
      </p:sp>
      <p:sp>
        <p:nvSpPr>
          <p:cNvPr id="2127" name="Text Box 79"/>
          <p:cNvSpPr txBox="1">
            <a:spLocks noChangeArrowheads="1"/>
          </p:cNvSpPr>
          <p:nvPr/>
        </p:nvSpPr>
        <p:spPr bwMode="auto">
          <a:xfrm rot="-649610">
            <a:off x="7021513" y="3743325"/>
            <a:ext cx="504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prstClr val="black"/>
                </a:solidFill>
              </a:rPr>
              <a:t>//</a:t>
            </a:r>
            <a:endParaRPr lang="ru-RU" altLang="ru-RU" baseline="-25000">
              <a:solidFill>
                <a:prstClr val="black"/>
              </a:solidFill>
            </a:endParaRPr>
          </a:p>
        </p:txBody>
      </p:sp>
      <p:sp>
        <p:nvSpPr>
          <p:cNvPr id="2183" name="Text Box 135"/>
          <p:cNvSpPr txBox="1">
            <a:spLocks noChangeArrowheads="1"/>
          </p:cNvSpPr>
          <p:nvPr/>
        </p:nvSpPr>
        <p:spPr bwMode="auto">
          <a:xfrm>
            <a:off x="588963" y="817563"/>
            <a:ext cx="23034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000" dirty="0">
                <a:solidFill>
                  <a:srgbClr val="002060"/>
                </a:solidFill>
                <a:sym typeface="Symbol" pitchFamily="18" charset="2"/>
              </a:rPr>
              <a:t>1. Тремя точками, не лежащими на одной прямой</a:t>
            </a:r>
            <a:endParaRPr lang="ru-RU" altLang="ru-RU" sz="2000" baseline="-25000" dirty="0">
              <a:solidFill>
                <a:srgbClr val="002060"/>
              </a:solidFill>
            </a:endParaRPr>
          </a:p>
        </p:txBody>
      </p:sp>
      <p:sp>
        <p:nvSpPr>
          <p:cNvPr id="2184" name="Text Box 136"/>
          <p:cNvSpPr txBox="1">
            <a:spLocks noChangeArrowheads="1"/>
          </p:cNvSpPr>
          <p:nvPr/>
        </p:nvSpPr>
        <p:spPr bwMode="auto">
          <a:xfrm>
            <a:off x="3230563" y="817563"/>
            <a:ext cx="2714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000" dirty="0">
                <a:solidFill>
                  <a:srgbClr val="002060"/>
                </a:solidFill>
                <a:sym typeface="Symbol" pitchFamily="18" charset="2"/>
              </a:rPr>
              <a:t>2. Прямой и точкой вне прямой</a:t>
            </a:r>
            <a:endParaRPr lang="ru-RU" altLang="ru-RU" sz="2000" baseline="-25000" dirty="0">
              <a:solidFill>
                <a:srgbClr val="002060"/>
              </a:solidFill>
            </a:endParaRPr>
          </a:p>
        </p:txBody>
      </p:sp>
      <p:sp>
        <p:nvSpPr>
          <p:cNvPr id="2185" name="Text Box 137"/>
          <p:cNvSpPr txBox="1">
            <a:spLocks noChangeArrowheads="1"/>
          </p:cNvSpPr>
          <p:nvPr/>
        </p:nvSpPr>
        <p:spPr bwMode="auto">
          <a:xfrm>
            <a:off x="6094413" y="817563"/>
            <a:ext cx="2435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000" dirty="0">
                <a:solidFill>
                  <a:srgbClr val="002060"/>
                </a:solidFill>
                <a:sym typeface="Symbol" pitchFamily="18" charset="2"/>
              </a:rPr>
              <a:t>3. Параллельными прямыми</a:t>
            </a:r>
            <a:endParaRPr lang="ru-RU" altLang="ru-RU" sz="2000" baseline="-25000" dirty="0">
              <a:solidFill>
                <a:srgbClr val="002060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152400" y="2517775"/>
            <a:ext cx="8853488" cy="3619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00206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071" name="Text Box 23"/>
          <p:cNvSpPr txBox="1">
            <a:spLocks noChangeArrowheads="1"/>
          </p:cNvSpPr>
          <p:nvPr/>
        </p:nvSpPr>
        <p:spPr bwMode="auto">
          <a:xfrm>
            <a:off x="1241425" y="2506663"/>
            <a:ext cx="1295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CD1805"/>
                </a:solidFill>
                <a:sym typeface="Symbol" pitchFamily="18" charset="2"/>
              </a:rPr>
              <a:t>(</a:t>
            </a:r>
            <a:r>
              <a:rPr lang="ru-RU" altLang="ru-RU">
                <a:solidFill>
                  <a:srgbClr val="CD1805"/>
                </a:solidFill>
              </a:rPr>
              <a:t>А; В; С)</a:t>
            </a:r>
            <a:endParaRPr lang="ru-RU" altLang="ru-RU" baseline="-25000">
              <a:solidFill>
                <a:srgbClr val="CD1805"/>
              </a:solidFill>
            </a:endParaRPr>
          </a:p>
        </p:txBody>
      </p:sp>
      <p:sp>
        <p:nvSpPr>
          <p:cNvPr id="2072" name="Text Box 24"/>
          <p:cNvSpPr txBox="1">
            <a:spLocks noChangeArrowheads="1"/>
          </p:cNvSpPr>
          <p:nvPr/>
        </p:nvSpPr>
        <p:spPr bwMode="auto">
          <a:xfrm>
            <a:off x="4052888" y="2505075"/>
            <a:ext cx="1295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CD1805"/>
                </a:solidFill>
                <a:sym typeface="Symbol" pitchFamily="18" charset="2"/>
              </a:rPr>
              <a:t>(</a:t>
            </a:r>
            <a:r>
              <a:rPr lang="ru-RU" altLang="ru-RU">
                <a:solidFill>
                  <a:srgbClr val="CD1805"/>
                </a:solidFill>
              </a:rPr>
              <a:t>А; ВС)</a:t>
            </a:r>
            <a:endParaRPr lang="ru-RU" altLang="ru-RU" baseline="-25000">
              <a:solidFill>
                <a:srgbClr val="CD1805"/>
              </a:solidFill>
            </a:endParaRPr>
          </a:p>
        </p:txBody>
      </p:sp>
      <p:sp>
        <p:nvSpPr>
          <p:cNvPr id="2128" name="Text Box 80"/>
          <p:cNvSpPr txBox="1">
            <a:spLocks noChangeArrowheads="1"/>
          </p:cNvSpPr>
          <p:nvPr/>
        </p:nvSpPr>
        <p:spPr bwMode="auto">
          <a:xfrm>
            <a:off x="6592888" y="2490788"/>
            <a:ext cx="16938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CD1805"/>
                </a:solidFill>
                <a:sym typeface="Symbol" pitchFamily="18" charset="2"/>
              </a:rPr>
              <a:t>(</a:t>
            </a:r>
            <a:r>
              <a:rPr lang="ru-RU" altLang="ru-RU">
                <a:solidFill>
                  <a:srgbClr val="CD1805"/>
                </a:solidFill>
              </a:rPr>
              <a:t>АВ </a:t>
            </a:r>
            <a:r>
              <a:rPr lang="en-US" altLang="ru-RU">
                <a:solidFill>
                  <a:srgbClr val="CD1805"/>
                </a:solidFill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ll</a:t>
            </a:r>
            <a:r>
              <a:rPr lang="ru-RU" altLang="ru-RU">
                <a:solidFill>
                  <a:srgbClr val="CD1805"/>
                </a:solidFill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 </a:t>
            </a:r>
            <a:r>
              <a:rPr lang="ru-RU" altLang="ru-RU">
                <a:solidFill>
                  <a:srgbClr val="CD1805"/>
                </a:solidFill>
              </a:rPr>
              <a:t>С</a:t>
            </a:r>
            <a:r>
              <a:rPr lang="en-US" altLang="ru-RU">
                <a:solidFill>
                  <a:srgbClr val="CD1805"/>
                </a:solidFill>
              </a:rPr>
              <a:t>D</a:t>
            </a:r>
            <a:r>
              <a:rPr lang="ru-RU" altLang="ru-RU">
                <a:solidFill>
                  <a:srgbClr val="CD1805"/>
                </a:solidFill>
              </a:rPr>
              <a:t>)</a:t>
            </a:r>
            <a:endParaRPr lang="ru-RU" altLang="ru-RU" baseline="-25000">
              <a:solidFill>
                <a:srgbClr val="CD1805"/>
              </a:solidFill>
            </a:endParaRPr>
          </a:p>
        </p:txBody>
      </p:sp>
      <p:cxnSp>
        <p:nvCxnSpPr>
          <p:cNvPr id="82" name="Прямая соединительная линия 81"/>
          <p:cNvCxnSpPr/>
          <p:nvPr/>
        </p:nvCxnSpPr>
        <p:spPr>
          <a:xfrm rot="5400000">
            <a:off x="1243807" y="4439444"/>
            <a:ext cx="3924300" cy="1587"/>
          </a:xfrm>
          <a:prstGeom prst="line">
            <a:avLst/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rot="5400000">
            <a:off x="4072732" y="4452144"/>
            <a:ext cx="3924300" cy="1587"/>
          </a:xfrm>
          <a:prstGeom prst="line">
            <a:avLst/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 rot="10800000" flipV="1">
            <a:off x="142875" y="714375"/>
            <a:ext cx="8820150" cy="7938"/>
          </a:xfrm>
          <a:prstGeom prst="line">
            <a:avLst/>
          </a:prstGeom>
          <a:ln w="38100">
            <a:solidFill>
              <a:srgbClr val="0020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Прямоугольник 85"/>
          <p:cNvSpPr/>
          <p:nvPr/>
        </p:nvSpPr>
        <p:spPr>
          <a:xfrm>
            <a:off x="1071538" y="285728"/>
            <a:ext cx="77247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Способы задания плоскости в пространстве</a:t>
            </a:r>
            <a:endParaRPr lang="ru-RU" sz="2400" baseline="-250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87" name="Прямая соединительная линия 86"/>
          <p:cNvCxnSpPr/>
          <p:nvPr/>
        </p:nvCxnSpPr>
        <p:spPr>
          <a:xfrm rot="5400000">
            <a:off x="2675732" y="1253331"/>
            <a:ext cx="1079500" cy="1587"/>
          </a:xfrm>
          <a:prstGeom prst="line">
            <a:avLst/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 rot="5400000">
            <a:off x="5504657" y="1266031"/>
            <a:ext cx="1079500" cy="1587"/>
          </a:xfrm>
          <a:prstGeom prst="line">
            <a:avLst/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rot="10800000" flipV="1">
            <a:off x="152400" y="1895475"/>
            <a:ext cx="8820150" cy="7938"/>
          </a:xfrm>
          <a:prstGeom prst="line">
            <a:avLst/>
          </a:prstGeom>
          <a:ln w="38100">
            <a:solidFill>
              <a:srgbClr val="0020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Прямоугольник 89"/>
          <p:cNvSpPr/>
          <p:nvPr/>
        </p:nvSpPr>
        <p:spPr>
          <a:xfrm>
            <a:off x="1609724" y="1962150"/>
            <a:ext cx="7362825" cy="461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Способы задания плоскости на эпюре</a:t>
            </a:r>
            <a:endParaRPr lang="ru-RU" sz="2400" baseline="-250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6915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2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2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2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2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2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2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2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2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2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2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2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2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2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2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2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2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2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2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 nodeType="clickPar">
                      <p:stCondLst>
                        <p:cond delay="indefinite"/>
                      </p:stCondLst>
                      <p:childTnLst>
                        <p:par>
                          <p:cTn id="2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2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2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2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 nodeType="clickPar">
                      <p:stCondLst>
                        <p:cond delay="indefinite"/>
                      </p:stCondLst>
                      <p:childTnLst>
                        <p:par>
                          <p:cTn id="2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2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2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2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 nodeType="clickPar">
                      <p:stCondLst>
                        <p:cond delay="indefinite"/>
                      </p:stCondLst>
                      <p:childTnLst>
                        <p:par>
                          <p:cTn id="2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2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2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2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2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2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2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2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2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2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2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2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2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2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2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2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2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2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2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2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2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2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2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2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2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2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2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2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2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2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" dur="500"/>
                                        <p:tgtEl>
                                          <p:spTgt spid="2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2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2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2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2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2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2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2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2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1" dur="500"/>
                                        <p:tgtEl>
                                          <p:spTgt spid="2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2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2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2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2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2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1" dur="500"/>
                                        <p:tgtEl>
                                          <p:spTgt spid="2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2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2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6" dur="500"/>
                                        <p:tgtEl>
                                          <p:spTgt spid="2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2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2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2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2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2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500"/>
                                        <p:tgtEl>
                                          <p:spTgt spid="2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2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2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1" dur="500"/>
                                        <p:tgtEl>
                                          <p:spTgt spid="2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2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2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2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9" dur="500" fill="hold"/>
                                        <p:tgtEl>
                                          <p:spTgt spid="2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500" fill="hold"/>
                                        <p:tgtEl>
                                          <p:spTgt spid="2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1" dur="500"/>
                                        <p:tgtEl>
                                          <p:spTgt spid="2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500" fill="hold"/>
                                        <p:tgtEl>
                                          <p:spTgt spid="2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2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6" dur="500"/>
                                        <p:tgtEl>
                                          <p:spTgt spid="2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500" fill="hold"/>
                                        <p:tgtEl>
                                          <p:spTgt spid="2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500" fill="hold"/>
                                        <p:tgtEl>
                                          <p:spTgt spid="2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1" dur="500"/>
                                        <p:tgtEl>
                                          <p:spTgt spid="2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500" fill="hold"/>
                                        <p:tgtEl>
                                          <p:spTgt spid="2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500" fill="hold"/>
                                        <p:tgtEl>
                                          <p:spTgt spid="2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6" dur="500"/>
                                        <p:tgtEl>
                                          <p:spTgt spid="2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2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2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1" dur="500"/>
                                        <p:tgtEl>
                                          <p:spTgt spid="2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500" fill="hold"/>
                                        <p:tgtEl>
                                          <p:spTgt spid="2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2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2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9" dur="500" fill="hold"/>
                                        <p:tgtEl>
                                          <p:spTgt spid="2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500" fill="hold"/>
                                        <p:tgtEl>
                                          <p:spTgt spid="2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1" dur="500"/>
                                        <p:tgtEl>
                                          <p:spTgt spid="2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4" dur="500" fill="hold"/>
                                        <p:tgtEl>
                                          <p:spTgt spid="2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2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6" dur="500"/>
                                        <p:tgtEl>
                                          <p:spTgt spid="2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9" dur="500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500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1" dur="500"/>
                                        <p:tgtEl>
                                          <p:spTgt spid="2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78" grpId="0" animBg="1"/>
      <p:bldP spid="2053" grpId="0" animBg="1"/>
      <p:bldP spid="2054" grpId="0"/>
      <p:bldP spid="2055" grpId="0" animBg="1"/>
      <p:bldP spid="2056" grpId="0" animBg="1"/>
      <p:bldP spid="2057" grpId="0" animBg="1"/>
      <p:bldP spid="2059" grpId="0" animBg="1"/>
      <p:bldP spid="2060" grpId="0" animBg="1"/>
      <p:bldP spid="2061" grpId="0" animBg="1"/>
      <p:bldP spid="2062" grpId="0" animBg="1"/>
      <p:bldP spid="2063" grpId="0" animBg="1"/>
      <p:bldP spid="2064" grpId="0" animBg="1"/>
      <p:bldP spid="2065" grpId="0"/>
      <p:bldP spid="2066" grpId="0"/>
      <p:bldP spid="2067" grpId="0"/>
      <p:bldP spid="2068" grpId="0"/>
      <p:bldP spid="2069" grpId="0"/>
      <p:bldP spid="2070" grpId="0"/>
      <p:bldP spid="2073" grpId="0" animBg="1"/>
      <p:bldP spid="2074" grpId="0"/>
      <p:bldP spid="2075" grpId="0" animBg="1"/>
      <p:bldP spid="2078" grpId="0" animBg="1"/>
      <p:bldP spid="2079" grpId="0" animBg="1"/>
      <p:bldP spid="2080" grpId="0" animBg="1"/>
      <p:bldP spid="2081" grpId="0" animBg="1"/>
      <p:bldP spid="2084" grpId="0"/>
      <p:bldP spid="2085" grpId="0"/>
      <p:bldP spid="2086" grpId="0"/>
      <p:bldP spid="2087" grpId="0"/>
      <p:bldP spid="2088" grpId="0"/>
      <p:bldP spid="2089" grpId="0"/>
      <p:bldP spid="2090" grpId="0" animBg="1"/>
      <p:bldP spid="2091" grpId="0" animBg="1"/>
      <p:bldP spid="2092" grpId="0" animBg="1"/>
      <p:bldP spid="2093" grpId="0" animBg="1"/>
      <p:bldP spid="2094" grpId="0" animBg="1"/>
      <p:bldP spid="2095" grpId="0" animBg="1"/>
      <p:bldP spid="2096" grpId="0" animBg="1"/>
      <p:bldP spid="2097" grpId="0"/>
      <p:bldP spid="2099" grpId="0" animBg="1"/>
      <p:bldP spid="2101" grpId="0" animBg="1"/>
      <p:bldP spid="2102" grpId="0" animBg="1"/>
      <p:bldP spid="2103" grpId="0"/>
      <p:bldP spid="2104" grpId="0"/>
      <p:bldP spid="2105" grpId="0"/>
      <p:bldP spid="2106" grpId="0"/>
      <p:bldP spid="2107" grpId="0"/>
      <p:bldP spid="2108" grpId="0"/>
      <p:bldP spid="2109" grpId="0" animBg="1"/>
      <p:bldP spid="2110" grpId="0" animBg="1"/>
      <p:bldP spid="2111" grpId="0" animBg="1"/>
      <p:bldP spid="2112" grpId="0" animBg="1"/>
      <p:bldP spid="2113" grpId="0" animBg="1"/>
      <p:bldP spid="2114" grpId="0" animBg="1"/>
      <p:bldP spid="2115" grpId="0" animBg="1"/>
      <p:bldP spid="2116" grpId="0" animBg="1"/>
      <p:bldP spid="2117" grpId="0" animBg="1"/>
      <p:bldP spid="2118" grpId="0" animBg="1"/>
      <p:bldP spid="2119" grpId="0" animBg="1"/>
      <p:bldP spid="2120" grpId="0" animBg="1"/>
      <p:bldP spid="2121" grpId="0" animBg="1"/>
      <p:bldP spid="2122" grpId="0"/>
      <p:bldP spid="2123" grpId="0"/>
      <p:bldP spid="2124" grpId="0"/>
      <p:bldP spid="2125" grpId="0"/>
      <p:bldP spid="2126" grpId="0"/>
      <p:bldP spid="2127" grpId="0"/>
      <p:bldP spid="2183" grpId="0"/>
      <p:bldP spid="2184" grpId="0"/>
      <p:bldP spid="2185" grpId="0"/>
      <p:bldP spid="79" grpId="0" animBg="1"/>
      <p:bldP spid="2071" grpId="0"/>
      <p:bldP spid="2072" grpId="0"/>
      <p:bldP spid="2128" grpId="0"/>
      <p:bldP spid="86" grpId="0"/>
      <p:bldP spid="9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704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3. На комплексном чертеже задана…</a:t>
            </a: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4.Если геометрические элементы, задающие плоскость, не проецируются ни на одну из плоскостей проекций в прямую линию, то задана…</a:t>
            </a:r>
            <a:endParaRPr lang="ru-RU" sz="16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1600" dirty="0">
              <a:latin typeface="GOST type B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58487" t="54141" r="2522" b="4458"/>
          <a:stretch>
            <a:fillRect/>
          </a:stretch>
        </p:blipFill>
        <p:spPr bwMode="auto">
          <a:xfrm>
            <a:off x="4143372" y="928670"/>
            <a:ext cx="2071702" cy="1584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30504" t="61601" r="43447" b="16560"/>
          <a:stretch>
            <a:fillRect/>
          </a:stretch>
        </p:blipFill>
        <p:spPr bwMode="auto">
          <a:xfrm>
            <a:off x="857224" y="1000108"/>
            <a:ext cx="2500331" cy="1509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58487" t="54141" r="2522" b="4458"/>
          <a:stretch>
            <a:fillRect/>
          </a:stretch>
        </p:blipFill>
        <p:spPr bwMode="auto">
          <a:xfrm>
            <a:off x="2071670" y="3500438"/>
            <a:ext cx="242889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704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5. Горизонтально-проецирующая плоскость имеет……</a:t>
            </a: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6. Линия пересечения горизонтальной плоскости уровня с профильной плоскостью проекций-…</a:t>
            </a: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7. Плоскость общего положения задана на чертеже…</a:t>
            </a:r>
            <a:endParaRPr lang="ru-RU" sz="16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1600" dirty="0">
              <a:latin typeface="GOST type B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238" t="37338" r="2087" b="35065"/>
          <a:stretch>
            <a:fillRect/>
          </a:stretch>
        </p:blipFill>
        <p:spPr bwMode="auto">
          <a:xfrm>
            <a:off x="857223" y="3857628"/>
            <a:ext cx="6041063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 l="2609" t="3230" r="7099" b="89503"/>
          <a:stretch>
            <a:fillRect/>
          </a:stretch>
        </p:blipFill>
        <p:spPr bwMode="auto">
          <a:xfrm>
            <a:off x="642910" y="1000108"/>
            <a:ext cx="6130743" cy="531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 l="10258" t="17641" r="2320" b="69372"/>
          <a:stretch>
            <a:fillRect/>
          </a:stretch>
        </p:blipFill>
        <p:spPr bwMode="auto">
          <a:xfrm>
            <a:off x="857224" y="2428868"/>
            <a:ext cx="535785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704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8. Угол наклона плоскости к профильной плоскости проекций указан для плоскости </a:t>
            </a:r>
            <a:r>
              <a:rPr lang="el-GR" sz="1600" dirty="0" smtClean="0">
                <a:solidFill>
                  <a:srgbClr val="002060"/>
                </a:solidFill>
                <a:latin typeface="Arial"/>
                <a:cs typeface="Arial"/>
              </a:rPr>
              <a:t>Σ</a:t>
            </a:r>
            <a:r>
              <a:rPr lang="ru-RU" sz="1600" dirty="0" smtClean="0">
                <a:solidFill>
                  <a:srgbClr val="002060"/>
                </a:solidFill>
                <a:latin typeface="Arial"/>
                <a:cs typeface="Arial"/>
              </a:rPr>
              <a:t>(…).</a:t>
            </a: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9. В натуральную величину на фронтальную плоскость проекций проецируется треугольник, принадлежащий плоскости </a:t>
            </a:r>
            <a:r>
              <a:rPr lang="el-GR" sz="1600" dirty="0" smtClean="0">
                <a:solidFill>
                  <a:srgbClr val="002060"/>
                </a:solidFill>
                <a:latin typeface="Arial"/>
                <a:cs typeface="Arial"/>
              </a:rPr>
              <a:t>Σ</a:t>
            </a:r>
            <a:r>
              <a:rPr lang="ru-RU" sz="1600" dirty="0" smtClean="0">
                <a:solidFill>
                  <a:srgbClr val="002060"/>
                </a:solidFill>
                <a:latin typeface="Arial"/>
                <a:cs typeface="Arial"/>
              </a:rPr>
              <a:t>(…).</a:t>
            </a:r>
            <a:endParaRPr lang="ru-RU" sz="16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1600" dirty="0">
              <a:latin typeface="GOST type B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 l="2087" t="71429" r="1608" b="973"/>
          <a:stretch>
            <a:fillRect/>
          </a:stretch>
        </p:blipFill>
        <p:spPr bwMode="auto">
          <a:xfrm>
            <a:off x="1571604" y="1214422"/>
            <a:ext cx="578647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4000504"/>
            <a:ext cx="600075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704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10. Прямой а принадлежит точка..</a:t>
            </a:r>
            <a:r>
              <a:rPr lang="ru-RU" sz="1600" dirty="0" smtClean="0">
                <a:solidFill>
                  <a:srgbClr val="002060"/>
                </a:solidFill>
                <a:latin typeface="Arial"/>
                <a:cs typeface="Arial"/>
              </a:rPr>
              <a:t>.</a:t>
            </a: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11. Прямой а принадлежит точка…, равноудаленная от плоскости П</a:t>
            </a:r>
            <a:r>
              <a:rPr lang="ru-RU" sz="1200" dirty="0" smtClean="0">
                <a:solidFill>
                  <a:srgbClr val="002060"/>
                </a:solidFill>
                <a:latin typeface="GOST type B" pitchFamily="34" charset="0"/>
              </a:rPr>
              <a:t>1</a:t>
            </a: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 и П</a:t>
            </a:r>
            <a:r>
              <a:rPr lang="ru-RU" sz="1200" dirty="0" smtClean="0">
                <a:solidFill>
                  <a:srgbClr val="002060"/>
                </a:solidFill>
                <a:latin typeface="GOST type B" pitchFamily="34" charset="0"/>
              </a:rPr>
              <a:t>2</a:t>
            </a:r>
            <a:r>
              <a:rPr lang="ru-RU" sz="1600" dirty="0" smtClean="0">
                <a:solidFill>
                  <a:srgbClr val="002060"/>
                </a:solidFill>
                <a:latin typeface="Arial"/>
                <a:cs typeface="Arial"/>
              </a:rPr>
              <a:t>.</a:t>
            </a:r>
            <a:endParaRPr lang="ru-RU" sz="16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1600" dirty="0">
              <a:latin typeface="GOST type B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8794" t="51087" r="2009"/>
          <a:stretch>
            <a:fillRect/>
          </a:stretch>
        </p:blipFill>
        <p:spPr bwMode="auto">
          <a:xfrm>
            <a:off x="1785918" y="3500438"/>
            <a:ext cx="557937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928670"/>
            <a:ext cx="504825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704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12. Прямая </a:t>
            </a:r>
            <a:r>
              <a:rPr lang="ru-RU" sz="1600" dirty="0" err="1" smtClean="0">
                <a:solidFill>
                  <a:srgbClr val="002060"/>
                </a:solidFill>
                <a:latin typeface="GOST type B" pitchFamily="34" charset="0"/>
                <a:cs typeface="Arial"/>
              </a:rPr>
              <a:t>ℓ </a:t>
            </a: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  <a:cs typeface="Arial"/>
              </a:rPr>
              <a:t>принадлежит плоскости</a:t>
            </a: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..</a:t>
            </a:r>
            <a:r>
              <a:rPr lang="ru-RU" sz="1600" dirty="0" smtClean="0">
                <a:solidFill>
                  <a:srgbClr val="002060"/>
                </a:solidFill>
                <a:latin typeface="Arial"/>
                <a:cs typeface="Arial"/>
              </a:rPr>
              <a:t>.</a:t>
            </a: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Arial"/>
              <a:cs typeface="Arial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Arial"/>
              <a:cs typeface="Arial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13. Точка… принадлежит плоскости </a:t>
            </a:r>
            <a:r>
              <a:rPr lang="el-GR" sz="1600" dirty="0" smtClean="0">
                <a:solidFill>
                  <a:srgbClr val="002060"/>
                </a:solidFill>
                <a:latin typeface="Arial"/>
                <a:cs typeface="Arial"/>
              </a:rPr>
              <a:t>Σ</a:t>
            </a:r>
            <a:r>
              <a:rPr lang="ru-RU" sz="1600" dirty="0" smtClean="0">
                <a:solidFill>
                  <a:srgbClr val="002060"/>
                </a:solidFill>
                <a:latin typeface="Arial"/>
                <a:cs typeface="Arial"/>
              </a:rPr>
              <a:t>(</a:t>
            </a:r>
            <a:r>
              <a:rPr lang="en-US" sz="1600" dirty="0" err="1" smtClean="0">
                <a:solidFill>
                  <a:srgbClr val="002060"/>
                </a:solidFill>
                <a:latin typeface="Arial"/>
                <a:cs typeface="Arial"/>
              </a:rPr>
              <a:t>h∩f</a:t>
            </a:r>
            <a:r>
              <a:rPr lang="ru-RU" sz="1600" dirty="0" smtClean="0">
                <a:solidFill>
                  <a:srgbClr val="002060"/>
                </a:solidFill>
                <a:latin typeface="Arial"/>
                <a:cs typeface="Arial"/>
              </a:rPr>
              <a:t>).</a:t>
            </a:r>
            <a:endParaRPr lang="ru-RU" sz="16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1600" dirty="0">
              <a:latin typeface="GOST type B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857232"/>
            <a:ext cx="4357718" cy="2694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4000504"/>
            <a:ext cx="480205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704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14. </a:t>
            </a: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Параллельна плоскости</a:t>
            </a: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 </a:t>
            </a:r>
            <a:r>
              <a:rPr lang="el-GR" sz="1600" dirty="0" smtClean="0">
                <a:solidFill>
                  <a:srgbClr val="002060"/>
                </a:solidFill>
                <a:latin typeface="Arial"/>
                <a:cs typeface="Arial"/>
              </a:rPr>
              <a:t>Δ</a:t>
            </a: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  <a:cs typeface="Arial"/>
              </a:rPr>
              <a:t>(</a:t>
            </a:r>
            <a:r>
              <a:rPr lang="en-US" sz="1600" dirty="0" err="1" smtClean="0">
                <a:solidFill>
                  <a:srgbClr val="002060"/>
                </a:solidFill>
                <a:latin typeface="Arial"/>
                <a:cs typeface="Arial"/>
              </a:rPr>
              <a:t>h∩f</a:t>
            </a: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  <a:cs typeface="Arial"/>
              </a:rPr>
              <a:t>) прямая …</a:t>
            </a: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  <a:cs typeface="Arial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  <a:cs typeface="Arial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  <a:cs typeface="Arial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15. Признак параллельности прямой и плоскости: прямая параллельна плоскости, если она параллельна</a:t>
            </a: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…</a:t>
            </a:r>
            <a:endParaRPr lang="ru-RU" sz="1600" dirty="0" smtClean="0">
              <a:solidFill>
                <a:srgbClr val="002060"/>
              </a:solidFill>
              <a:latin typeface="Arial"/>
              <a:cs typeface="Arial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Arial"/>
              <a:cs typeface="Arial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Arial"/>
              <a:cs typeface="Arial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Arial"/>
              <a:cs typeface="Arial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  <a:cs typeface="Arial"/>
              </a:rPr>
              <a:t>16. Признак параллельности плоскости: Плоскости параллельны, если…</a:t>
            </a: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Arial"/>
              <a:cs typeface="Arial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Arial"/>
              <a:cs typeface="Arial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Arial"/>
              <a:cs typeface="Arial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Arial"/>
              <a:cs typeface="Arial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Arial"/>
              <a:cs typeface="Arial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Arial"/>
              <a:cs typeface="Arial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Arial"/>
              <a:cs typeface="Arial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1600" dirty="0">
              <a:latin typeface="GOST type B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850" t="5064" r="1976" b="88184"/>
          <a:stretch>
            <a:fillRect/>
          </a:stretch>
        </p:blipFill>
        <p:spPr bwMode="auto">
          <a:xfrm>
            <a:off x="714348" y="3571876"/>
            <a:ext cx="7429552" cy="593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1921" t="16881" r="2048" b="56110"/>
          <a:stretch>
            <a:fillRect/>
          </a:stretch>
        </p:blipFill>
        <p:spPr bwMode="auto">
          <a:xfrm>
            <a:off x="1071538" y="928670"/>
            <a:ext cx="580433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 l="2224" t="48017" r="4374" b="34391"/>
          <a:stretch>
            <a:fillRect/>
          </a:stretch>
        </p:blipFill>
        <p:spPr bwMode="auto">
          <a:xfrm>
            <a:off x="1357290" y="4572008"/>
            <a:ext cx="6000792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704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17. Параллельными являются плоскости…</a:t>
            </a: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  <a:cs typeface="Arial"/>
              </a:rPr>
              <a:t>.</a:t>
            </a: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.</a:t>
            </a: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  <a:cs typeface="Arial"/>
              </a:rPr>
              <a:t>.</a:t>
            </a: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18. Плоскости </a:t>
            </a:r>
            <a:r>
              <a:rPr lang="el-GR" sz="1600" dirty="0" smtClean="0">
                <a:solidFill>
                  <a:srgbClr val="002060"/>
                </a:solidFill>
                <a:latin typeface="Arial"/>
                <a:cs typeface="Arial"/>
              </a:rPr>
              <a:t>Θ</a:t>
            </a:r>
            <a:r>
              <a:rPr lang="ru-RU" sz="1600" dirty="0" smtClean="0">
                <a:solidFill>
                  <a:srgbClr val="002060"/>
                </a:solidFill>
                <a:latin typeface="Arial"/>
                <a:cs typeface="Arial"/>
              </a:rPr>
              <a:t>(</a:t>
            </a:r>
            <a:r>
              <a:rPr lang="en-US" sz="1600" dirty="0" err="1" smtClean="0">
                <a:solidFill>
                  <a:srgbClr val="002060"/>
                </a:solidFill>
                <a:latin typeface="Arial"/>
                <a:cs typeface="Arial"/>
              </a:rPr>
              <a:t>h∩f</a:t>
            </a:r>
            <a:r>
              <a:rPr lang="ru-RU" sz="1600" dirty="0" smtClean="0">
                <a:solidFill>
                  <a:srgbClr val="002060"/>
                </a:solidFill>
                <a:latin typeface="Arial"/>
                <a:cs typeface="Arial"/>
              </a:rPr>
              <a:t>) </a:t>
            </a: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  <a:cs typeface="Arial"/>
              </a:rPr>
              <a:t>параллельна плоскость</a:t>
            </a: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..</a:t>
            </a:r>
            <a:r>
              <a:rPr lang="ru-RU" sz="1600" dirty="0" smtClean="0">
                <a:solidFill>
                  <a:srgbClr val="002060"/>
                </a:solidFill>
                <a:latin typeface="Arial"/>
                <a:cs typeface="Arial"/>
              </a:rPr>
              <a:t>.</a:t>
            </a:r>
            <a:endParaRPr lang="ru-RU" sz="16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1600" dirty="0">
              <a:latin typeface="GOST type B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1921" t="70898" r="2048" b="404"/>
          <a:stretch>
            <a:fillRect/>
          </a:stretch>
        </p:blipFill>
        <p:spPr bwMode="auto">
          <a:xfrm>
            <a:off x="1357290" y="928670"/>
            <a:ext cx="5883129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3714752"/>
            <a:ext cx="614009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7620" y="642918"/>
            <a:ext cx="1051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Ответы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1071546"/>
          <a:ext cx="8644000" cy="2389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5888"/>
                <a:gridCol w="642942"/>
                <a:gridCol w="785818"/>
                <a:gridCol w="742952"/>
                <a:gridCol w="864400"/>
                <a:gridCol w="864400"/>
                <a:gridCol w="864400"/>
                <a:gridCol w="864400"/>
                <a:gridCol w="864400"/>
                <a:gridCol w="864400"/>
              </a:tblGrid>
              <a:tr h="119459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 вопроса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</a:tr>
              <a:tr h="119459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 ответа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20" y="3857628"/>
          <a:ext cx="8644000" cy="2389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5888"/>
                <a:gridCol w="642942"/>
                <a:gridCol w="785818"/>
                <a:gridCol w="742952"/>
                <a:gridCol w="864400"/>
                <a:gridCol w="864400"/>
                <a:gridCol w="864400"/>
                <a:gridCol w="864400"/>
                <a:gridCol w="864400"/>
                <a:gridCol w="864400"/>
              </a:tblGrid>
              <a:tr h="119459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 вопроса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18</a:t>
                      </a:r>
                      <a:endParaRPr lang="ru-RU" dirty="0"/>
                    </a:p>
                  </a:txBody>
                  <a:tcPr/>
                </a:tc>
              </a:tr>
              <a:tr h="119459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 ответа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116632"/>
            <a:ext cx="7927032" cy="122413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Спасибо за внимание!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9989" b="100000" l="1532" r="98723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12" y="1928802"/>
            <a:ext cx="5336315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500174"/>
            <a:ext cx="1552575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669276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Прямоугольник 85"/>
          <p:cNvSpPr/>
          <p:nvPr/>
        </p:nvSpPr>
        <p:spPr>
          <a:xfrm>
            <a:off x="152400" y="695325"/>
            <a:ext cx="8799513" cy="1147763"/>
          </a:xfrm>
          <a:prstGeom prst="rect">
            <a:avLst/>
          </a:prstGeom>
          <a:solidFill>
            <a:srgbClr val="FFFFFF">
              <a:alpha val="34118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168275" y="3019425"/>
            <a:ext cx="8821738" cy="3340100"/>
          </a:xfrm>
          <a:prstGeom prst="rect">
            <a:avLst/>
          </a:prstGeom>
          <a:solidFill>
            <a:srgbClr val="FFFFFF">
              <a:alpha val="34118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 flipH="1" flipV="1">
            <a:off x="1127125" y="4540250"/>
            <a:ext cx="1909763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869950" y="4270375"/>
            <a:ext cx="3587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х</a:t>
            </a:r>
          </a:p>
        </p:txBody>
      </p:sp>
      <p:sp>
        <p:nvSpPr>
          <p:cNvPr id="4102" name="Oval 6"/>
          <p:cNvSpPr>
            <a:spLocks noChangeArrowheads="1"/>
          </p:cNvSpPr>
          <p:nvPr/>
        </p:nvSpPr>
        <p:spPr bwMode="auto">
          <a:xfrm>
            <a:off x="2566988" y="3890963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03" name="Freeform 7"/>
          <p:cNvSpPr>
            <a:spLocks/>
          </p:cNvSpPr>
          <p:nvPr/>
        </p:nvSpPr>
        <p:spPr bwMode="auto">
          <a:xfrm>
            <a:off x="1690688" y="3978275"/>
            <a:ext cx="4762" cy="1423988"/>
          </a:xfrm>
          <a:custGeom>
            <a:avLst/>
            <a:gdLst>
              <a:gd name="T0" fmla="*/ 0 w 3"/>
              <a:gd name="T1" fmla="*/ 0 h 897"/>
              <a:gd name="T2" fmla="*/ 2147483647 w 3"/>
              <a:gd name="T3" fmla="*/ 2147483647 h 897"/>
              <a:gd name="T4" fmla="*/ 0 60000 65536"/>
              <a:gd name="T5" fmla="*/ 0 60000 65536"/>
              <a:gd name="T6" fmla="*/ 0 w 3"/>
              <a:gd name="T7" fmla="*/ 0 h 897"/>
              <a:gd name="T8" fmla="*/ 3 w 3"/>
              <a:gd name="T9" fmla="*/ 897 h 89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897">
                <a:moveTo>
                  <a:pt x="0" y="0"/>
                </a:moveTo>
                <a:lnTo>
                  <a:pt x="3" y="897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04" name="Oval 8"/>
          <p:cNvSpPr>
            <a:spLocks noChangeArrowheads="1"/>
          </p:cNvSpPr>
          <p:nvPr/>
        </p:nvSpPr>
        <p:spPr bwMode="auto">
          <a:xfrm>
            <a:off x="1655763" y="5332413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05" name="Freeform 9"/>
          <p:cNvSpPr>
            <a:spLocks/>
          </p:cNvSpPr>
          <p:nvPr/>
        </p:nvSpPr>
        <p:spPr bwMode="auto">
          <a:xfrm>
            <a:off x="2171700" y="3597275"/>
            <a:ext cx="4763" cy="1562100"/>
          </a:xfrm>
          <a:custGeom>
            <a:avLst/>
            <a:gdLst>
              <a:gd name="T0" fmla="*/ 0 w 3"/>
              <a:gd name="T1" fmla="*/ 0 h 984"/>
              <a:gd name="T2" fmla="*/ 2147483647 w 3"/>
              <a:gd name="T3" fmla="*/ 2147483647 h 984"/>
              <a:gd name="T4" fmla="*/ 0 60000 65536"/>
              <a:gd name="T5" fmla="*/ 0 60000 65536"/>
              <a:gd name="T6" fmla="*/ 0 w 3"/>
              <a:gd name="T7" fmla="*/ 0 h 984"/>
              <a:gd name="T8" fmla="*/ 3 w 3"/>
              <a:gd name="T9" fmla="*/ 984 h 98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984">
                <a:moveTo>
                  <a:pt x="0" y="0"/>
                </a:moveTo>
                <a:lnTo>
                  <a:pt x="3" y="984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06" name="Freeform 10"/>
          <p:cNvSpPr>
            <a:spLocks/>
          </p:cNvSpPr>
          <p:nvPr/>
        </p:nvSpPr>
        <p:spPr bwMode="auto">
          <a:xfrm>
            <a:off x="2605088" y="3967163"/>
            <a:ext cx="1587" cy="1481137"/>
          </a:xfrm>
          <a:custGeom>
            <a:avLst/>
            <a:gdLst>
              <a:gd name="T0" fmla="*/ 0 w 1"/>
              <a:gd name="T1" fmla="*/ 0 h 933"/>
              <a:gd name="T2" fmla="*/ 0 w 1"/>
              <a:gd name="T3" fmla="*/ 2147483647 h 933"/>
              <a:gd name="T4" fmla="*/ 0 60000 65536"/>
              <a:gd name="T5" fmla="*/ 0 60000 65536"/>
              <a:gd name="T6" fmla="*/ 0 w 1"/>
              <a:gd name="T7" fmla="*/ 0 h 933"/>
              <a:gd name="T8" fmla="*/ 1 w 1"/>
              <a:gd name="T9" fmla="*/ 933 h 93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933">
                <a:moveTo>
                  <a:pt x="0" y="0"/>
                </a:moveTo>
                <a:lnTo>
                  <a:pt x="0" y="933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07" name="Oval 11"/>
          <p:cNvSpPr>
            <a:spLocks noChangeArrowheads="1"/>
          </p:cNvSpPr>
          <p:nvPr/>
        </p:nvSpPr>
        <p:spPr bwMode="auto">
          <a:xfrm>
            <a:off x="2566988" y="5403850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1279525" y="3802063"/>
            <a:ext cx="431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А</a:t>
            </a:r>
            <a:r>
              <a:rPr lang="ru-RU" altLang="ru-RU" baseline="-250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2168525" y="3338513"/>
            <a:ext cx="431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В</a:t>
            </a:r>
            <a:r>
              <a:rPr lang="ru-RU" altLang="ru-RU" baseline="-250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2638425" y="3748088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С</a:t>
            </a:r>
            <a:r>
              <a:rPr lang="ru-RU" altLang="ru-RU" baseline="-250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2638425" y="5259388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С</a:t>
            </a:r>
            <a:r>
              <a:rPr lang="ru-RU" altLang="ru-RU" baseline="-2500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1282700" y="5183188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А</a:t>
            </a:r>
            <a:r>
              <a:rPr lang="ru-RU" altLang="ru-RU" baseline="-2500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1979613" y="5164138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В</a:t>
            </a:r>
            <a:r>
              <a:rPr lang="ru-RU" altLang="ru-RU" baseline="-2500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1517650" y="2695575"/>
            <a:ext cx="1295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CD1805"/>
                </a:solidFill>
                <a:sym typeface="Symbol" pitchFamily="18" charset="2"/>
              </a:rPr>
              <a:t>(</a:t>
            </a:r>
            <a:r>
              <a:rPr lang="ru-RU" altLang="ru-RU">
                <a:solidFill>
                  <a:srgbClr val="CD1805"/>
                </a:solidFill>
              </a:rPr>
              <a:t>АВ</a:t>
            </a:r>
            <a:r>
              <a:rPr lang="ru-RU" altLang="ru-RU">
                <a:solidFill>
                  <a:srgbClr val="CD1805"/>
                </a:solidFill>
                <a:sym typeface="Symbol" pitchFamily="18" charset="2"/>
              </a:rPr>
              <a:t></a:t>
            </a:r>
            <a:r>
              <a:rPr lang="en-US" altLang="ru-RU">
                <a:solidFill>
                  <a:srgbClr val="CD1805"/>
                </a:solidFill>
                <a:sym typeface="Symbol" pitchFamily="18" charset="2"/>
              </a:rPr>
              <a:t>B</a:t>
            </a:r>
            <a:r>
              <a:rPr lang="ru-RU" altLang="ru-RU">
                <a:solidFill>
                  <a:srgbClr val="CD1805"/>
                </a:solidFill>
              </a:rPr>
              <a:t>С)</a:t>
            </a:r>
            <a:endParaRPr lang="ru-RU" altLang="ru-RU" baseline="-25000">
              <a:solidFill>
                <a:srgbClr val="CD1805"/>
              </a:solidFill>
            </a:endParaRPr>
          </a:p>
        </p:txBody>
      </p:sp>
      <p:sp>
        <p:nvSpPr>
          <p:cNvPr id="4115" name="Freeform 19"/>
          <p:cNvSpPr>
            <a:spLocks/>
          </p:cNvSpPr>
          <p:nvPr/>
        </p:nvSpPr>
        <p:spPr bwMode="auto">
          <a:xfrm>
            <a:off x="2171700" y="3611563"/>
            <a:ext cx="414338" cy="290512"/>
          </a:xfrm>
          <a:custGeom>
            <a:avLst/>
            <a:gdLst>
              <a:gd name="T0" fmla="*/ 2147483647 w 261"/>
              <a:gd name="T1" fmla="*/ 2147483647 h 183"/>
              <a:gd name="T2" fmla="*/ 0 w 261"/>
              <a:gd name="T3" fmla="*/ 0 h 183"/>
              <a:gd name="T4" fmla="*/ 0 60000 65536"/>
              <a:gd name="T5" fmla="*/ 0 60000 65536"/>
              <a:gd name="T6" fmla="*/ 0 w 261"/>
              <a:gd name="T7" fmla="*/ 0 h 183"/>
              <a:gd name="T8" fmla="*/ 261 w 261"/>
              <a:gd name="T9" fmla="*/ 183 h 18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61" h="183">
                <a:moveTo>
                  <a:pt x="261" y="183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16" name="Freeform 20"/>
          <p:cNvSpPr>
            <a:spLocks/>
          </p:cNvSpPr>
          <p:nvPr/>
        </p:nvSpPr>
        <p:spPr bwMode="auto">
          <a:xfrm>
            <a:off x="1695450" y="3611563"/>
            <a:ext cx="476250" cy="366712"/>
          </a:xfrm>
          <a:custGeom>
            <a:avLst/>
            <a:gdLst>
              <a:gd name="T0" fmla="*/ 2147483647 w 300"/>
              <a:gd name="T1" fmla="*/ 0 h 231"/>
              <a:gd name="T2" fmla="*/ 0 w 300"/>
              <a:gd name="T3" fmla="*/ 2147483647 h 231"/>
              <a:gd name="T4" fmla="*/ 0 60000 65536"/>
              <a:gd name="T5" fmla="*/ 0 60000 65536"/>
              <a:gd name="T6" fmla="*/ 0 w 300"/>
              <a:gd name="T7" fmla="*/ 0 h 231"/>
              <a:gd name="T8" fmla="*/ 300 w 300"/>
              <a:gd name="T9" fmla="*/ 231 h 23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0" h="231">
                <a:moveTo>
                  <a:pt x="300" y="0"/>
                </a:moveTo>
                <a:lnTo>
                  <a:pt x="0" y="231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17" name="Freeform 21"/>
          <p:cNvSpPr>
            <a:spLocks/>
          </p:cNvSpPr>
          <p:nvPr/>
        </p:nvSpPr>
        <p:spPr bwMode="auto">
          <a:xfrm>
            <a:off x="2166938" y="5149850"/>
            <a:ext cx="419100" cy="276225"/>
          </a:xfrm>
          <a:custGeom>
            <a:avLst/>
            <a:gdLst>
              <a:gd name="T0" fmla="*/ 2147483647 w 264"/>
              <a:gd name="T1" fmla="*/ 2147483647 h 174"/>
              <a:gd name="T2" fmla="*/ 0 w 264"/>
              <a:gd name="T3" fmla="*/ 0 h 174"/>
              <a:gd name="T4" fmla="*/ 0 60000 65536"/>
              <a:gd name="T5" fmla="*/ 0 60000 65536"/>
              <a:gd name="T6" fmla="*/ 0 w 264"/>
              <a:gd name="T7" fmla="*/ 0 h 174"/>
              <a:gd name="T8" fmla="*/ 264 w 264"/>
              <a:gd name="T9" fmla="*/ 174 h 17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64" h="174">
                <a:moveTo>
                  <a:pt x="264" y="174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18" name="Freeform 22"/>
          <p:cNvSpPr>
            <a:spLocks/>
          </p:cNvSpPr>
          <p:nvPr/>
        </p:nvSpPr>
        <p:spPr bwMode="auto">
          <a:xfrm>
            <a:off x="1704975" y="5149850"/>
            <a:ext cx="466725" cy="204788"/>
          </a:xfrm>
          <a:custGeom>
            <a:avLst/>
            <a:gdLst>
              <a:gd name="T0" fmla="*/ 2147483647 w 294"/>
              <a:gd name="T1" fmla="*/ 0 h 129"/>
              <a:gd name="T2" fmla="*/ 0 w 294"/>
              <a:gd name="T3" fmla="*/ 2147483647 h 129"/>
              <a:gd name="T4" fmla="*/ 0 60000 65536"/>
              <a:gd name="T5" fmla="*/ 0 60000 65536"/>
              <a:gd name="T6" fmla="*/ 0 w 294"/>
              <a:gd name="T7" fmla="*/ 0 h 129"/>
              <a:gd name="T8" fmla="*/ 294 w 294"/>
              <a:gd name="T9" fmla="*/ 129 h 12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94" h="129">
                <a:moveTo>
                  <a:pt x="294" y="0"/>
                </a:moveTo>
                <a:lnTo>
                  <a:pt x="0" y="129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19" name="Oval 23"/>
          <p:cNvSpPr>
            <a:spLocks noChangeArrowheads="1"/>
          </p:cNvSpPr>
          <p:nvPr/>
        </p:nvSpPr>
        <p:spPr bwMode="auto">
          <a:xfrm>
            <a:off x="2144713" y="5114925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20" name="Oval 24"/>
          <p:cNvSpPr>
            <a:spLocks noChangeArrowheads="1"/>
          </p:cNvSpPr>
          <p:nvPr/>
        </p:nvSpPr>
        <p:spPr bwMode="auto">
          <a:xfrm>
            <a:off x="1654175" y="3957638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21" name="Oval 25"/>
          <p:cNvSpPr>
            <a:spLocks noChangeArrowheads="1"/>
          </p:cNvSpPr>
          <p:nvPr/>
        </p:nvSpPr>
        <p:spPr bwMode="auto">
          <a:xfrm>
            <a:off x="2138363" y="3587750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22" name="Line 26"/>
          <p:cNvSpPr>
            <a:spLocks noChangeShapeType="1"/>
          </p:cNvSpPr>
          <p:nvPr/>
        </p:nvSpPr>
        <p:spPr bwMode="auto">
          <a:xfrm flipH="1" flipV="1">
            <a:off x="3916363" y="4559300"/>
            <a:ext cx="1909762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123" name="Text Box 27"/>
          <p:cNvSpPr txBox="1">
            <a:spLocks noChangeArrowheads="1"/>
          </p:cNvSpPr>
          <p:nvPr/>
        </p:nvSpPr>
        <p:spPr bwMode="auto">
          <a:xfrm>
            <a:off x="3659188" y="4289425"/>
            <a:ext cx="3587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х</a:t>
            </a:r>
          </a:p>
        </p:txBody>
      </p:sp>
      <p:sp>
        <p:nvSpPr>
          <p:cNvPr id="4124" name="Freeform 28"/>
          <p:cNvSpPr>
            <a:spLocks/>
          </p:cNvSpPr>
          <p:nvPr/>
        </p:nvSpPr>
        <p:spPr bwMode="auto">
          <a:xfrm>
            <a:off x="4479925" y="3997325"/>
            <a:ext cx="4763" cy="1423988"/>
          </a:xfrm>
          <a:custGeom>
            <a:avLst/>
            <a:gdLst>
              <a:gd name="T0" fmla="*/ 0 w 3"/>
              <a:gd name="T1" fmla="*/ 0 h 897"/>
              <a:gd name="T2" fmla="*/ 2147483647 w 3"/>
              <a:gd name="T3" fmla="*/ 2147483647 h 897"/>
              <a:gd name="T4" fmla="*/ 0 60000 65536"/>
              <a:gd name="T5" fmla="*/ 0 60000 65536"/>
              <a:gd name="T6" fmla="*/ 0 w 3"/>
              <a:gd name="T7" fmla="*/ 0 h 897"/>
              <a:gd name="T8" fmla="*/ 3 w 3"/>
              <a:gd name="T9" fmla="*/ 897 h 89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897">
                <a:moveTo>
                  <a:pt x="0" y="0"/>
                </a:moveTo>
                <a:lnTo>
                  <a:pt x="3" y="897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25" name="Freeform 29"/>
          <p:cNvSpPr>
            <a:spLocks/>
          </p:cNvSpPr>
          <p:nvPr/>
        </p:nvSpPr>
        <p:spPr bwMode="auto">
          <a:xfrm>
            <a:off x="4960938" y="3616325"/>
            <a:ext cx="3175" cy="2062163"/>
          </a:xfrm>
          <a:custGeom>
            <a:avLst/>
            <a:gdLst>
              <a:gd name="T0" fmla="*/ 0 w 2"/>
              <a:gd name="T1" fmla="*/ 0 h 1299"/>
              <a:gd name="T2" fmla="*/ 2147483647 w 2"/>
              <a:gd name="T3" fmla="*/ 2147483647 h 1299"/>
              <a:gd name="T4" fmla="*/ 0 60000 65536"/>
              <a:gd name="T5" fmla="*/ 0 60000 65536"/>
              <a:gd name="T6" fmla="*/ 0 w 2"/>
              <a:gd name="T7" fmla="*/ 0 h 1299"/>
              <a:gd name="T8" fmla="*/ 2 w 2"/>
              <a:gd name="T9" fmla="*/ 1299 h 129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" h="1299">
                <a:moveTo>
                  <a:pt x="0" y="0"/>
                </a:moveTo>
                <a:lnTo>
                  <a:pt x="2" y="1299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26" name="Freeform 30"/>
          <p:cNvSpPr>
            <a:spLocks/>
          </p:cNvSpPr>
          <p:nvPr/>
        </p:nvSpPr>
        <p:spPr bwMode="auto">
          <a:xfrm>
            <a:off x="5387975" y="4349750"/>
            <a:ext cx="4763" cy="762000"/>
          </a:xfrm>
          <a:custGeom>
            <a:avLst/>
            <a:gdLst>
              <a:gd name="T0" fmla="*/ 2147483647 w 3"/>
              <a:gd name="T1" fmla="*/ 0 h 480"/>
              <a:gd name="T2" fmla="*/ 0 w 3"/>
              <a:gd name="T3" fmla="*/ 2147483647 h 480"/>
              <a:gd name="T4" fmla="*/ 0 60000 65536"/>
              <a:gd name="T5" fmla="*/ 0 60000 65536"/>
              <a:gd name="T6" fmla="*/ 0 w 3"/>
              <a:gd name="T7" fmla="*/ 0 h 480"/>
              <a:gd name="T8" fmla="*/ 3 w 3"/>
              <a:gd name="T9" fmla="*/ 480 h 48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480">
                <a:moveTo>
                  <a:pt x="3" y="0"/>
                </a:moveTo>
                <a:lnTo>
                  <a:pt x="0" y="480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27" name="Text Box 31"/>
          <p:cNvSpPr txBox="1">
            <a:spLocks noChangeArrowheads="1"/>
          </p:cNvSpPr>
          <p:nvPr/>
        </p:nvSpPr>
        <p:spPr bwMode="auto">
          <a:xfrm>
            <a:off x="4068763" y="3821113"/>
            <a:ext cx="431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А</a:t>
            </a:r>
            <a:r>
              <a:rPr lang="ru-RU" altLang="ru-RU" baseline="-250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4128" name="Text Box 32"/>
          <p:cNvSpPr txBox="1">
            <a:spLocks noChangeArrowheads="1"/>
          </p:cNvSpPr>
          <p:nvPr/>
        </p:nvSpPr>
        <p:spPr bwMode="auto">
          <a:xfrm>
            <a:off x="4957763" y="3357563"/>
            <a:ext cx="431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В</a:t>
            </a:r>
            <a:r>
              <a:rPr lang="ru-RU" altLang="ru-RU" baseline="-250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4129" name="Text Box 33"/>
          <p:cNvSpPr txBox="1">
            <a:spLocks noChangeArrowheads="1"/>
          </p:cNvSpPr>
          <p:nvPr/>
        </p:nvSpPr>
        <p:spPr bwMode="auto">
          <a:xfrm>
            <a:off x="5384800" y="4191000"/>
            <a:ext cx="504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С</a:t>
            </a:r>
            <a:r>
              <a:rPr lang="ru-RU" altLang="ru-RU" baseline="-2500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4130" name="Text Box 34"/>
          <p:cNvSpPr txBox="1">
            <a:spLocks noChangeArrowheads="1"/>
          </p:cNvSpPr>
          <p:nvPr/>
        </p:nvSpPr>
        <p:spPr bwMode="auto">
          <a:xfrm>
            <a:off x="5392738" y="4913313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С</a:t>
            </a:r>
            <a:r>
              <a:rPr lang="ru-RU" altLang="ru-RU" baseline="-2500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4131" name="Text Box 35"/>
          <p:cNvSpPr txBox="1">
            <a:spLocks noChangeArrowheads="1"/>
          </p:cNvSpPr>
          <p:nvPr/>
        </p:nvSpPr>
        <p:spPr bwMode="auto">
          <a:xfrm>
            <a:off x="4071938" y="5202238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А</a:t>
            </a:r>
            <a:r>
              <a:rPr lang="ru-RU" altLang="ru-RU" baseline="-2500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4132" name="Text Box 36"/>
          <p:cNvSpPr txBox="1">
            <a:spLocks noChangeArrowheads="1"/>
          </p:cNvSpPr>
          <p:nvPr/>
        </p:nvSpPr>
        <p:spPr bwMode="auto">
          <a:xfrm>
            <a:off x="4983163" y="5530850"/>
            <a:ext cx="504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В</a:t>
            </a:r>
            <a:r>
              <a:rPr lang="ru-RU" altLang="ru-RU" baseline="-2500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15397" name="Text Box 37"/>
          <p:cNvSpPr txBox="1">
            <a:spLocks noChangeArrowheads="1"/>
          </p:cNvSpPr>
          <p:nvPr/>
        </p:nvSpPr>
        <p:spPr bwMode="auto">
          <a:xfrm>
            <a:off x="4090988" y="2705100"/>
            <a:ext cx="1295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CD1805"/>
                </a:solidFill>
                <a:sym typeface="Symbol" pitchFamily="18" charset="2"/>
              </a:rPr>
              <a:t>(   </a:t>
            </a:r>
            <a:r>
              <a:rPr lang="ru-RU" altLang="ru-RU">
                <a:solidFill>
                  <a:srgbClr val="CD1805"/>
                </a:solidFill>
              </a:rPr>
              <a:t>АВС)</a:t>
            </a:r>
            <a:endParaRPr lang="ru-RU" altLang="ru-RU" baseline="-25000">
              <a:solidFill>
                <a:srgbClr val="CD1805"/>
              </a:solidFill>
            </a:endParaRPr>
          </a:p>
        </p:txBody>
      </p:sp>
      <p:sp>
        <p:nvSpPr>
          <p:cNvPr id="4134" name="Freeform 38"/>
          <p:cNvSpPr>
            <a:spLocks/>
          </p:cNvSpPr>
          <p:nvPr/>
        </p:nvSpPr>
        <p:spPr bwMode="auto">
          <a:xfrm>
            <a:off x="4960938" y="3630613"/>
            <a:ext cx="427037" cy="733425"/>
          </a:xfrm>
          <a:custGeom>
            <a:avLst/>
            <a:gdLst>
              <a:gd name="T0" fmla="*/ 2147483647 w 269"/>
              <a:gd name="T1" fmla="*/ 2147483647 h 462"/>
              <a:gd name="T2" fmla="*/ 0 w 269"/>
              <a:gd name="T3" fmla="*/ 0 h 462"/>
              <a:gd name="T4" fmla="*/ 0 60000 65536"/>
              <a:gd name="T5" fmla="*/ 0 60000 65536"/>
              <a:gd name="T6" fmla="*/ 0 w 269"/>
              <a:gd name="T7" fmla="*/ 0 h 462"/>
              <a:gd name="T8" fmla="*/ 269 w 269"/>
              <a:gd name="T9" fmla="*/ 462 h 46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69" h="462">
                <a:moveTo>
                  <a:pt x="269" y="462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35" name="Freeform 39"/>
          <p:cNvSpPr>
            <a:spLocks/>
          </p:cNvSpPr>
          <p:nvPr/>
        </p:nvSpPr>
        <p:spPr bwMode="auto">
          <a:xfrm>
            <a:off x="4484688" y="3630613"/>
            <a:ext cx="476250" cy="366712"/>
          </a:xfrm>
          <a:custGeom>
            <a:avLst/>
            <a:gdLst>
              <a:gd name="T0" fmla="*/ 2147483647 w 300"/>
              <a:gd name="T1" fmla="*/ 0 h 231"/>
              <a:gd name="T2" fmla="*/ 0 w 300"/>
              <a:gd name="T3" fmla="*/ 2147483647 h 231"/>
              <a:gd name="T4" fmla="*/ 0 60000 65536"/>
              <a:gd name="T5" fmla="*/ 0 60000 65536"/>
              <a:gd name="T6" fmla="*/ 0 w 300"/>
              <a:gd name="T7" fmla="*/ 0 h 231"/>
              <a:gd name="T8" fmla="*/ 300 w 300"/>
              <a:gd name="T9" fmla="*/ 231 h 23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0" h="231">
                <a:moveTo>
                  <a:pt x="300" y="0"/>
                </a:moveTo>
                <a:lnTo>
                  <a:pt x="0" y="231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36" name="Freeform 40"/>
          <p:cNvSpPr>
            <a:spLocks/>
          </p:cNvSpPr>
          <p:nvPr/>
        </p:nvSpPr>
        <p:spPr bwMode="auto">
          <a:xfrm>
            <a:off x="4964113" y="5097463"/>
            <a:ext cx="428625" cy="585787"/>
          </a:xfrm>
          <a:custGeom>
            <a:avLst/>
            <a:gdLst>
              <a:gd name="T0" fmla="*/ 2147483647 w 270"/>
              <a:gd name="T1" fmla="*/ 0 h 369"/>
              <a:gd name="T2" fmla="*/ 0 w 270"/>
              <a:gd name="T3" fmla="*/ 2147483647 h 369"/>
              <a:gd name="T4" fmla="*/ 0 60000 65536"/>
              <a:gd name="T5" fmla="*/ 0 60000 65536"/>
              <a:gd name="T6" fmla="*/ 0 w 270"/>
              <a:gd name="T7" fmla="*/ 0 h 369"/>
              <a:gd name="T8" fmla="*/ 270 w 270"/>
              <a:gd name="T9" fmla="*/ 369 h 36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70" h="369">
                <a:moveTo>
                  <a:pt x="270" y="0"/>
                </a:moveTo>
                <a:lnTo>
                  <a:pt x="0" y="369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37" name="Freeform 41"/>
          <p:cNvSpPr>
            <a:spLocks/>
          </p:cNvSpPr>
          <p:nvPr/>
        </p:nvSpPr>
        <p:spPr bwMode="auto">
          <a:xfrm>
            <a:off x="4494213" y="5097463"/>
            <a:ext cx="898525" cy="276225"/>
          </a:xfrm>
          <a:custGeom>
            <a:avLst/>
            <a:gdLst>
              <a:gd name="T0" fmla="*/ 2147483647 w 566"/>
              <a:gd name="T1" fmla="*/ 0 h 174"/>
              <a:gd name="T2" fmla="*/ 0 w 566"/>
              <a:gd name="T3" fmla="*/ 2147483647 h 174"/>
              <a:gd name="T4" fmla="*/ 0 60000 65536"/>
              <a:gd name="T5" fmla="*/ 0 60000 65536"/>
              <a:gd name="T6" fmla="*/ 0 w 566"/>
              <a:gd name="T7" fmla="*/ 0 h 174"/>
              <a:gd name="T8" fmla="*/ 566 w 566"/>
              <a:gd name="T9" fmla="*/ 174 h 17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66" h="174">
                <a:moveTo>
                  <a:pt x="566" y="0"/>
                </a:moveTo>
                <a:lnTo>
                  <a:pt x="0" y="174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38" name="Oval 42"/>
          <p:cNvSpPr>
            <a:spLocks noChangeArrowheads="1"/>
          </p:cNvSpPr>
          <p:nvPr/>
        </p:nvSpPr>
        <p:spPr bwMode="auto">
          <a:xfrm>
            <a:off x="4443413" y="3976688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39" name="Oval 43"/>
          <p:cNvSpPr>
            <a:spLocks noChangeArrowheads="1"/>
          </p:cNvSpPr>
          <p:nvPr/>
        </p:nvSpPr>
        <p:spPr bwMode="auto">
          <a:xfrm>
            <a:off x="4927600" y="3606800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40" name="Freeform 44"/>
          <p:cNvSpPr>
            <a:spLocks/>
          </p:cNvSpPr>
          <p:nvPr/>
        </p:nvSpPr>
        <p:spPr bwMode="auto">
          <a:xfrm>
            <a:off x="4511675" y="4035425"/>
            <a:ext cx="890588" cy="328613"/>
          </a:xfrm>
          <a:custGeom>
            <a:avLst/>
            <a:gdLst>
              <a:gd name="T0" fmla="*/ 2147483647 w 561"/>
              <a:gd name="T1" fmla="*/ 2147483647 h 207"/>
              <a:gd name="T2" fmla="*/ 0 w 561"/>
              <a:gd name="T3" fmla="*/ 0 h 207"/>
              <a:gd name="T4" fmla="*/ 0 60000 65536"/>
              <a:gd name="T5" fmla="*/ 0 60000 65536"/>
              <a:gd name="T6" fmla="*/ 0 w 561"/>
              <a:gd name="T7" fmla="*/ 0 h 207"/>
              <a:gd name="T8" fmla="*/ 561 w 561"/>
              <a:gd name="T9" fmla="*/ 207 h 20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61" h="207">
                <a:moveTo>
                  <a:pt x="561" y="207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41" name="Oval 45"/>
          <p:cNvSpPr>
            <a:spLocks noChangeArrowheads="1"/>
          </p:cNvSpPr>
          <p:nvPr/>
        </p:nvSpPr>
        <p:spPr bwMode="auto">
          <a:xfrm>
            <a:off x="5345113" y="4332288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42" name="Freeform 46"/>
          <p:cNvSpPr>
            <a:spLocks/>
          </p:cNvSpPr>
          <p:nvPr/>
        </p:nvSpPr>
        <p:spPr bwMode="auto">
          <a:xfrm>
            <a:off x="4478338" y="5378450"/>
            <a:ext cx="490537" cy="290513"/>
          </a:xfrm>
          <a:custGeom>
            <a:avLst/>
            <a:gdLst>
              <a:gd name="T0" fmla="*/ 2147483647 w 309"/>
              <a:gd name="T1" fmla="*/ 2147483647 h 183"/>
              <a:gd name="T2" fmla="*/ 0 w 309"/>
              <a:gd name="T3" fmla="*/ 0 h 183"/>
              <a:gd name="T4" fmla="*/ 0 60000 65536"/>
              <a:gd name="T5" fmla="*/ 0 60000 65536"/>
              <a:gd name="T6" fmla="*/ 0 w 309"/>
              <a:gd name="T7" fmla="*/ 0 h 183"/>
              <a:gd name="T8" fmla="*/ 309 w 309"/>
              <a:gd name="T9" fmla="*/ 183 h 18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9" h="183">
                <a:moveTo>
                  <a:pt x="309" y="183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43" name="Oval 47"/>
          <p:cNvSpPr>
            <a:spLocks noChangeArrowheads="1"/>
          </p:cNvSpPr>
          <p:nvPr/>
        </p:nvSpPr>
        <p:spPr bwMode="auto">
          <a:xfrm>
            <a:off x="4926013" y="5622925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44" name="Oval 48"/>
          <p:cNvSpPr>
            <a:spLocks noChangeArrowheads="1"/>
          </p:cNvSpPr>
          <p:nvPr/>
        </p:nvSpPr>
        <p:spPr bwMode="auto">
          <a:xfrm>
            <a:off x="5351463" y="5062538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45" name="Oval 49"/>
          <p:cNvSpPr>
            <a:spLocks noChangeArrowheads="1"/>
          </p:cNvSpPr>
          <p:nvPr/>
        </p:nvSpPr>
        <p:spPr bwMode="auto">
          <a:xfrm>
            <a:off x="4443413" y="5340350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46" name="Text Box 50"/>
          <p:cNvSpPr txBox="1">
            <a:spLocks noChangeArrowheads="1"/>
          </p:cNvSpPr>
          <p:nvPr/>
        </p:nvSpPr>
        <p:spPr bwMode="auto">
          <a:xfrm>
            <a:off x="276225" y="830263"/>
            <a:ext cx="284797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dirty="0">
                <a:solidFill>
                  <a:srgbClr val="002060"/>
                </a:solidFill>
                <a:sym typeface="Symbol" pitchFamily="18" charset="2"/>
              </a:rPr>
              <a:t>4</a:t>
            </a:r>
            <a:r>
              <a:rPr lang="ru-RU" sz="2000" dirty="0">
                <a:solidFill>
                  <a:srgbClr val="002060"/>
                </a:solidFill>
                <a:sym typeface="Symbol" pitchFamily="18" charset="2"/>
              </a:rPr>
              <a:t>. Пересекающимися прямыми</a:t>
            </a:r>
            <a:endParaRPr lang="ru-RU" sz="2000" baseline="-25000" dirty="0">
              <a:solidFill>
                <a:srgbClr val="002060"/>
              </a:solidFill>
            </a:endParaRPr>
          </a:p>
        </p:txBody>
      </p:sp>
      <p:sp>
        <p:nvSpPr>
          <p:cNvPr id="4147" name="Text Box 51"/>
          <p:cNvSpPr txBox="1">
            <a:spLocks noChangeArrowheads="1"/>
          </p:cNvSpPr>
          <p:nvPr/>
        </p:nvSpPr>
        <p:spPr bwMode="auto">
          <a:xfrm>
            <a:off x="3390900" y="815975"/>
            <a:ext cx="259238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dirty="0">
                <a:solidFill>
                  <a:srgbClr val="002060"/>
                </a:solidFill>
                <a:sym typeface="Symbol" pitchFamily="18" charset="2"/>
              </a:rPr>
              <a:t>5. </a:t>
            </a:r>
            <a:r>
              <a:rPr lang="ru-RU" sz="2000" dirty="0" smtClean="0">
                <a:solidFill>
                  <a:srgbClr val="002060"/>
                </a:solidFill>
                <a:sym typeface="Symbol" pitchFamily="18" charset="2"/>
              </a:rPr>
              <a:t>Плоской фигурой(отсеком </a:t>
            </a:r>
            <a:r>
              <a:rPr lang="ru-RU" sz="2000" dirty="0">
                <a:solidFill>
                  <a:srgbClr val="002060"/>
                </a:solidFill>
                <a:sym typeface="Symbol" pitchFamily="18" charset="2"/>
              </a:rPr>
              <a:t>плоскости)</a:t>
            </a:r>
            <a:endParaRPr lang="ru-RU" sz="2000" baseline="-25000" dirty="0">
              <a:solidFill>
                <a:srgbClr val="002060"/>
              </a:solidFill>
            </a:endParaRPr>
          </a:p>
        </p:txBody>
      </p:sp>
      <p:sp>
        <p:nvSpPr>
          <p:cNvPr id="4149" name="Text Box 53"/>
          <p:cNvSpPr txBox="1">
            <a:spLocks noChangeArrowheads="1"/>
          </p:cNvSpPr>
          <p:nvPr/>
        </p:nvSpPr>
        <p:spPr bwMode="auto">
          <a:xfrm>
            <a:off x="6078538" y="896938"/>
            <a:ext cx="25923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dirty="0">
                <a:solidFill>
                  <a:srgbClr val="002060"/>
                </a:solidFill>
                <a:sym typeface="Symbol" pitchFamily="18" charset="2"/>
              </a:rPr>
              <a:t>6. Следами</a:t>
            </a:r>
            <a:endParaRPr lang="ru-RU" sz="2000" baseline="-25000" dirty="0">
              <a:solidFill>
                <a:srgbClr val="002060"/>
              </a:solidFill>
            </a:endParaRPr>
          </a:p>
        </p:txBody>
      </p:sp>
      <p:sp>
        <p:nvSpPr>
          <p:cNvPr id="4150" name="Line 54"/>
          <p:cNvSpPr>
            <a:spLocks noChangeShapeType="1"/>
          </p:cNvSpPr>
          <p:nvPr/>
        </p:nvSpPr>
        <p:spPr bwMode="auto">
          <a:xfrm flipH="1" flipV="1">
            <a:off x="6383338" y="4540250"/>
            <a:ext cx="1909762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stealth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151" name="Text Box 55"/>
          <p:cNvSpPr txBox="1">
            <a:spLocks noChangeArrowheads="1"/>
          </p:cNvSpPr>
          <p:nvPr/>
        </p:nvSpPr>
        <p:spPr bwMode="auto">
          <a:xfrm>
            <a:off x="6132513" y="4343400"/>
            <a:ext cx="3587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prstClr val="black"/>
                </a:solidFill>
              </a:rPr>
              <a:t>х</a:t>
            </a:r>
          </a:p>
        </p:txBody>
      </p:sp>
      <p:sp>
        <p:nvSpPr>
          <p:cNvPr id="4153" name="Freeform 57"/>
          <p:cNvSpPr>
            <a:spLocks/>
          </p:cNvSpPr>
          <p:nvPr/>
        </p:nvSpPr>
        <p:spPr bwMode="auto">
          <a:xfrm>
            <a:off x="7466013" y="3133725"/>
            <a:ext cx="3175" cy="2532063"/>
          </a:xfrm>
          <a:custGeom>
            <a:avLst/>
            <a:gdLst>
              <a:gd name="T0" fmla="*/ 2147483647 w 2"/>
              <a:gd name="T1" fmla="*/ 0 h 1595"/>
              <a:gd name="T2" fmla="*/ 0 w 2"/>
              <a:gd name="T3" fmla="*/ 2147483647 h 1595"/>
              <a:gd name="T4" fmla="*/ 0 60000 65536"/>
              <a:gd name="T5" fmla="*/ 0 60000 65536"/>
              <a:gd name="T6" fmla="*/ 0 w 2"/>
              <a:gd name="T7" fmla="*/ 0 h 1595"/>
              <a:gd name="T8" fmla="*/ 2 w 2"/>
              <a:gd name="T9" fmla="*/ 1595 h 159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" h="1595">
                <a:moveTo>
                  <a:pt x="2" y="0"/>
                </a:moveTo>
                <a:lnTo>
                  <a:pt x="0" y="1595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 type="stealth" w="med" len="lg"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55" name="Text Box 59"/>
          <p:cNvSpPr txBox="1">
            <a:spLocks noChangeArrowheads="1"/>
          </p:cNvSpPr>
          <p:nvPr/>
        </p:nvSpPr>
        <p:spPr bwMode="auto">
          <a:xfrm>
            <a:off x="6307138" y="4173538"/>
            <a:ext cx="431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prstClr val="black"/>
                </a:solidFill>
              </a:rPr>
              <a:t>P</a:t>
            </a:r>
            <a:r>
              <a:rPr lang="en-US" altLang="ru-RU" baseline="-25000">
                <a:solidFill>
                  <a:prstClr val="black"/>
                </a:solidFill>
              </a:rPr>
              <a:t>x</a:t>
            </a:r>
            <a:endParaRPr lang="ru-RU" altLang="ru-RU" baseline="-25000">
              <a:solidFill>
                <a:prstClr val="black"/>
              </a:solidFill>
            </a:endParaRPr>
          </a:p>
        </p:txBody>
      </p:sp>
      <p:sp>
        <p:nvSpPr>
          <p:cNvPr id="4156" name="Text Box 60"/>
          <p:cNvSpPr txBox="1">
            <a:spLocks noChangeArrowheads="1"/>
          </p:cNvSpPr>
          <p:nvPr/>
        </p:nvSpPr>
        <p:spPr bwMode="auto">
          <a:xfrm>
            <a:off x="7424738" y="3338513"/>
            <a:ext cx="431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prstClr val="black"/>
                </a:solidFill>
              </a:rPr>
              <a:t>P</a:t>
            </a:r>
            <a:r>
              <a:rPr lang="en-US" altLang="ru-RU" baseline="-25000">
                <a:solidFill>
                  <a:prstClr val="black"/>
                </a:solidFill>
              </a:rPr>
              <a:t>z</a:t>
            </a:r>
            <a:endParaRPr lang="ru-RU" altLang="ru-RU" baseline="-25000">
              <a:solidFill>
                <a:prstClr val="black"/>
              </a:solidFill>
            </a:endParaRPr>
          </a:p>
        </p:txBody>
      </p:sp>
      <p:sp>
        <p:nvSpPr>
          <p:cNvPr id="4159" name="Text Box 63"/>
          <p:cNvSpPr txBox="1">
            <a:spLocks noChangeArrowheads="1"/>
          </p:cNvSpPr>
          <p:nvPr/>
        </p:nvSpPr>
        <p:spPr bwMode="auto">
          <a:xfrm>
            <a:off x="7462838" y="5043488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prstClr val="black"/>
                </a:solidFill>
              </a:rPr>
              <a:t>P</a:t>
            </a:r>
            <a:r>
              <a:rPr lang="en-US" altLang="ru-RU" baseline="-25000">
                <a:solidFill>
                  <a:prstClr val="black"/>
                </a:solidFill>
              </a:rPr>
              <a:t>y</a:t>
            </a:r>
            <a:endParaRPr lang="ru-RU" altLang="ru-RU" baseline="-25000">
              <a:solidFill>
                <a:prstClr val="black"/>
              </a:solidFill>
            </a:endParaRPr>
          </a:p>
        </p:txBody>
      </p:sp>
      <p:sp>
        <p:nvSpPr>
          <p:cNvPr id="4161" name="Freeform 65"/>
          <p:cNvSpPr>
            <a:spLocks/>
          </p:cNvSpPr>
          <p:nvPr/>
        </p:nvSpPr>
        <p:spPr bwMode="auto">
          <a:xfrm>
            <a:off x="7469188" y="3654425"/>
            <a:ext cx="552450" cy="885825"/>
          </a:xfrm>
          <a:custGeom>
            <a:avLst/>
            <a:gdLst>
              <a:gd name="T0" fmla="*/ 2147483647 w 348"/>
              <a:gd name="T1" fmla="*/ 2147483647 h 558"/>
              <a:gd name="T2" fmla="*/ 0 w 348"/>
              <a:gd name="T3" fmla="*/ 0 h 558"/>
              <a:gd name="T4" fmla="*/ 0 60000 65536"/>
              <a:gd name="T5" fmla="*/ 0 60000 65536"/>
              <a:gd name="T6" fmla="*/ 0 w 348"/>
              <a:gd name="T7" fmla="*/ 0 h 558"/>
              <a:gd name="T8" fmla="*/ 348 w 348"/>
              <a:gd name="T9" fmla="*/ 558 h 55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48" h="558">
                <a:moveTo>
                  <a:pt x="348" y="558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62" name="Freeform 66"/>
          <p:cNvSpPr>
            <a:spLocks/>
          </p:cNvSpPr>
          <p:nvPr/>
        </p:nvSpPr>
        <p:spPr bwMode="auto">
          <a:xfrm>
            <a:off x="6710363" y="3648075"/>
            <a:ext cx="758825" cy="889000"/>
          </a:xfrm>
          <a:custGeom>
            <a:avLst/>
            <a:gdLst>
              <a:gd name="T0" fmla="*/ 2147483647 w 478"/>
              <a:gd name="T1" fmla="*/ 0 h 560"/>
              <a:gd name="T2" fmla="*/ 0 w 478"/>
              <a:gd name="T3" fmla="*/ 2147483647 h 560"/>
              <a:gd name="T4" fmla="*/ 0 60000 65536"/>
              <a:gd name="T5" fmla="*/ 0 60000 65536"/>
              <a:gd name="T6" fmla="*/ 0 w 478"/>
              <a:gd name="T7" fmla="*/ 0 h 560"/>
              <a:gd name="T8" fmla="*/ 478 w 478"/>
              <a:gd name="T9" fmla="*/ 560 h 56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78" h="560">
                <a:moveTo>
                  <a:pt x="478" y="0"/>
                </a:moveTo>
                <a:lnTo>
                  <a:pt x="0" y="56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66" name="Oval 70"/>
          <p:cNvSpPr>
            <a:spLocks noChangeArrowheads="1"/>
          </p:cNvSpPr>
          <p:nvPr/>
        </p:nvSpPr>
        <p:spPr bwMode="auto">
          <a:xfrm>
            <a:off x="7423150" y="3616325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69" name="Freeform 73"/>
          <p:cNvSpPr>
            <a:spLocks/>
          </p:cNvSpPr>
          <p:nvPr/>
        </p:nvSpPr>
        <p:spPr bwMode="auto">
          <a:xfrm>
            <a:off x="6713538" y="4533900"/>
            <a:ext cx="749300" cy="574675"/>
          </a:xfrm>
          <a:custGeom>
            <a:avLst/>
            <a:gdLst>
              <a:gd name="T0" fmla="*/ 2147483647 w 472"/>
              <a:gd name="T1" fmla="*/ 2147483647 h 362"/>
              <a:gd name="T2" fmla="*/ 0 w 472"/>
              <a:gd name="T3" fmla="*/ 0 h 362"/>
              <a:gd name="T4" fmla="*/ 0 60000 65536"/>
              <a:gd name="T5" fmla="*/ 0 60000 65536"/>
              <a:gd name="T6" fmla="*/ 0 w 472"/>
              <a:gd name="T7" fmla="*/ 0 h 362"/>
              <a:gd name="T8" fmla="*/ 472 w 472"/>
              <a:gd name="T9" fmla="*/ 362 h 36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72" h="362">
                <a:moveTo>
                  <a:pt x="472" y="362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77" name="Freeform 81"/>
          <p:cNvSpPr>
            <a:spLocks/>
          </p:cNvSpPr>
          <p:nvPr/>
        </p:nvSpPr>
        <p:spPr bwMode="auto">
          <a:xfrm>
            <a:off x="7462838" y="4546600"/>
            <a:ext cx="555625" cy="568325"/>
          </a:xfrm>
          <a:custGeom>
            <a:avLst/>
            <a:gdLst>
              <a:gd name="T0" fmla="*/ 0 w 350"/>
              <a:gd name="T1" fmla="*/ 2147483647 h 358"/>
              <a:gd name="T2" fmla="*/ 2147483647 w 350"/>
              <a:gd name="T3" fmla="*/ 0 h 358"/>
              <a:gd name="T4" fmla="*/ 0 60000 65536"/>
              <a:gd name="T5" fmla="*/ 0 60000 65536"/>
              <a:gd name="T6" fmla="*/ 0 w 350"/>
              <a:gd name="T7" fmla="*/ 0 h 358"/>
              <a:gd name="T8" fmla="*/ 350 w 350"/>
              <a:gd name="T9" fmla="*/ 358 h 35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50" h="358">
                <a:moveTo>
                  <a:pt x="0" y="358"/>
                </a:moveTo>
                <a:lnTo>
                  <a:pt x="350" y="0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78" name="Oval 82"/>
          <p:cNvSpPr>
            <a:spLocks noChangeArrowheads="1"/>
          </p:cNvSpPr>
          <p:nvPr/>
        </p:nvSpPr>
        <p:spPr bwMode="auto">
          <a:xfrm>
            <a:off x="7977188" y="4502150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79" name="Oval 83"/>
          <p:cNvSpPr>
            <a:spLocks noChangeArrowheads="1"/>
          </p:cNvSpPr>
          <p:nvPr/>
        </p:nvSpPr>
        <p:spPr bwMode="auto">
          <a:xfrm>
            <a:off x="7431088" y="5062538"/>
            <a:ext cx="73025" cy="71437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80" name="Oval 84"/>
          <p:cNvSpPr>
            <a:spLocks noChangeArrowheads="1"/>
          </p:cNvSpPr>
          <p:nvPr/>
        </p:nvSpPr>
        <p:spPr bwMode="auto">
          <a:xfrm>
            <a:off x="6680200" y="4495800"/>
            <a:ext cx="73025" cy="71438"/>
          </a:xfrm>
          <a:prstGeom prst="ellipse">
            <a:avLst/>
          </a:prstGeom>
          <a:gradFill rotWithShape="1">
            <a:gsLst>
              <a:gs pos="0">
                <a:srgbClr val="CD1805"/>
              </a:gs>
              <a:gs pos="100000">
                <a:srgbClr val="5F0B0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81" name="Text Box 85"/>
          <p:cNvSpPr txBox="1">
            <a:spLocks noChangeArrowheads="1"/>
          </p:cNvSpPr>
          <p:nvPr/>
        </p:nvSpPr>
        <p:spPr bwMode="auto">
          <a:xfrm>
            <a:off x="7975600" y="4483100"/>
            <a:ext cx="504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prstClr val="black"/>
                </a:solidFill>
              </a:rPr>
              <a:t>P</a:t>
            </a:r>
            <a:r>
              <a:rPr lang="en-US" altLang="ru-RU" baseline="-25000">
                <a:solidFill>
                  <a:prstClr val="black"/>
                </a:solidFill>
              </a:rPr>
              <a:t>y</a:t>
            </a:r>
            <a:endParaRPr lang="ru-RU" altLang="ru-RU" baseline="-25000">
              <a:solidFill>
                <a:prstClr val="black"/>
              </a:solidFill>
            </a:endParaRPr>
          </a:p>
        </p:txBody>
      </p:sp>
      <p:sp>
        <p:nvSpPr>
          <p:cNvPr id="4182" name="Text Box 86"/>
          <p:cNvSpPr txBox="1">
            <a:spLocks noChangeArrowheads="1"/>
          </p:cNvSpPr>
          <p:nvPr/>
        </p:nvSpPr>
        <p:spPr bwMode="auto">
          <a:xfrm>
            <a:off x="6694488" y="4697413"/>
            <a:ext cx="504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prstClr val="black"/>
                </a:solidFill>
              </a:rPr>
              <a:t>p</a:t>
            </a:r>
            <a:r>
              <a:rPr lang="ru-RU" altLang="ru-RU" baseline="-25000">
                <a:solidFill>
                  <a:prstClr val="black"/>
                </a:solidFill>
              </a:rPr>
              <a:t>П</a:t>
            </a:r>
            <a:r>
              <a:rPr lang="en-US" altLang="ru-RU" baseline="-40000">
                <a:solidFill>
                  <a:prstClr val="black"/>
                </a:solidFill>
              </a:rPr>
              <a:t>1</a:t>
            </a:r>
            <a:endParaRPr lang="ru-RU" altLang="ru-RU" baseline="-40000">
              <a:solidFill>
                <a:prstClr val="black"/>
              </a:solidFill>
            </a:endParaRPr>
          </a:p>
        </p:txBody>
      </p:sp>
      <p:sp>
        <p:nvSpPr>
          <p:cNvPr id="4183" name="Text Box 87"/>
          <p:cNvSpPr txBox="1">
            <a:spLocks noChangeArrowheads="1"/>
          </p:cNvSpPr>
          <p:nvPr/>
        </p:nvSpPr>
        <p:spPr bwMode="auto">
          <a:xfrm>
            <a:off x="6683375" y="3686175"/>
            <a:ext cx="5048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prstClr val="black"/>
                </a:solidFill>
              </a:rPr>
              <a:t>p</a:t>
            </a:r>
            <a:r>
              <a:rPr lang="ru-RU" altLang="ru-RU" baseline="-25000">
                <a:solidFill>
                  <a:prstClr val="black"/>
                </a:solidFill>
              </a:rPr>
              <a:t>П</a:t>
            </a:r>
            <a:r>
              <a:rPr lang="en-US" altLang="ru-RU" baseline="-40000">
                <a:solidFill>
                  <a:prstClr val="black"/>
                </a:solidFill>
              </a:rPr>
              <a:t>2</a:t>
            </a:r>
            <a:endParaRPr lang="ru-RU" altLang="ru-RU" baseline="-40000">
              <a:solidFill>
                <a:prstClr val="black"/>
              </a:solidFill>
            </a:endParaRPr>
          </a:p>
        </p:txBody>
      </p:sp>
      <p:sp>
        <p:nvSpPr>
          <p:cNvPr id="4185" name="Text Box 89"/>
          <p:cNvSpPr txBox="1">
            <a:spLocks noChangeArrowheads="1"/>
          </p:cNvSpPr>
          <p:nvPr/>
        </p:nvSpPr>
        <p:spPr bwMode="auto">
          <a:xfrm>
            <a:off x="7462838" y="2955925"/>
            <a:ext cx="3587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prstClr val="black"/>
                </a:solidFill>
              </a:rPr>
              <a:t>z</a:t>
            </a:r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4186" name="Text Box 90"/>
          <p:cNvSpPr txBox="1">
            <a:spLocks noChangeArrowheads="1"/>
          </p:cNvSpPr>
          <p:nvPr/>
        </p:nvSpPr>
        <p:spPr bwMode="auto">
          <a:xfrm>
            <a:off x="7431088" y="5468938"/>
            <a:ext cx="358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prstClr val="black"/>
                </a:solidFill>
              </a:rPr>
              <a:t>y</a:t>
            </a:r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5432" name="Freeform 91"/>
          <p:cNvSpPr>
            <a:spLocks/>
          </p:cNvSpPr>
          <p:nvPr/>
        </p:nvSpPr>
        <p:spPr bwMode="auto">
          <a:xfrm>
            <a:off x="4414838" y="2840038"/>
            <a:ext cx="165100" cy="117475"/>
          </a:xfrm>
          <a:custGeom>
            <a:avLst/>
            <a:gdLst>
              <a:gd name="T0" fmla="*/ 0 w 91"/>
              <a:gd name="T1" fmla="*/ 2147483647 h 45"/>
              <a:gd name="T2" fmla="*/ 2147483647 w 91"/>
              <a:gd name="T3" fmla="*/ 0 h 45"/>
              <a:gd name="T4" fmla="*/ 2147483647 w 91"/>
              <a:gd name="T5" fmla="*/ 2147483647 h 45"/>
              <a:gd name="T6" fmla="*/ 0 w 91"/>
              <a:gd name="T7" fmla="*/ 2147483647 h 45"/>
              <a:gd name="T8" fmla="*/ 0 60000 65536"/>
              <a:gd name="T9" fmla="*/ 0 60000 65536"/>
              <a:gd name="T10" fmla="*/ 0 60000 65536"/>
              <a:gd name="T11" fmla="*/ 0 60000 65536"/>
              <a:gd name="T12" fmla="*/ 0 w 91"/>
              <a:gd name="T13" fmla="*/ 0 h 45"/>
              <a:gd name="T14" fmla="*/ 91 w 91"/>
              <a:gd name="T15" fmla="*/ 45 h 4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1" h="45">
                <a:moveTo>
                  <a:pt x="0" y="45"/>
                </a:moveTo>
                <a:lnTo>
                  <a:pt x="45" y="0"/>
                </a:lnTo>
                <a:lnTo>
                  <a:pt x="91" y="45"/>
                </a:lnTo>
                <a:lnTo>
                  <a:pt x="0" y="45"/>
                </a:lnTo>
                <a:close/>
              </a:path>
            </a:pathLst>
          </a:custGeom>
          <a:noFill/>
          <a:ln w="19050">
            <a:solidFill>
              <a:srgbClr val="CD1805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163513" y="2659063"/>
            <a:ext cx="8840787" cy="3619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00206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  <a:defRPr/>
            </a:pPr>
            <a:endParaRPr lang="ru-RU" baseline="-25000" dirty="0">
              <a:solidFill>
                <a:srgbClr val="CD1805"/>
              </a:solidFill>
            </a:endParaRPr>
          </a:p>
        </p:txBody>
      </p:sp>
      <p:cxnSp>
        <p:nvCxnSpPr>
          <p:cNvPr id="77" name="Прямая соединительная линия 76"/>
          <p:cNvCxnSpPr/>
          <p:nvPr/>
        </p:nvCxnSpPr>
        <p:spPr>
          <a:xfrm rot="10800000">
            <a:off x="136525" y="690563"/>
            <a:ext cx="8783638" cy="1587"/>
          </a:xfrm>
          <a:prstGeom prst="line">
            <a:avLst/>
          </a:prstGeom>
          <a:ln w="38100">
            <a:solidFill>
              <a:srgbClr val="0020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 Box 23"/>
          <p:cNvSpPr txBox="1">
            <a:spLocks noChangeArrowheads="1"/>
          </p:cNvSpPr>
          <p:nvPr/>
        </p:nvSpPr>
        <p:spPr bwMode="auto">
          <a:xfrm>
            <a:off x="1082675" y="2676525"/>
            <a:ext cx="1295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CD1805"/>
                </a:solidFill>
                <a:sym typeface="Symbol" pitchFamily="18" charset="2"/>
              </a:rPr>
              <a:t>(</a:t>
            </a:r>
            <a:r>
              <a:rPr lang="ru-RU" altLang="ru-RU">
                <a:solidFill>
                  <a:srgbClr val="CD1805"/>
                </a:solidFill>
              </a:rPr>
              <a:t>АВ</a:t>
            </a:r>
            <a:r>
              <a:rPr lang="ru-RU" altLang="ru-RU" i="1">
                <a:solidFill>
                  <a:srgbClr val="CD1805"/>
                </a:solidFill>
                <a:cs typeface="Times New Roman" pitchFamily="18" charset="0"/>
              </a:rPr>
              <a:t>∩</a:t>
            </a:r>
            <a:r>
              <a:rPr lang="ru-RU" altLang="ru-RU">
                <a:solidFill>
                  <a:srgbClr val="CD1805"/>
                </a:solidFill>
              </a:rPr>
              <a:t>ВС)</a:t>
            </a:r>
            <a:endParaRPr lang="ru-RU" altLang="ru-RU" baseline="-25000">
              <a:solidFill>
                <a:srgbClr val="CD1805"/>
              </a:solidFill>
            </a:endParaRPr>
          </a:p>
        </p:txBody>
      </p:sp>
      <p:sp>
        <p:nvSpPr>
          <p:cNvPr id="82" name="Text Box 23"/>
          <p:cNvSpPr txBox="1">
            <a:spLocks noChangeArrowheads="1"/>
          </p:cNvSpPr>
          <p:nvPr/>
        </p:nvSpPr>
        <p:spPr bwMode="auto">
          <a:xfrm>
            <a:off x="4113213" y="2655888"/>
            <a:ext cx="1295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CD1805"/>
                </a:solidFill>
                <a:sym typeface="Symbol" pitchFamily="18" charset="2"/>
              </a:rPr>
              <a:t>(</a:t>
            </a:r>
            <a:r>
              <a:rPr lang="ru-RU" altLang="ru-RU">
                <a:solidFill>
                  <a:srgbClr val="CD1805"/>
                </a:solidFill>
              </a:rPr>
              <a:t>АВС)</a:t>
            </a:r>
            <a:endParaRPr lang="ru-RU" altLang="ru-RU" baseline="-25000">
              <a:solidFill>
                <a:srgbClr val="CD1805"/>
              </a:solidFill>
            </a:endParaRPr>
          </a:p>
        </p:txBody>
      </p:sp>
      <p:sp>
        <p:nvSpPr>
          <p:cNvPr id="83" name="Text Box 23"/>
          <p:cNvSpPr txBox="1">
            <a:spLocks noChangeArrowheads="1"/>
          </p:cNvSpPr>
          <p:nvPr/>
        </p:nvSpPr>
        <p:spPr bwMode="auto">
          <a:xfrm>
            <a:off x="6726238" y="2638425"/>
            <a:ext cx="22145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>
                <a:solidFill>
                  <a:srgbClr val="CD1805"/>
                </a:solidFill>
                <a:sym typeface="Symbol" pitchFamily="18" charset="2"/>
              </a:rPr>
              <a:t>(р</a:t>
            </a:r>
            <a:r>
              <a:rPr lang="ru-RU" altLang="ru-RU" baseline="-25000">
                <a:solidFill>
                  <a:srgbClr val="CD1805"/>
                </a:solidFill>
                <a:sym typeface="Symbol" pitchFamily="18" charset="2"/>
              </a:rPr>
              <a:t>П</a:t>
            </a:r>
            <a:r>
              <a:rPr lang="ru-RU" altLang="ru-RU" baseline="-40000">
                <a:solidFill>
                  <a:srgbClr val="CD1805"/>
                </a:solidFill>
                <a:sym typeface="Symbol" pitchFamily="18" charset="2"/>
              </a:rPr>
              <a:t>1</a:t>
            </a:r>
            <a:r>
              <a:rPr lang="ru-RU" altLang="ru-RU">
                <a:solidFill>
                  <a:srgbClr val="CD1805"/>
                </a:solidFill>
                <a:sym typeface="Symbol" pitchFamily="18" charset="2"/>
              </a:rPr>
              <a:t>; р</a:t>
            </a:r>
            <a:r>
              <a:rPr lang="ru-RU" altLang="ru-RU" baseline="-25000">
                <a:solidFill>
                  <a:srgbClr val="CD1805"/>
                </a:solidFill>
                <a:sym typeface="Symbol" pitchFamily="18" charset="2"/>
              </a:rPr>
              <a:t>П</a:t>
            </a:r>
            <a:r>
              <a:rPr lang="ru-RU" altLang="ru-RU" baseline="-40000">
                <a:solidFill>
                  <a:srgbClr val="CD1805"/>
                </a:solidFill>
                <a:sym typeface="Symbol" pitchFamily="18" charset="2"/>
              </a:rPr>
              <a:t>2</a:t>
            </a:r>
            <a:r>
              <a:rPr lang="ru-RU" altLang="ru-RU">
                <a:solidFill>
                  <a:srgbClr val="CD1805"/>
                </a:solidFill>
                <a:sym typeface="Symbol" pitchFamily="18" charset="2"/>
              </a:rPr>
              <a:t>; р</a:t>
            </a:r>
            <a:r>
              <a:rPr lang="ru-RU" altLang="ru-RU" baseline="-25000">
                <a:solidFill>
                  <a:srgbClr val="CD1805"/>
                </a:solidFill>
                <a:sym typeface="Symbol" pitchFamily="18" charset="2"/>
              </a:rPr>
              <a:t>П</a:t>
            </a:r>
            <a:r>
              <a:rPr lang="ru-RU" altLang="ru-RU" baseline="-40000">
                <a:solidFill>
                  <a:srgbClr val="CD1805"/>
                </a:solidFill>
                <a:sym typeface="Symbol" pitchFamily="18" charset="2"/>
              </a:rPr>
              <a:t>3</a:t>
            </a:r>
            <a:r>
              <a:rPr lang="ru-RU" altLang="ru-RU">
                <a:solidFill>
                  <a:srgbClr val="CD1805"/>
                </a:solidFill>
              </a:rPr>
              <a:t>)</a:t>
            </a:r>
            <a:endParaRPr lang="ru-RU" altLang="ru-RU" baseline="-25000">
              <a:solidFill>
                <a:srgbClr val="CD1805"/>
              </a:solidFill>
            </a:endParaRPr>
          </a:p>
        </p:txBody>
      </p:sp>
      <p:sp>
        <p:nvSpPr>
          <p:cNvPr id="84" name="Text Box 87"/>
          <p:cNvSpPr txBox="1">
            <a:spLocks noChangeArrowheads="1"/>
          </p:cNvSpPr>
          <p:nvPr/>
        </p:nvSpPr>
        <p:spPr bwMode="auto">
          <a:xfrm>
            <a:off x="7747000" y="3783013"/>
            <a:ext cx="504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>
                <a:solidFill>
                  <a:prstClr val="black"/>
                </a:solidFill>
              </a:rPr>
              <a:t>p</a:t>
            </a:r>
            <a:r>
              <a:rPr lang="ru-RU" altLang="ru-RU" baseline="-25000">
                <a:solidFill>
                  <a:prstClr val="black"/>
                </a:solidFill>
              </a:rPr>
              <a:t>П</a:t>
            </a:r>
            <a:r>
              <a:rPr lang="ru-RU" altLang="ru-RU" baseline="-40000">
                <a:solidFill>
                  <a:prstClr val="black"/>
                </a:solidFill>
              </a:rPr>
              <a:t>3</a:t>
            </a:r>
          </a:p>
        </p:txBody>
      </p:sp>
      <p:sp>
        <p:nvSpPr>
          <p:cNvPr id="81" name="Прямоугольник 80"/>
          <p:cNvSpPr/>
          <p:nvPr/>
        </p:nvSpPr>
        <p:spPr>
          <a:xfrm>
            <a:off x="1000100" y="285728"/>
            <a:ext cx="77136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Способы задания плоскости в пространстве</a:t>
            </a:r>
            <a:endParaRPr lang="ru-RU" sz="2400" baseline="-250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1677826" y="2060848"/>
            <a:ext cx="7115497" cy="461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Способы задания плоскости на эпюре</a:t>
            </a:r>
            <a:endParaRPr lang="ru-RU" sz="2400" baseline="-250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87" name="Прямая соединительная линия 86"/>
          <p:cNvCxnSpPr/>
          <p:nvPr/>
        </p:nvCxnSpPr>
        <p:spPr>
          <a:xfrm rot="5400000">
            <a:off x="1339056" y="4534694"/>
            <a:ext cx="3743325" cy="1588"/>
          </a:xfrm>
          <a:prstGeom prst="line">
            <a:avLst/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 rot="5400000">
            <a:off x="4167981" y="4547394"/>
            <a:ext cx="3743325" cy="1588"/>
          </a:xfrm>
          <a:prstGeom prst="line">
            <a:avLst/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 rot="5400000">
            <a:off x="2639219" y="1289844"/>
            <a:ext cx="1152525" cy="1587"/>
          </a:xfrm>
          <a:prstGeom prst="line">
            <a:avLst/>
          </a:prstGeom>
          <a:ln w="38100">
            <a:solidFill>
              <a:srgbClr val="0020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rot="5400000">
            <a:off x="5468144" y="1302544"/>
            <a:ext cx="1152525" cy="1587"/>
          </a:xfrm>
          <a:prstGeom prst="line">
            <a:avLst/>
          </a:prstGeom>
          <a:ln w="38100">
            <a:solidFill>
              <a:srgbClr val="0020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rot="10800000">
            <a:off x="142844" y="1928802"/>
            <a:ext cx="8783638" cy="1587"/>
          </a:xfrm>
          <a:prstGeom prst="line">
            <a:avLst/>
          </a:prstGeom>
          <a:ln w="38100">
            <a:solidFill>
              <a:srgbClr val="0020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253483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4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4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4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4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4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4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4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4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4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4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4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4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4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4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4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4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4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4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4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4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4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 nodeType="clickPar">
                      <p:stCondLst>
                        <p:cond delay="indefinite"/>
                      </p:stCondLst>
                      <p:childTnLst>
                        <p:par>
                          <p:cTn id="2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4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4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 nodeType="clickPar">
                      <p:stCondLst>
                        <p:cond delay="indefinite"/>
                      </p:stCondLst>
                      <p:childTnLst>
                        <p:par>
                          <p:cTn id="2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 nodeType="clickPar">
                      <p:stCondLst>
                        <p:cond delay="indefinite"/>
                      </p:stCondLst>
                      <p:childTnLst>
                        <p:par>
                          <p:cTn id="2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4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4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4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4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4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4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4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4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4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4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4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4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4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4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4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4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4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4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4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4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4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4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4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4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4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4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4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4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4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4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" dur="500"/>
                                        <p:tgtEl>
                                          <p:spTgt spid="4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4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4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4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4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4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4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4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4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2" dur="500"/>
                                        <p:tgtEl>
                                          <p:spTgt spid="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4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4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7" dur="500"/>
                                        <p:tgtEl>
                                          <p:spTgt spid="4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 nodeType="clickPar">
                      <p:stCondLst>
                        <p:cond delay="indefinite"/>
                      </p:stCondLst>
                      <p:childTnLst>
                        <p:par>
                          <p:cTn id="3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2" dur="2000"/>
                                        <p:tgtEl>
                                          <p:spTgt spid="4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4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4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4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4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4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4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4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4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4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  <p:bldP spid="4101" grpId="0"/>
      <p:bldP spid="4102" grpId="0" animBg="1"/>
      <p:bldP spid="4122" grpId="0" animBg="1"/>
      <p:bldP spid="4123" grpId="0"/>
      <p:bldP spid="4124" grpId="0" animBg="1"/>
      <p:bldP spid="4125" grpId="0" animBg="1"/>
      <p:bldP spid="4126" grpId="0" animBg="1"/>
      <p:bldP spid="4127" grpId="0"/>
      <p:bldP spid="4128" grpId="0"/>
      <p:bldP spid="4129" grpId="0"/>
      <p:bldP spid="4130" grpId="0"/>
      <p:bldP spid="4131" grpId="0"/>
      <p:bldP spid="4132" grpId="0"/>
      <p:bldP spid="4134" grpId="0" animBg="1"/>
      <p:bldP spid="4135" grpId="0" animBg="1"/>
      <p:bldP spid="4136" grpId="0" animBg="1"/>
      <p:bldP spid="4137" grpId="0" animBg="1"/>
      <p:bldP spid="4138" grpId="0" animBg="1"/>
      <p:bldP spid="4139" grpId="0" animBg="1"/>
      <p:bldP spid="4140" grpId="0" animBg="1"/>
      <p:bldP spid="4141" grpId="0" animBg="1"/>
      <p:bldP spid="4142" grpId="0" animBg="1"/>
      <p:bldP spid="4143" grpId="0" animBg="1"/>
      <p:bldP spid="4144" grpId="0" animBg="1"/>
      <p:bldP spid="4145" grpId="0" animBg="1"/>
      <p:bldP spid="4146" grpId="0"/>
      <p:bldP spid="4147" grpId="0"/>
      <p:bldP spid="4149" grpId="0"/>
      <p:bldP spid="4150" grpId="0" animBg="1"/>
      <p:bldP spid="4151" grpId="0"/>
      <p:bldP spid="4153" grpId="0" animBg="1"/>
      <p:bldP spid="4155" grpId="0"/>
      <p:bldP spid="4156" grpId="0"/>
      <p:bldP spid="4159" grpId="0"/>
      <p:bldP spid="4161" grpId="0" animBg="1"/>
      <p:bldP spid="4162" grpId="0" animBg="1"/>
      <p:bldP spid="4166" grpId="0" animBg="1"/>
      <p:bldP spid="4169" grpId="0" animBg="1"/>
      <p:bldP spid="4177" grpId="0" animBg="1"/>
      <p:bldP spid="4178" grpId="0" animBg="1"/>
      <p:bldP spid="4179" grpId="0" animBg="1"/>
      <p:bldP spid="4180" grpId="0" animBg="1"/>
      <p:bldP spid="4181" grpId="0"/>
      <p:bldP spid="4182" grpId="0"/>
      <p:bldP spid="4183" grpId="0"/>
      <p:bldP spid="4185" grpId="0"/>
      <p:bldP spid="4186" grpId="0"/>
      <p:bldP spid="80" grpId="0"/>
      <p:bldP spid="82" grpId="0"/>
      <p:bldP spid="83" grpId="0"/>
      <p:bldP spid="8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857250" y="2420888"/>
            <a:ext cx="77152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i="1" dirty="0">
                <a:solidFill>
                  <a:srgbClr val="C00000"/>
                </a:solidFill>
              </a:rPr>
              <a:t>Набор параметров</a:t>
            </a:r>
            <a:r>
              <a:rPr lang="ru-RU" altLang="ru-RU" sz="2800" dirty="0">
                <a:solidFill>
                  <a:srgbClr val="002B82"/>
                </a:solidFill>
              </a:rPr>
              <a:t>, </a:t>
            </a:r>
          </a:p>
          <a:p>
            <a:pPr algn="ctr" eaLnBrk="1" hangingPunct="1"/>
            <a:r>
              <a:rPr lang="ru-RU" altLang="ru-RU" sz="2800" dirty="0">
                <a:solidFill>
                  <a:srgbClr val="002060"/>
                </a:solidFill>
              </a:rPr>
              <a:t>выделяющих единственную плоскость, называется ее</a:t>
            </a:r>
          </a:p>
          <a:p>
            <a:pPr algn="ctr" eaLnBrk="1" hangingPunct="1"/>
            <a:r>
              <a:rPr lang="ru-RU" altLang="ru-RU" sz="2800" dirty="0">
                <a:solidFill>
                  <a:srgbClr val="002B82"/>
                </a:solidFill>
              </a:rPr>
              <a:t> </a:t>
            </a:r>
            <a:r>
              <a:rPr lang="ru-RU" altLang="ru-RU" sz="2800" i="1" dirty="0">
                <a:solidFill>
                  <a:srgbClr val="C00000"/>
                </a:solidFill>
              </a:rPr>
              <a:t>определителем (</a:t>
            </a:r>
            <a:r>
              <a:rPr lang="ru-RU" altLang="ru-RU" sz="2800" i="1" dirty="0">
                <a:solidFill>
                  <a:srgbClr val="C00000"/>
                </a:solidFill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∆</a:t>
            </a:r>
            <a:r>
              <a:rPr lang="ru-RU" altLang="ru-RU" sz="2800" i="1" dirty="0">
                <a:solidFill>
                  <a:srgbClr val="C00000"/>
                </a:solidFill>
              </a:rPr>
              <a:t>)</a:t>
            </a: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467544" y="4663546"/>
            <a:ext cx="71437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i="1" dirty="0">
                <a:solidFill>
                  <a:srgbClr val="C00000"/>
                </a:solidFill>
              </a:rPr>
              <a:t>Плоскость</a:t>
            </a:r>
            <a:r>
              <a:rPr lang="ru-RU" altLang="ru-RU" sz="2800" dirty="0">
                <a:solidFill>
                  <a:srgbClr val="002060"/>
                </a:solidFill>
              </a:rPr>
              <a:t>, произвольно расположенная в пространстве, называется  </a:t>
            </a:r>
            <a:r>
              <a:rPr lang="ru-RU" altLang="ru-RU" sz="2800" dirty="0">
                <a:solidFill>
                  <a:srgbClr val="C00000"/>
                </a:solidFill>
              </a:rPr>
              <a:t>плоскостью</a:t>
            </a:r>
            <a:r>
              <a:rPr lang="ru-RU" altLang="ru-RU" sz="2800" dirty="0">
                <a:solidFill>
                  <a:prstClr val="black"/>
                </a:solidFill>
              </a:rPr>
              <a:t> </a:t>
            </a:r>
            <a:r>
              <a:rPr lang="ru-RU" altLang="ru-RU" sz="2800" i="1" dirty="0">
                <a:solidFill>
                  <a:srgbClr val="C00000"/>
                </a:solidFill>
              </a:rPr>
              <a:t>общего положения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99533" y="908720"/>
            <a:ext cx="8287072" cy="1656184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2" charset="2"/>
              <a:buChar char="§"/>
              <a:defRPr sz="28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ru-RU" kern="0" dirty="0" smtClean="0">
                <a:solidFill>
                  <a:srgbClr val="002060"/>
                </a:solidFill>
              </a:rPr>
              <a:t>На КЧ плоскость задается проекциями этих элементов, но не ограничивается ими, т.к. она безгранична и бесконечна.</a:t>
            </a:r>
            <a:endParaRPr lang="ru-RU" kern="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595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183880" cy="1051560"/>
          </a:xfrm>
        </p:spPr>
        <p:txBody>
          <a:bodyPr/>
          <a:lstStyle/>
          <a:p>
            <a:r>
              <a:rPr lang="ru-RU" sz="2800" dirty="0" smtClean="0">
                <a:solidFill>
                  <a:srgbClr val="002060"/>
                </a:solidFill>
              </a:rPr>
              <a:t>Всегда от одного способа задания плоскости можно перейти к другому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0034" y="1571612"/>
            <a:ext cx="7711008" cy="47244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Например: </a:t>
            </a:r>
            <a:r>
              <a:rPr lang="ru-RU" dirty="0">
                <a:solidFill>
                  <a:srgbClr val="002060"/>
                </a:solidFill>
              </a:rPr>
              <a:t>∑(А,</a:t>
            </a:r>
            <a:r>
              <a:rPr lang="en-US" dirty="0">
                <a:solidFill>
                  <a:srgbClr val="002060"/>
                </a:solidFill>
              </a:rPr>
              <a:t>b</a:t>
            </a:r>
            <a:r>
              <a:rPr lang="ru-RU" dirty="0">
                <a:solidFill>
                  <a:srgbClr val="002060"/>
                </a:solidFill>
              </a:rPr>
              <a:t>)→∑(</a:t>
            </a:r>
            <a:r>
              <a:rPr lang="en-US" dirty="0" err="1">
                <a:solidFill>
                  <a:srgbClr val="002060"/>
                </a:solidFill>
              </a:rPr>
              <a:t>aǁb</a:t>
            </a:r>
            <a:r>
              <a:rPr lang="ru-RU" dirty="0" smtClean="0">
                <a:solidFill>
                  <a:srgbClr val="002060"/>
                </a:solidFill>
              </a:rPr>
              <a:t>), </a:t>
            </a:r>
            <a:r>
              <a:rPr lang="ru-RU" dirty="0" err="1">
                <a:solidFill>
                  <a:srgbClr val="002060"/>
                </a:solidFill>
              </a:rPr>
              <a:t>Ає</a:t>
            </a:r>
            <a:r>
              <a:rPr lang="en-US" dirty="0">
                <a:solidFill>
                  <a:srgbClr val="002060"/>
                </a:solidFill>
              </a:rPr>
              <a:t>a</a:t>
            </a:r>
            <a:r>
              <a:rPr lang="ru-RU" dirty="0">
                <a:solidFill>
                  <a:srgbClr val="002060"/>
                </a:solidFill>
              </a:rPr>
              <a:t>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∑(А,</a:t>
            </a:r>
            <a:r>
              <a:rPr lang="en-US" dirty="0" smtClean="0">
                <a:solidFill>
                  <a:srgbClr val="002060"/>
                </a:solidFill>
              </a:rPr>
              <a:t>b</a:t>
            </a:r>
            <a:r>
              <a:rPr lang="ru-RU" dirty="0" smtClean="0">
                <a:solidFill>
                  <a:srgbClr val="002060"/>
                </a:solidFill>
              </a:rPr>
              <a:t>)            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963526" y="3642174"/>
            <a:ext cx="216024" cy="14401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1571604" y="3214686"/>
            <a:ext cx="1548172" cy="7920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6" idx="4"/>
          </p:cNvCxnSpPr>
          <p:nvPr/>
        </p:nvCxnSpPr>
        <p:spPr>
          <a:xfrm>
            <a:off x="1071538" y="3786190"/>
            <a:ext cx="0" cy="161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571604" y="5000636"/>
            <a:ext cx="1800200" cy="7200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995950" y="5370366"/>
            <a:ext cx="162018" cy="12617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3095836" y="5003884"/>
                <a:ext cx="47743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i="1" smtClean="0">
                              <a:latin typeface="Cambria Math"/>
                            </a:rPr>
                            <m:t>b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5836" y="5003884"/>
                <a:ext cx="477438" cy="369332"/>
              </a:xfrm>
              <a:prstGeom prst="rect">
                <a:avLst/>
              </a:prstGeom>
              <a:blipFill rotWithShape="1">
                <a:blip r:embed="rId2"/>
                <a:stretch>
                  <a:fillRect b="-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Овал 20"/>
          <p:cNvSpPr/>
          <p:nvPr/>
        </p:nvSpPr>
        <p:spPr>
          <a:xfrm>
            <a:off x="5611520" y="3294873"/>
            <a:ext cx="216024" cy="18466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5655216" y="5115125"/>
            <a:ext cx="195309" cy="23386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flipV="1">
            <a:off x="5940968" y="2736006"/>
            <a:ext cx="1508588" cy="102179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5309209" y="2543357"/>
            <a:ext cx="1703329" cy="113652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5298026" y="4972249"/>
            <a:ext cx="1861356" cy="10783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6000760" y="4714884"/>
            <a:ext cx="1825352" cy="10584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4" name="Прямая соединительная линия 1023"/>
          <p:cNvCxnSpPr>
            <a:stCxn id="21" idx="4"/>
          </p:cNvCxnSpPr>
          <p:nvPr/>
        </p:nvCxnSpPr>
        <p:spPr>
          <a:xfrm>
            <a:off x="5719532" y="3479539"/>
            <a:ext cx="44414" cy="16481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9" name="Прямоугольник 1038"/>
          <p:cNvSpPr/>
          <p:nvPr/>
        </p:nvSpPr>
        <p:spPr>
          <a:xfrm>
            <a:off x="4572000" y="2428868"/>
            <a:ext cx="14895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kern="0" dirty="0" smtClean="0">
                <a:solidFill>
                  <a:srgbClr val="002060"/>
                </a:solidFill>
              </a:rPr>
              <a:t>∑</a:t>
            </a:r>
            <a:r>
              <a:rPr lang="ru-RU" sz="2800" kern="0" dirty="0">
                <a:solidFill>
                  <a:srgbClr val="002060"/>
                </a:solidFill>
              </a:rPr>
              <a:t>(</a:t>
            </a:r>
            <a:r>
              <a:rPr lang="en-US" sz="2800" kern="0" dirty="0" err="1">
                <a:solidFill>
                  <a:srgbClr val="002060"/>
                </a:solidFill>
              </a:rPr>
              <a:t>aǁb</a:t>
            </a:r>
            <a:r>
              <a:rPr lang="ru-RU" sz="2800" kern="0" dirty="0">
                <a:solidFill>
                  <a:srgbClr val="002060"/>
                </a:solidFill>
              </a:rPr>
              <a:t>) </a:t>
            </a:r>
            <a:endParaRPr lang="ru-RU" dirty="0">
              <a:solidFill>
                <a:srgbClr val="002060"/>
              </a:solidFill>
            </a:endParaRPr>
          </a:p>
        </p:txBody>
      </p:sp>
      <p:cxnSp>
        <p:nvCxnSpPr>
          <p:cNvPr id="31" name="Прямая со стрелкой 30"/>
          <p:cNvCxnSpPr/>
          <p:nvPr/>
        </p:nvCxnSpPr>
        <p:spPr>
          <a:xfrm>
            <a:off x="2143108" y="2786058"/>
            <a:ext cx="2286016" cy="1588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714612" y="5143512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/>
                <a:cs typeface="Arial"/>
              </a:rPr>
              <a:t>b</a:t>
            </a:r>
            <a:r>
              <a:rPr lang="ru-RU" sz="1200" dirty="0" smtClean="0">
                <a:latin typeface="Arial"/>
                <a:cs typeface="Arial"/>
              </a:rPr>
              <a:t>1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6512472" y="2329043"/>
            <a:ext cx="420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r>
              <a:rPr lang="ru-RU" sz="1200" dirty="0" smtClean="0"/>
              <a:t>2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5226588" y="5329439"/>
            <a:ext cx="4395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r>
              <a:rPr lang="ru-RU" sz="1200" dirty="0" smtClean="0"/>
              <a:t>1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5083712" y="3043423"/>
            <a:ext cx="455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r>
              <a:rPr lang="ru-RU" sz="1200" dirty="0" smtClean="0"/>
              <a:t>2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500034" y="5214950"/>
            <a:ext cx="4395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r>
              <a:rPr lang="ru-RU" sz="1200" dirty="0" smtClean="0"/>
              <a:t>1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642910" y="3286124"/>
            <a:ext cx="455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r>
              <a:rPr lang="ru-RU" sz="1200" dirty="0" smtClean="0"/>
              <a:t>2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6583910" y="5472315"/>
            <a:ext cx="420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r>
              <a:rPr lang="ru-RU" sz="1200" dirty="0" smtClean="0"/>
              <a:t>1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2500298" y="3071810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/>
                <a:cs typeface="Arial"/>
              </a:rPr>
              <a:t>b</a:t>
            </a:r>
            <a:r>
              <a:rPr lang="ru-RU" sz="1200" dirty="0" smtClean="0"/>
              <a:t>2</a:t>
            </a:r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>
            <a:off x="7369728" y="5258001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/>
                <a:cs typeface="Arial"/>
              </a:rPr>
              <a:t>b</a:t>
            </a:r>
            <a:r>
              <a:rPr lang="ru-RU" sz="1200" dirty="0" smtClean="0">
                <a:latin typeface="Arial"/>
                <a:cs typeface="Arial"/>
              </a:rPr>
              <a:t>1</a:t>
            </a:r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6869662" y="2614795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/>
                <a:cs typeface="Arial"/>
              </a:rPr>
              <a:t>b</a:t>
            </a:r>
            <a:r>
              <a:rPr lang="ru-RU" sz="1200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65261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7638" y="758825"/>
            <a:ext cx="8834437" cy="5632450"/>
          </a:xfrm>
          <a:prstGeom prst="rect">
            <a:avLst/>
          </a:prstGeom>
          <a:solidFill>
            <a:srgbClr val="FFFFFF">
              <a:alpha val="34118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14546" y="428604"/>
            <a:ext cx="5310214" cy="52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Следы плоскости</a:t>
            </a:r>
            <a:endParaRPr lang="ru-RU" sz="2800" baseline="-250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10800000" flipV="1">
            <a:off x="0" y="928670"/>
            <a:ext cx="8820150" cy="7938"/>
          </a:xfrm>
          <a:prstGeom prst="line">
            <a:avLst/>
          </a:prstGeom>
          <a:ln w="38100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714876" y="1071546"/>
            <a:ext cx="407193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i="1" dirty="0">
                <a:solidFill>
                  <a:srgbClr val="C00000"/>
                </a:solidFill>
              </a:rPr>
              <a:t>Следом плоскости</a:t>
            </a:r>
            <a:r>
              <a:rPr lang="ru-RU" altLang="ru-RU" sz="2400" dirty="0">
                <a:solidFill>
                  <a:prstClr val="black"/>
                </a:solidFill>
              </a:rPr>
              <a:t> </a:t>
            </a:r>
            <a:r>
              <a:rPr lang="ru-RU" altLang="ru-RU" sz="2400" dirty="0">
                <a:solidFill>
                  <a:srgbClr val="000099"/>
                </a:solidFill>
              </a:rPr>
              <a:t>называют линию</a:t>
            </a:r>
          </a:p>
          <a:p>
            <a:pPr algn="ctr" eaLnBrk="1" hangingPunct="1"/>
            <a:r>
              <a:rPr lang="ru-RU" altLang="ru-RU" sz="2400" dirty="0">
                <a:solidFill>
                  <a:srgbClr val="000099"/>
                </a:solidFill>
              </a:rPr>
              <a:t> ее пересечения</a:t>
            </a:r>
          </a:p>
          <a:p>
            <a:pPr algn="ctr" eaLnBrk="1" hangingPunct="1"/>
            <a:r>
              <a:rPr lang="ru-RU" altLang="ru-RU" sz="2400" dirty="0">
                <a:solidFill>
                  <a:srgbClr val="000099"/>
                </a:solidFill>
              </a:rPr>
              <a:t> с плоскостью проекций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9" name="TextBox 8"/>
              <p:cNvSpPr txBox="1">
                <a:spLocks noChangeArrowheads="1"/>
              </p:cNvSpPr>
              <p:nvPr/>
            </p:nvSpPr>
            <p:spPr bwMode="auto">
              <a:xfrm>
                <a:off x="5334000" y="3071813"/>
                <a:ext cx="3151825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ru-RU" altLang="ru-RU" sz="2400" dirty="0" smtClean="0">
                    <a:solidFill>
                      <a:srgbClr val="C00000"/>
                    </a:solidFill>
                  </a:rPr>
                  <a:t>р</a:t>
                </a:r>
                <a:r>
                  <a:rPr lang="ru-RU" altLang="ru-RU" dirty="0">
                    <a:solidFill>
                      <a:srgbClr val="C00000"/>
                    </a:solidFill>
                  </a:rPr>
                  <a:t>1</a:t>
                </a:r>
                <a:r>
                  <a:rPr lang="ru-RU" altLang="ru-RU" dirty="0">
                    <a:solidFill>
                      <a:prstClr val="black"/>
                    </a:solidFill>
                  </a:rPr>
                  <a:t/>
                </a:r>
                <a:r>
                  <a:rPr lang="ru-RU" altLang="ru-RU" i="1" dirty="0">
                    <a:solidFill>
                      <a:srgbClr val="000099"/>
                    </a:solidFill>
                  </a:rPr>
                  <a:t>– горизонтальный </a:t>
                </a:r>
                <a:r>
                  <a:rPr lang="ru-RU" altLang="ru-RU" i="1" dirty="0" smtClean="0">
                    <a:solidFill>
                      <a:srgbClr val="000099"/>
                    </a:solidFill>
                  </a:rPr>
                  <a:t>след</a:t>
                </a:r>
              </a:p>
              <a:p>
                <a:pPr eaLnBrk="1" hangingPunct="1"/>
                <a:r>
                  <a:rPr lang="ru-RU" altLang="ru-RU" i="1" dirty="0" smtClean="0">
                    <a:solidFill>
                      <a:srgbClr val="000099"/>
                    </a:solidFill>
                  </a:rPr>
                  <a:t>∑∩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altLang="ru-RU" i="1" smtClean="0">
                            <a:solidFill>
                              <a:srgbClr val="000099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altLang="ru-RU" b="0" i="1" smtClean="0">
                            <a:solidFill>
                              <a:srgbClr val="000099"/>
                            </a:solidFill>
                            <a:latin typeface="Cambria Math"/>
                          </a:rPr>
                          <m:t>П</m:t>
                        </m:r>
                      </m:e>
                      <m:sub>
                        <m:r>
                          <a:rPr lang="ru-RU" altLang="ru-RU" b="0" i="1" smtClean="0">
                            <a:solidFill>
                              <a:srgbClr val="000099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altLang="ru-RU" i="1" dirty="0" smtClean="0">
                    <a:solidFill>
                      <a:srgbClr val="000099"/>
                    </a:solidFill>
                  </a:rPr>
                  <a:t>=</a:t>
                </a:r>
                <a:r>
                  <a:rPr lang="en-US" altLang="ru-RU" i="1" dirty="0" smtClean="0">
                    <a:solidFill>
                      <a:srgbClr val="000099"/>
                    </a:solidFill>
                  </a:rPr>
                  <a:t>h</a:t>
                </a:r>
                <a:endParaRPr lang="ru-RU" altLang="ru-RU" i="1" dirty="0">
                  <a:solidFill>
                    <a:srgbClr val="000099"/>
                  </a:solidFill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34000" y="3071813"/>
                <a:ext cx="3151825" cy="738664"/>
              </a:xfrm>
              <a:prstGeom prst="rect">
                <a:avLst/>
              </a:prstGeom>
              <a:blipFill rotWithShape="1">
                <a:blip r:embed="rId2"/>
                <a:stretch>
                  <a:fillRect l="-2901" t="-5785" r="-774" b="-12397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0" name="TextBox 9"/>
              <p:cNvSpPr txBox="1">
                <a:spLocks noChangeArrowheads="1"/>
              </p:cNvSpPr>
              <p:nvPr/>
            </p:nvSpPr>
            <p:spPr bwMode="auto">
              <a:xfrm>
                <a:off x="5473700" y="3643313"/>
                <a:ext cx="2871620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ru-RU" altLang="ru-RU" sz="2400" dirty="0" smtClean="0">
                    <a:solidFill>
                      <a:srgbClr val="C00000"/>
                    </a:solidFill>
                  </a:rPr>
                  <a:t>р</a:t>
                </a:r>
                <a:r>
                  <a:rPr lang="ru-RU" altLang="ru-RU" dirty="0">
                    <a:solidFill>
                      <a:srgbClr val="C00000"/>
                    </a:solidFill>
                  </a:rPr>
                  <a:t>2</a:t>
                </a:r>
                <a:r>
                  <a:rPr lang="ru-RU" altLang="ru-RU" dirty="0">
                    <a:solidFill>
                      <a:prstClr val="black"/>
                    </a:solidFill>
                  </a:rPr>
                  <a:t/>
                </a:r>
                <a:r>
                  <a:rPr lang="ru-RU" altLang="ru-RU" i="1" dirty="0">
                    <a:solidFill>
                      <a:srgbClr val="000099"/>
                    </a:solidFill>
                  </a:rPr>
                  <a:t>– фронтальный </a:t>
                </a:r>
                <a:r>
                  <a:rPr lang="ru-RU" altLang="ru-RU" i="1" dirty="0" smtClean="0">
                    <a:solidFill>
                      <a:srgbClr val="000099"/>
                    </a:solidFill>
                  </a:rPr>
                  <a:t>след</a:t>
                </a:r>
              </a:p>
              <a:p>
                <a:pPr eaLnBrk="1" hangingPunct="1"/>
                <a:r>
                  <a:rPr lang="ru-RU" altLang="ru-RU" i="1" dirty="0" smtClean="0">
                    <a:solidFill>
                      <a:srgbClr val="000099"/>
                    </a:solidFill>
                  </a:rPr>
                  <a:t>∑∩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altLang="ru-RU" i="1">
                            <a:solidFill>
                              <a:srgbClr val="000099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altLang="ru-RU" i="1">
                            <a:solidFill>
                              <a:srgbClr val="000099"/>
                            </a:solidFill>
                            <a:latin typeface="Cambria Math"/>
                          </a:rPr>
                          <m:t>П</m:t>
                        </m:r>
                      </m:e>
                      <m:sub>
                        <m:r>
                          <a:rPr lang="ru-RU" altLang="ru-RU" b="0" i="1" smtClean="0">
                            <a:solidFill>
                              <a:srgbClr val="000099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altLang="ru-RU" i="1" dirty="0">
                    <a:solidFill>
                      <a:srgbClr val="000099"/>
                    </a:solidFill>
                  </a:rPr>
                  <a:t>=</a:t>
                </a:r>
                <a:r>
                  <a:rPr lang="en-US" altLang="ru-RU" i="1" dirty="0" smtClean="0">
                    <a:solidFill>
                      <a:srgbClr val="000099"/>
                    </a:solidFill>
                  </a:rPr>
                  <a:t>f</a:t>
                </a:r>
                <a:endParaRPr lang="ru-RU" altLang="ru-RU" i="1" dirty="0">
                  <a:solidFill>
                    <a:srgbClr val="000099"/>
                  </a:solidFill>
                </a:endParaRPr>
              </a:p>
              <a:p>
                <a:pPr eaLnBrk="1" hangingPunct="1"/>
                <a:endParaRPr lang="ru-RU" altLang="ru-RU" i="1" dirty="0">
                  <a:solidFill>
                    <a:srgbClr val="000099"/>
                  </a:solidFill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73700" y="3643313"/>
                <a:ext cx="2871620" cy="1015663"/>
              </a:xfrm>
              <a:prstGeom prst="rect">
                <a:avLst/>
              </a:prstGeom>
              <a:blipFill rotWithShape="1">
                <a:blip r:embed="rId3"/>
                <a:stretch>
                  <a:fillRect l="-3397" t="-4217" r="-849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Прямоугольник 2"/>
          <p:cNvSpPr/>
          <p:nvPr/>
        </p:nvSpPr>
        <p:spPr bwMode="auto">
          <a:xfrm rot="1513484">
            <a:off x="2334779" y="1821177"/>
            <a:ext cx="3229301" cy="2275150"/>
          </a:xfrm>
          <a:custGeom>
            <a:avLst/>
            <a:gdLst>
              <a:gd name="connsiteX0" fmla="*/ 0 w 914400"/>
              <a:gd name="connsiteY0" fmla="*/ 0 h 2001135"/>
              <a:gd name="connsiteX1" fmla="*/ 914400 w 914400"/>
              <a:gd name="connsiteY1" fmla="*/ 0 h 2001135"/>
              <a:gd name="connsiteX2" fmla="*/ 914400 w 914400"/>
              <a:gd name="connsiteY2" fmla="*/ 2001135 h 2001135"/>
              <a:gd name="connsiteX3" fmla="*/ 0 w 914400"/>
              <a:gd name="connsiteY3" fmla="*/ 2001135 h 2001135"/>
              <a:gd name="connsiteX4" fmla="*/ 0 w 914400"/>
              <a:gd name="connsiteY4" fmla="*/ 0 h 2001135"/>
              <a:gd name="connsiteX0" fmla="*/ 0 w 1017136"/>
              <a:gd name="connsiteY0" fmla="*/ 20321 h 2001135"/>
              <a:gd name="connsiteX1" fmla="*/ 1017136 w 1017136"/>
              <a:gd name="connsiteY1" fmla="*/ 0 h 2001135"/>
              <a:gd name="connsiteX2" fmla="*/ 1017136 w 1017136"/>
              <a:gd name="connsiteY2" fmla="*/ 2001135 h 2001135"/>
              <a:gd name="connsiteX3" fmla="*/ 102736 w 1017136"/>
              <a:gd name="connsiteY3" fmla="*/ 2001135 h 2001135"/>
              <a:gd name="connsiteX4" fmla="*/ 0 w 1017136"/>
              <a:gd name="connsiteY4" fmla="*/ 20321 h 2001135"/>
              <a:gd name="connsiteX0" fmla="*/ 0 w 1017136"/>
              <a:gd name="connsiteY0" fmla="*/ 20321 h 2001135"/>
              <a:gd name="connsiteX1" fmla="*/ 1017136 w 1017136"/>
              <a:gd name="connsiteY1" fmla="*/ 0 h 2001135"/>
              <a:gd name="connsiteX2" fmla="*/ 1017136 w 1017136"/>
              <a:gd name="connsiteY2" fmla="*/ 2001135 h 2001135"/>
              <a:gd name="connsiteX3" fmla="*/ 872849 w 1017136"/>
              <a:gd name="connsiteY3" fmla="*/ 1947191 h 2001135"/>
              <a:gd name="connsiteX4" fmla="*/ 0 w 1017136"/>
              <a:gd name="connsiteY4" fmla="*/ 20321 h 2001135"/>
              <a:gd name="connsiteX0" fmla="*/ 0 w 2565023"/>
              <a:gd name="connsiteY0" fmla="*/ 20321 h 1947191"/>
              <a:gd name="connsiteX1" fmla="*/ 1017136 w 2565023"/>
              <a:gd name="connsiteY1" fmla="*/ 0 h 1947191"/>
              <a:gd name="connsiteX2" fmla="*/ 2565023 w 2565023"/>
              <a:gd name="connsiteY2" fmla="*/ 1889641 h 1947191"/>
              <a:gd name="connsiteX3" fmla="*/ 872849 w 2565023"/>
              <a:gd name="connsiteY3" fmla="*/ 1947191 h 1947191"/>
              <a:gd name="connsiteX4" fmla="*/ 0 w 2565023"/>
              <a:gd name="connsiteY4" fmla="*/ 20321 h 1947191"/>
              <a:gd name="connsiteX0" fmla="*/ 0 w 2565023"/>
              <a:gd name="connsiteY0" fmla="*/ 165667 h 2092537"/>
              <a:gd name="connsiteX1" fmla="*/ 1603802 w 2565023"/>
              <a:gd name="connsiteY1" fmla="*/ 0 h 2092537"/>
              <a:gd name="connsiteX2" fmla="*/ 2565023 w 2565023"/>
              <a:gd name="connsiteY2" fmla="*/ 2034987 h 2092537"/>
              <a:gd name="connsiteX3" fmla="*/ 872849 w 2565023"/>
              <a:gd name="connsiteY3" fmla="*/ 2092537 h 2092537"/>
              <a:gd name="connsiteX4" fmla="*/ 0 w 2565023"/>
              <a:gd name="connsiteY4" fmla="*/ 165667 h 2092537"/>
              <a:gd name="connsiteX0" fmla="*/ 0 w 2585211"/>
              <a:gd name="connsiteY0" fmla="*/ 347227 h 2274097"/>
              <a:gd name="connsiteX1" fmla="*/ 2585211 w 2585211"/>
              <a:gd name="connsiteY1" fmla="*/ 0 h 2274097"/>
              <a:gd name="connsiteX2" fmla="*/ 2565023 w 2585211"/>
              <a:gd name="connsiteY2" fmla="*/ 2216547 h 2274097"/>
              <a:gd name="connsiteX3" fmla="*/ 872849 w 2585211"/>
              <a:gd name="connsiteY3" fmla="*/ 2274097 h 2274097"/>
              <a:gd name="connsiteX4" fmla="*/ 0 w 2585211"/>
              <a:gd name="connsiteY4" fmla="*/ 347227 h 2274097"/>
              <a:gd name="connsiteX0" fmla="*/ 0 w 3229301"/>
              <a:gd name="connsiteY0" fmla="*/ 347227 h 2315414"/>
              <a:gd name="connsiteX1" fmla="*/ 2585211 w 3229301"/>
              <a:gd name="connsiteY1" fmla="*/ 0 h 2315414"/>
              <a:gd name="connsiteX2" fmla="*/ 3229301 w 3229301"/>
              <a:gd name="connsiteY2" fmla="*/ 2315414 h 2315414"/>
              <a:gd name="connsiteX3" fmla="*/ 872849 w 3229301"/>
              <a:gd name="connsiteY3" fmla="*/ 2274097 h 2315414"/>
              <a:gd name="connsiteX4" fmla="*/ 0 w 3229301"/>
              <a:gd name="connsiteY4" fmla="*/ 347227 h 2315414"/>
              <a:gd name="connsiteX0" fmla="*/ 0 w 3229301"/>
              <a:gd name="connsiteY0" fmla="*/ 306963 h 2275150"/>
              <a:gd name="connsiteX1" fmla="*/ 2201738 w 3229301"/>
              <a:gd name="connsiteY1" fmla="*/ 0 h 2275150"/>
              <a:gd name="connsiteX2" fmla="*/ 3229301 w 3229301"/>
              <a:gd name="connsiteY2" fmla="*/ 2275150 h 2275150"/>
              <a:gd name="connsiteX3" fmla="*/ 872849 w 3229301"/>
              <a:gd name="connsiteY3" fmla="*/ 2233833 h 2275150"/>
              <a:gd name="connsiteX4" fmla="*/ 0 w 3229301"/>
              <a:gd name="connsiteY4" fmla="*/ 306963 h 227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29301" h="2275150">
                <a:moveTo>
                  <a:pt x="0" y="306963"/>
                </a:moveTo>
                <a:lnTo>
                  <a:pt x="2201738" y="0"/>
                </a:lnTo>
                <a:lnTo>
                  <a:pt x="3229301" y="2275150"/>
                </a:lnTo>
                <a:lnTo>
                  <a:pt x="872849" y="2233833"/>
                </a:lnTo>
                <a:lnTo>
                  <a:pt x="0" y="3069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467544" y="1522428"/>
            <a:ext cx="2354560" cy="212259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Прямоугольник 8"/>
          <p:cNvSpPr/>
          <p:nvPr/>
        </p:nvSpPr>
        <p:spPr bwMode="auto">
          <a:xfrm>
            <a:off x="467544" y="3645024"/>
            <a:ext cx="4538960" cy="1202266"/>
          </a:xfrm>
          <a:custGeom>
            <a:avLst/>
            <a:gdLst>
              <a:gd name="connsiteX0" fmla="*/ 0 w 2354560"/>
              <a:gd name="connsiteY0" fmla="*/ 0 h 914400"/>
              <a:gd name="connsiteX1" fmla="*/ 2354560 w 2354560"/>
              <a:gd name="connsiteY1" fmla="*/ 0 h 914400"/>
              <a:gd name="connsiteX2" fmla="*/ 2354560 w 2354560"/>
              <a:gd name="connsiteY2" fmla="*/ 914400 h 914400"/>
              <a:gd name="connsiteX3" fmla="*/ 0 w 2354560"/>
              <a:gd name="connsiteY3" fmla="*/ 914400 h 914400"/>
              <a:gd name="connsiteX4" fmla="*/ 0 w 2354560"/>
              <a:gd name="connsiteY4" fmla="*/ 0 h 914400"/>
              <a:gd name="connsiteX0" fmla="*/ 0 w 3903960"/>
              <a:gd name="connsiteY0" fmla="*/ 0 h 914400"/>
              <a:gd name="connsiteX1" fmla="*/ 2354560 w 3903960"/>
              <a:gd name="connsiteY1" fmla="*/ 0 h 914400"/>
              <a:gd name="connsiteX2" fmla="*/ 3903960 w 3903960"/>
              <a:gd name="connsiteY2" fmla="*/ 660400 h 914400"/>
              <a:gd name="connsiteX3" fmla="*/ 0 w 3903960"/>
              <a:gd name="connsiteY3" fmla="*/ 914400 h 914400"/>
              <a:gd name="connsiteX4" fmla="*/ 0 w 3903960"/>
              <a:gd name="connsiteY4" fmla="*/ 0 h 914400"/>
              <a:gd name="connsiteX0" fmla="*/ 0 w 3903960"/>
              <a:gd name="connsiteY0" fmla="*/ 0 h 855133"/>
              <a:gd name="connsiteX1" fmla="*/ 2354560 w 3903960"/>
              <a:gd name="connsiteY1" fmla="*/ 0 h 855133"/>
              <a:gd name="connsiteX2" fmla="*/ 3903960 w 3903960"/>
              <a:gd name="connsiteY2" fmla="*/ 660400 h 855133"/>
              <a:gd name="connsiteX3" fmla="*/ 939800 w 3903960"/>
              <a:gd name="connsiteY3" fmla="*/ 855133 h 855133"/>
              <a:gd name="connsiteX4" fmla="*/ 0 w 3903960"/>
              <a:gd name="connsiteY4" fmla="*/ 0 h 855133"/>
              <a:gd name="connsiteX0" fmla="*/ 0 w 3903960"/>
              <a:gd name="connsiteY0" fmla="*/ 0 h 855133"/>
              <a:gd name="connsiteX1" fmla="*/ 2354560 w 3903960"/>
              <a:gd name="connsiteY1" fmla="*/ 0 h 855133"/>
              <a:gd name="connsiteX2" fmla="*/ 3903960 w 3903960"/>
              <a:gd name="connsiteY2" fmla="*/ 660400 h 855133"/>
              <a:gd name="connsiteX3" fmla="*/ 939800 w 3903960"/>
              <a:gd name="connsiteY3" fmla="*/ 855133 h 855133"/>
              <a:gd name="connsiteX4" fmla="*/ 0 w 3903960"/>
              <a:gd name="connsiteY4" fmla="*/ 0 h 855133"/>
              <a:gd name="connsiteX0" fmla="*/ 0 w 4538960"/>
              <a:gd name="connsiteY0" fmla="*/ 0 h 1058334"/>
              <a:gd name="connsiteX1" fmla="*/ 2354560 w 4538960"/>
              <a:gd name="connsiteY1" fmla="*/ 0 h 1058334"/>
              <a:gd name="connsiteX2" fmla="*/ 4538960 w 4538960"/>
              <a:gd name="connsiteY2" fmla="*/ 1058334 h 1058334"/>
              <a:gd name="connsiteX3" fmla="*/ 939800 w 4538960"/>
              <a:gd name="connsiteY3" fmla="*/ 855133 h 1058334"/>
              <a:gd name="connsiteX4" fmla="*/ 0 w 4538960"/>
              <a:gd name="connsiteY4" fmla="*/ 0 h 1058334"/>
              <a:gd name="connsiteX0" fmla="*/ 0 w 4538960"/>
              <a:gd name="connsiteY0" fmla="*/ 0 h 1202266"/>
              <a:gd name="connsiteX1" fmla="*/ 2354560 w 4538960"/>
              <a:gd name="connsiteY1" fmla="*/ 0 h 1202266"/>
              <a:gd name="connsiteX2" fmla="*/ 4538960 w 4538960"/>
              <a:gd name="connsiteY2" fmla="*/ 1058334 h 1202266"/>
              <a:gd name="connsiteX3" fmla="*/ 1253067 w 4538960"/>
              <a:gd name="connsiteY3" fmla="*/ 1202266 h 1202266"/>
              <a:gd name="connsiteX4" fmla="*/ 0 w 4538960"/>
              <a:gd name="connsiteY4" fmla="*/ 0 h 1202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8960" h="1202266">
                <a:moveTo>
                  <a:pt x="0" y="0"/>
                </a:moveTo>
                <a:lnTo>
                  <a:pt x="2354560" y="0"/>
                </a:lnTo>
                <a:lnTo>
                  <a:pt x="4538960" y="1058334"/>
                </a:lnTo>
                <a:lnTo>
                  <a:pt x="1253067" y="120226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 bwMode="auto">
          <a:xfrm>
            <a:off x="251520" y="3645024"/>
            <a:ext cx="2570584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Прямая соединительная линия 20"/>
          <p:cNvCxnSpPr>
            <a:endCxn id="19" idx="1"/>
          </p:cNvCxnSpPr>
          <p:nvPr/>
        </p:nvCxnSpPr>
        <p:spPr bwMode="auto">
          <a:xfrm>
            <a:off x="2822104" y="1196752"/>
            <a:ext cx="0" cy="2448272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Прямая соединительная линия 21"/>
          <p:cNvCxnSpPr/>
          <p:nvPr/>
        </p:nvCxnSpPr>
        <p:spPr bwMode="auto">
          <a:xfrm flipH="1" flipV="1">
            <a:off x="2822104" y="3645024"/>
            <a:ext cx="2325960" cy="1202266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Овал 23"/>
          <p:cNvSpPr/>
          <p:nvPr/>
        </p:nvSpPr>
        <p:spPr bwMode="auto">
          <a:xfrm>
            <a:off x="2763168" y="3573016"/>
            <a:ext cx="144016" cy="144016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Овал 24"/>
          <p:cNvSpPr/>
          <p:nvPr/>
        </p:nvSpPr>
        <p:spPr bwMode="auto">
          <a:xfrm>
            <a:off x="2714612" y="1857364"/>
            <a:ext cx="144016" cy="144016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Овал 28"/>
          <p:cNvSpPr/>
          <p:nvPr/>
        </p:nvSpPr>
        <p:spPr bwMode="auto">
          <a:xfrm>
            <a:off x="3643306" y="4071942"/>
            <a:ext cx="144016" cy="144016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Овал 29"/>
          <p:cNvSpPr/>
          <p:nvPr/>
        </p:nvSpPr>
        <p:spPr bwMode="auto">
          <a:xfrm>
            <a:off x="1142976" y="3571876"/>
            <a:ext cx="144016" cy="144016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1" name="Прямая соединительная линия 30"/>
          <p:cNvCxnSpPr>
            <a:endCxn id="29" idx="2"/>
          </p:cNvCxnSpPr>
          <p:nvPr/>
        </p:nvCxnSpPr>
        <p:spPr bwMode="auto">
          <a:xfrm>
            <a:off x="1285852" y="3714752"/>
            <a:ext cx="2357454" cy="429198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Прямая соединительная линия 31"/>
          <p:cNvCxnSpPr/>
          <p:nvPr/>
        </p:nvCxnSpPr>
        <p:spPr bwMode="auto">
          <a:xfrm rot="16200000" flipH="1">
            <a:off x="2211795" y="2645933"/>
            <a:ext cx="2117271" cy="825884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" name="Прямая соединительная линия 32"/>
          <p:cNvCxnSpPr>
            <a:stCxn id="30" idx="7"/>
          </p:cNvCxnSpPr>
          <p:nvPr/>
        </p:nvCxnSpPr>
        <p:spPr bwMode="auto">
          <a:xfrm rot="5400000" flipH="1" flipV="1">
            <a:off x="1229612" y="2036530"/>
            <a:ext cx="1592726" cy="152014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4" name="TextBox 3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283968" y="2281714"/>
            <a:ext cx="508408" cy="369332"/>
          </a:xfrm>
          <a:prstGeom prst="rect">
            <a:avLst/>
          </a:prstGeom>
          <a:blipFill rotWithShape="1">
            <a:blip r:embed="rId4"/>
            <a:stretch>
              <a:fillRect b="-1639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35" name="TextBox 3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658061" y="4432182"/>
            <a:ext cx="503086" cy="369332"/>
          </a:xfrm>
          <a:prstGeom prst="rect">
            <a:avLst/>
          </a:prstGeom>
          <a:blipFill rotWithShape="1">
            <a:blip r:embed="rId5"/>
            <a:stretch>
              <a:fillRect b="-1639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36" name="TextBox 3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11560" y="1615032"/>
            <a:ext cx="508408" cy="369332"/>
          </a:xfrm>
          <a:prstGeom prst="rect">
            <a:avLst/>
          </a:prstGeom>
          <a:blipFill rotWithShape="1">
            <a:blip r:embed="rId6"/>
            <a:stretch>
              <a:fillRect b="-1639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37" name="TextBox 36"/>
          <p:cNvSpPr txBox="1"/>
          <p:nvPr/>
        </p:nvSpPr>
        <p:spPr>
          <a:xfrm rot="18926624">
            <a:off x="1429692" y="2403935"/>
            <a:ext cx="894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/>
                <a:cs typeface="Arial"/>
              </a:rPr>
              <a:t>Σ</a:t>
            </a:r>
            <a:r>
              <a:rPr lang="ru-RU" sz="1200" dirty="0" smtClean="0">
                <a:latin typeface="Arial"/>
                <a:cs typeface="Arial"/>
              </a:rPr>
              <a:t>2</a:t>
            </a:r>
            <a:r>
              <a:rPr lang="ru-RU" dirty="0" smtClean="0">
                <a:latin typeface="Arial"/>
                <a:cs typeface="Arial"/>
              </a:rPr>
              <a:t>≡</a:t>
            </a:r>
            <a:r>
              <a:rPr lang="en-US" dirty="0" err="1" smtClean="0">
                <a:latin typeface="Arial"/>
                <a:cs typeface="Arial"/>
              </a:rPr>
              <a:t>f≡f</a:t>
            </a:r>
            <a:r>
              <a:rPr lang="ru-RU" sz="1200" dirty="0" smtClean="0">
                <a:latin typeface="Arial"/>
                <a:cs typeface="Arial"/>
              </a:rPr>
              <a:t>2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2933246" y="1089546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Z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82243" y="3197125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4978787" y="4306635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2878892" y="338769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 rot="3976688">
            <a:off x="3006568" y="2929669"/>
            <a:ext cx="1023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/>
                <a:cs typeface="Arial"/>
              </a:rPr>
              <a:t>Σ</a:t>
            </a:r>
            <a:r>
              <a:rPr lang="ru-RU" sz="1100" dirty="0" smtClean="0">
                <a:latin typeface="Arial"/>
                <a:cs typeface="Arial"/>
              </a:rPr>
              <a:t>3</a:t>
            </a:r>
            <a:r>
              <a:rPr lang="ru-RU" dirty="0" smtClean="0">
                <a:latin typeface="Arial"/>
                <a:cs typeface="Arial"/>
              </a:rPr>
              <a:t>≡р</a:t>
            </a:r>
            <a:r>
              <a:rPr lang="en-US" dirty="0" smtClean="0">
                <a:latin typeface="Arial"/>
                <a:cs typeface="Arial"/>
              </a:rPr>
              <a:t>≡</a:t>
            </a:r>
            <a:r>
              <a:rPr lang="ru-RU" dirty="0" smtClean="0">
                <a:latin typeface="Arial"/>
                <a:cs typeface="Arial"/>
              </a:rPr>
              <a:t>р</a:t>
            </a:r>
            <a:r>
              <a:rPr lang="ru-RU" sz="1100" dirty="0" smtClean="0">
                <a:latin typeface="Arial"/>
                <a:cs typeface="Arial"/>
              </a:rPr>
              <a:t>3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 rot="519505">
            <a:off x="2022202" y="3646777"/>
            <a:ext cx="1023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/>
                <a:cs typeface="Arial"/>
              </a:rPr>
              <a:t>Σ</a:t>
            </a:r>
            <a:r>
              <a:rPr lang="ru-RU" sz="1100" dirty="0" smtClean="0">
                <a:latin typeface="Arial"/>
                <a:cs typeface="Arial"/>
              </a:rPr>
              <a:t>1</a:t>
            </a:r>
            <a:r>
              <a:rPr lang="ru-RU" dirty="0" smtClean="0">
                <a:latin typeface="Arial"/>
                <a:cs typeface="Arial"/>
              </a:rPr>
              <a:t>≡h</a:t>
            </a:r>
            <a:r>
              <a:rPr lang="en-US" dirty="0" smtClean="0">
                <a:latin typeface="Arial"/>
                <a:cs typeface="Arial"/>
              </a:rPr>
              <a:t>≡</a:t>
            </a:r>
            <a:r>
              <a:rPr lang="ru-RU" dirty="0" smtClean="0">
                <a:latin typeface="Arial"/>
                <a:cs typeface="Arial"/>
              </a:rPr>
              <a:t>h</a:t>
            </a:r>
            <a:r>
              <a:rPr lang="ru-RU" sz="1100" dirty="0" smtClean="0">
                <a:latin typeface="Arial"/>
                <a:cs typeface="Arial"/>
              </a:rPr>
              <a:t>1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3143240" y="1785926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/>
                <a:cs typeface="Arial"/>
              </a:rPr>
              <a:t>Σ</a:t>
            </a:r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>
            <a:off x="1928794" y="3214686"/>
            <a:ext cx="668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/>
                <a:cs typeface="Arial"/>
              </a:rPr>
              <a:t>h</a:t>
            </a:r>
            <a:r>
              <a:rPr lang="ru-RU" sz="1100" dirty="0" smtClean="0">
                <a:latin typeface="Arial"/>
                <a:cs typeface="Arial"/>
              </a:rPr>
              <a:t>2</a:t>
            </a:r>
            <a:r>
              <a:rPr lang="en-US" dirty="0" smtClean="0">
                <a:latin typeface="Arial"/>
                <a:cs typeface="Arial"/>
              </a:rPr>
              <a:t>≡</a:t>
            </a:r>
            <a:r>
              <a:rPr lang="ru-RU" dirty="0" smtClean="0">
                <a:latin typeface="Arial"/>
                <a:cs typeface="Arial"/>
              </a:rPr>
              <a:t>f</a:t>
            </a:r>
            <a:r>
              <a:rPr lang="ru-RU" sz="1100" dirty="0" smtClean="0">
                <a:latin typeface="Arial"/>
                <a:cs typeface="Arial"/>
              </a:rPr>
              <a:t>1</a:t>
            </a:r>
            <a:endParaRPr lang="ru-RU" dirty="0"/>
          </a:p>
        </p:txBody>
      </p:sp>
      <p:cxnSp>
        <p:nvCxnSpPr>
          <p:cNvPr id="46" name="Прямая соединительная линия 45"/>
          <p:cNvCxnSpPr>
            <a:stCxn id="30" idx="6"/>
            <a:endCxn id="24" idx="2"/>
          </p:cNvCxnSpPr>
          <p:nvPr/>
        </p:nvCxnSpPr>
        <p:spPr>
          <a:xfrm>
            <a:off x="1286992" y="3643884"/>
            <a:ext cx="1476176" cy="114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rot="10800000" flipV="1">
            <a:off x="2643174" y="2071678"/>
            <a:ext cx="571504" cy="428628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rot="5400000" flipH="1" flipV="1">
            <a:off x="678629" y="3821909"/>
            <a:ext cx="571504" cy="357190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285720" y="4143380"/>
            <a:ext cx="9268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GOST type B" pitchFamily="34" charset="0"/>
              </a:rPr>
              <a:t>Точка </a:t>
            </a:r>
          </a:p>
          <a:p>
            <a:r>
              <a:rPr lang="ru-RU" dirty="0" smtClean="0">
                <a:latin typeface="GOST type B" pitchFamily="34" charset="0"/>
              </a:rPr>
              <a:t>схода</a:t>
            </a:r>
          </a:p>
          <a:p>
            <a:r>
              <a:rPr lang="ru-RU" dirty="0" smtClean="0">
                <a:latin typeface="GOST type B" pitchFamily="34" charset="0"/>
              </a:rPr>
              <a:t> следов</a:t>
            </a:r>
            <a:endParaRPr lang="ru-RU" dirty="0">
              <a:latin typeface="GOST type B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286380" y="3071810"/>
            <a:ext cx="42862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 smtClean="0">
                <a:solidFill>
                  <a:srgbClr val="FF0000"/>
                </a:solidFill>
                <a:latin typeface="Arial"/>
                <a:cs typeface="Arial"/>
              </a:rPr>
              <a:t>Σ</a:t>
            </a:r>
            <a:r>
              <a:rPr lang="ru-RU" sz="1200" dirty="0" smtClean="0">
                <a:solidFill>
                  <a:srgbClr val="FF0000"/>
                </a:solidFill>
                <a:latin typeface="Arial"/>
                <a:cs typeface="Arial"/>
              </a:rPr>
              <a:t>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572132" y="3786190"/>
            <a:ext cx="428628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 smtClean="0">
                <a:solidFill>
                  <a:srgbClr val="FF0000"/>
                </a:solidFill>
                <a:latin typeface="Arial"/>
                <a:cs typeface="Arial"/>
              </a:rPr>
              <a:t>Σ</a:t>
            </a:r>
            <a:r>
              <a:rPr lang="ru-RU" sz="1200" dirty="0" smtClean="0">
                <a:solidFill>
                  <a:srgbClr val="FF0000"/>
                </a:solidFill>
                <a:latin typeface="Arial"/>
                <a:cs typeface="Arial"/>
              </a:rPr>
              <a:t>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500694" y="4357694"/>
            <a:ext cx="500066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 smtClean="0">
                <a:solidFill>
                  <a:srgbClr val="FF0000"/>
                </a:solidFill>
                <a:latin typeface="Arial"/>
                <a:cs typeface="Arial"/>
              </a:rPr>
              <a:t>Σ</a:t>
            </a:r>
            <a:r>
              <a:rPr lang="ru-RU" sz="1200" dirty="0" smtClean="0">
                <a:solidFill>
                  <a:srgbClr val="FF0000"/>
                </a:solidFill>
                <a:latin typeface="Arial"/>
                <a:cs typeface="Arial"/>
              </a:rPr>
              <a:t>3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928662" y="5357826"/>
            <a:ext cx="7645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Там, где два следа пресекаются называется – точкой следов.</a:t>
            </a:r>
            <a:endParaRPr lang="ru-RU" dirty="0"/>
          </a:p>
        </p:txBody>
      </p:sp>
      <p:sp>
        <p:nvSpPr>
          <p:cNvPr id="54" name="TextBox 53"/>
          <p:cNvSpPr txBox="1"/>
          <p:nvPr/>
        </p:nvSpPr>
        <p:spPr>
          <a:xfrm>
            <a:off x="5929322" y="4357694"/>
            <a:ext cx="244329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</a:rPr>
              <a:t>профильный след</a:t>
            </a:r>
          </a:p>
          <a:p>
            <a:r>
              <a:rPr lang="ru-RU" dirty="0" smtClean="0">
                <a:solidFill>
                  <a:srgbClr val="002060"/>
                </a:solidFill>
                <a:latin typeface="Arial"/>
                <a:cs typeface="Arial"/>
              </a:rPr>
              <a:t>Σ∩ П3=р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36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  <p:bldP spid="17" grpId="0" animBg="1"/>
      <p:bldP spid="18" grpId="0" animBg="1"/>
      <p:bldP spid="19" grpId="0" animBg="1"/>
      <p:bldP spid="24" grpId="0" animBg="1"/>
      <p:bldP spid="25" grpId="0" animBg="1"/>
      <p:bldP spid="29" grpId="0" animBg="1"/>
      <p:bldP spid="30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428604"/>
            <a:ext cx="6318531" cy="832123"/>
          </a:xfrm>
        </p:spPr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∑ (</a:t>
            </a:r>
            <a:r>
              <a:rPr lang="el-GR" sz="2000" dirty="0" smtClean="0">
                <a:solidFill>
                  <a:srgbClr val="002060"/>
                </a:solidFill>
                <a:latin typeface="Arial"/>
                <a:cs typeface="Arial"/>
              </a:rPr>
              <a:t>Σ</a:t>
            </a:r>
            <a:r>
              <a:rPr lang="ru-RU" sz="1100" dirty="0" smtClean="0">
                <a:solidFill>
                  <a:srgbClr val="002060"/>
                </a:solidFill>
                <a:latin typeface="Arial"/>
                <a:cs typeface="Arial"/>
              </a:rPr>
              <a:t>1</a:t>
            </a:r>
            <a:r>
              <a:rPr lang="ru-RU" sz="2000" dirty="0" smtClean="0">
                <a:solidFill>
                  <a:srgbClr val="002060"/>
                </a:solidFill>
                <a:latin typeface="Arial"/>
                <a:cs typeface="Arial"/>
              </a:rPr>
              <a:t>,</a:t>
            </a:r>
            <a:r>
              <a:rPr lang="el-GR" sz="2000" dirty="0" smtClean="0">
                <a:solidFill>
                  <a:srgbClr val="002060"/>
                </a:solidFill>
                <a:latin typeface="Arial"/>
                <a:cs typeface="Arial"/>
              </a:rPr>
              <a:t>Σ</a:t>
            </a:r>
            <a:r>
              <a:rPr lang="ru-RU" sz="1100" dirty="0" smtClean="0">
                <a:solidFill>
                  <a:srgbClr val="002060"/>
                </a:solidFill>
                <a:latin typeface="Arial"/>
                <a:cs typeface="Arial"/>
              </a:rPr>
              <a:t>2</a:t>
            </a:r>
            <a:r>
              <a:rPr lang="ru-RU" sz="2000" dirty="0" smtClean="0">
                <a:solidFill>
                  <a:srgbClr val="002060"/>
                </a:solidFill>
                <a:latin typeface="Arial"/>
                <a:cs typeface="Arial"/>
              </a:rPr>
              <a:t>) </a:t>
            </a:r>
            <a:r>
              <a:rPr lang="ru-RU" sz="2000" dirty="0" err="1" smtClean="0">
                <a:solidFill>
                  <a:srgbClr val="002060"/>
                </a:solidFill>
              </a:rPr>
              <a:t>перезадают</a:t>
            </a:r>
            <a:r>
              <a:rPr lang="ru-RU" sz="2000" dirty="0" smtClean="0">
                <a:solidFill>
                  <a:srgbClr val="002060"/>
                </a:solidFill>
              </a:rPr>
              <a:t> на  заданную плоскость пересекающимися прямыми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 noRot="1" noChangeAspect="1" noMove="1" noResize="1" noEditPoints="1" noAdjustHandles="1" noChangeArrowheads="1" noChangeShapeType="1" noTextEdit="1"/>
          </p:cNvSpPr>
          <p:nvPr>
            <p:ph sz="half" idx="1"/>
          </p:nvPr>
        </p:nvSpPr>
        <p:spPr>
          <a:blipFill rotWithShape="1">
            <a:blip r:embed="rId2"/>
            <a:stretch>
              <a:fillRect l="-2695" t="-1290"/>
            </a:stretch>
          </a:blipFill>
        </p:spPr>
        <p:txBody>
          <a:bodyPr/>
          <a:lstStyle/>
          <a:p>
            <a:endParaRPr lang="ru-RU" dirty="0" smtClean="0">
              <a:noFill/>
            </a:endParaRPr>
          </a:p>
          <a:p>
            <a:endParaRPr lang="ru-RU" dirty="0" smtClean="0">
              <a:noFill/>
            </a:endParaRPr>
          </a:p>
          <a:p>
            <a:endParaRPr lang="ru-RU" dirty="0">
              <a:noFill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4876" y="1357298"/>
            <a:ext cx="3931920" cy="438912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∑ (</a:t>
            </a:r>
            <a:r>
              <a:rPr lang="en-US" dirty="0" err="1" smtClean="0"/>
              <a:t>h∩f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FFFFFF"/>
                </a:solidFill>
              </a:rPr>
              <a:t>http://www.ppt.prtxt.ru</a:t>
            </a: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395536" y="3645024"/>
            <a:ext cx="360040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23528" y="314096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х</a:t>
            </a:r>
            <a:endParaRPr lang="ru-RU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1547664" y="2348880"/>
            <a:ext cx="1656184" cy="129614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547664" y="3645024"/>
            <a:ext cx="1656184" cy="136815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964098" y="1628800"/>
            <a:ext cx="1391878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5292080" y="3632531"/>
            <a:ext cx="3168352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150919" y="322596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х</a:t>
            </a:r>
            <a:endParaRPr lang="ru-RU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flipH="1">
            <a:off x="6012160" y="2389530"/>
            <a:ext cx="1296144" cy="125549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6012160" y="3645024"/>
            <a:ext cx="1728192" cy="119277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072198" y="3643314"/>
            <a:ext cx="2428892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428860" y="2143116"/>
            <a:ext cx="503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dirty="0" smtClean="0">
                <a:solidFill>
                  <a:srgbClr val="002060"/>
                </a:solidFill>
                <a:latin typeface="Arial"/>
                <a:cs typeface="Arial"/>
              </a:rPr>
              <a:t>Σ</a:t>
            </a:r>
            <a:r>
              <a:rPr lang="ru-RU" dirty="0" smtClean="0">
                <a:solidFill>
                  <a:srgbClr val="002060"/>
                </a:solidFill>
                <a:latin typeface="Arial"/>
                <a:cs typeface="Arial"/>
              </a:rPr>
              <a:t>2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00364" y="4357694"/>
            <a:ext cx="489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dirty="0" smtClean="0">
                <a:solidFill>
                  <a:srgbClr val="002060"/>
                </a:solidFill>
                <a:latin typeface="Arial"/>
                <a:cs typeface="Arial"/>
              </a:rPr>
              <a:t>Σ</a:t>
            </a:r>
            <a:r>
              <a:rPr lang="ru-RU" sz="1600" dirty="0" smtClean="0">
                <a:solidFill>
                  <a:srgbClr val="002060"/>
                </a:solidFill>
                <a:latin typeface="Arial"/>
                <a:cs typeface="Arial"/>
              </a:rPr>
              <a:t>1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14414" y="1357298"/>
            <a:ext cx="14446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latin typeface="Arial"/>
                <a:cs typeface="Arial"/>
              </a:rPr>
              <a:t>Σ</a:t>
            </a:r>
            <a:r>
              <a:rPr lang="ru-RU" sz="2800" dirty="0" smtClean="0">
                <a:latin typeface="Arial"/>
                <a:cs typeface="Arial"/>
              </a:rPr>
              <a:t>(</a:t>
            </a:r>
            <a:r>
              <a:rPr lang="el-GR" sz="2800" dirty="0" smtClean="0">
                <a:latin typeface="Arial"/>
                <a:cs typeface="Arial"/>
              </a:rPr>
              <a:t>Σ</a:t>
            </a:r>
            <a:r>
              <a:rPr lang="ru-RU" sz="1600" dirty="0" smtClean="0">
                <a:latin typeface="Arial"/>
                <a:cs typeface="Arial"/>
              </a:rPr>
              <a:t>1</a:t>
            </a:r>
            <a:r>
              <a:rPr lang="ru-RU" sz="2800" dirty="0" smtClean="0">
                <a:latin typeface="Arial"/>
                <a:cs typeface="Arial"/>
              </a:rPr>
              <a:t>,</a:t>
            </a:r>
            <a:r>
              <a:rPr lang="el-GR" sz="2800" dirty="0" smtClean="0">
                <a:latin typeface="Arial"/>
                <a:cs typeface="Arial"/>
              </a:rPr>
              <a:t>Σ</a:t>
            </a:r>
            <a:r>
              <a:rPr lang="ru-RU" sz="1600" dirty="0" smtClean="0">
                <a:latin typeface="Arial"/>
                <a:cs typeface="Arial"/>
              </a:rPr>
              <a:t>2</a:t>
            </a:r>
            <a:r>
              <a:rPr lang="ru-RU" sz="2800" dirty="0" smtClean="0">
                <a:latin typeface="Arial"/>
                <a:cs typeface="Arial"/>
              </a:rPr>
              <a:t>)</a:t>
            </a:r>
            <a:endParaRPr lang="ru-RU" sz="28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785786" y="571480"/>
            <a:ext cx="150019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6858016" y="2143116"/>
            <a:ext cx="397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dirty="0" smtClean="0">
                <a:solidFill>
                  <a:srgbClr val="002060"/>
                </a:solidFill>
                <a:latin typeface="Arial"/>
                <a:cs typeface="Arial"/>
              </a:rPr>
              <a:t>f</a:t>
            </a:r>
            <a:r>
              <a:rPr lang="ru-RU" dirty="0" smtClean="0">
                <a:solidFill>
                  <a:srgbClr val="002060"/>
                </a:solidFill>
                <a:latin typeface="Arial"/>
                <a:cs typeface="Arial"/>
              </a:rPr>
              <a:t>2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715272" y="3143248"/>
            <a:ext cx="798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Arial"/>
                <a:cs typeface="Arial"/>
              </a:rPr>
              <a:t>h</a:t>
            </a:r>
            <a:r>
              <a:rPr lang="ru-RU" sz="1400" dirty="0" smtClean="0">
                <a:solidFill>
                  <a:srgbClr val="002060"/>
                </a:solidFill>
                <a:latin typeface="Arial"/>
                <a:cs typeface="Arial"/>
              </a:rPr>
              <a:t>2</a:t>
            </a:r>
            <a:r>
              <a:rPr lang="ru-RU" sz="2400" dirty="0" smtClean="0">
                <a:solidFill>
                  <a:srgbClr val="002060"/>
                </a:solidFill>
                <a:latin typeface="Arial"/>
                <a:cs typeface="Arial"/>
              </a:rPr>
              <a:t>≡</a:t>
            </a:r>
            <a:r>
              <a:rPr lang="en-US" sz="2400" dirty="0" smtClean="0">
                <a:solidFill>
                  <a:srgbClr val="002060"/>
                </a:solidFill>
                <a:latin typeface="Arial"/>
                <a:cs typeface="Arial"/>
              </a:rPr>
              <a:t>f</a:t>
            </a:r>
            <a:r>
              <a:rPr lang="ru-RU" sz="1100" dirty="0" smtClean="0">
                <a:solidFill>
                  <a:srgbClr val="002060"/>
                </a:solidFill>
                <a:latin typeface="Arial"/>
                <a:cs typeface="Arial"/>
              </a:rPr>
              <a:t>1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429520" y="4286256"/>
            <a:ext cx="4555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Arial"/>
                <a:cs typeface="Arial"/>
              </a:rPr>
              <a:t>h</a:t>
            </a:r>
            <a:r>
              <a:rPr lang="ru-RU" sz="1400" dirty="0" smtClean="0">
                <a:solidFill>
                  <a:srgbClr val="002060"/>
                </a:solidFill>
                <a:latin typeface="Arial"/>
                <a:cs typeface="Arial"/>
              </a:rPr>
              <a:t>1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0283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5786" y="1500174"/>
            <a:ext cx="8039128" cy="2942068"/>
          </a:xfrm>
          <a:scene3d>
            <a:camera prst="perspectiveHeroicExtremeRightFacing"/>
            <a:lightRig rig="threePt" dir="t"/>
          </a:scene3d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rgbClr val="FF0000"/>
                </a:solidFill>
              </a:rPr>
              <a:t>Классификация плоскостей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FFFFFF"/>
                </a:solidFill>
              </a:rPr>
              <a:t>http://www.ppt.prtxt.ru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129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Базовая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956</TotalTime>
  <Words>1690</Words>
  <Application>Microsoft Office PowerPoint</Application>
  <PresentationFormat>Экран (4:3)</PresentationFormat>
  <Paragraphs>737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38</vt:i4>
      </vt:variant>
    </vt:vector>
  </HeadingPairs>
  <TitlesOfParts>
    <vt:vector size="40" baseType="lpstr">
      <vt:lpstr>Базовая</vt:lpstr>
      <vt:lpstr>Аспект</vt:lpstr>
      <vt:lpstr>ЛЕКЦИЯ 3 Плоскость. Способы ее задания, положение относительно плоскостей проекций.</vt:lpstr>
      <vt:lpstr>Слайд 2</vt:lpstr>
      <vt:lpstr>Слайд 3</vt:lpstr>
      <vt:lpstr>Слайд 4</vt:lpstr>
      <vt:lpstr>Слайд 5</vt:lpstr>
      <vt:lpstr>Всегда от одного способа задания плоскости можно перейти к другому</vt:lpstr>
      <vt:lpstr>Слайд 7</vt:lpstr>
      <vt:lpstr>∑ (Σ1,Σ2) перезадают на  заданную плоскость пересекающимися прямыми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Взаимное положение прямой и плоскости,  двух плоскостей.</vt:lpstr>
      <vt:lpstr>Слайд 24</vt:lpstr>
      <vt:lpstr>Слайд 25</vt:lpstr>
      <vt:lpstr>Слайд 26</vt:lpstr>
      <vt:lpstr>Слайд 27</vt:lpstr>
      <vt:lpstr>Слайд 28</vt:lpstr>
      <vt:lpstr>ПРОВЕРЬ СЕБЯ! Задания в тестовой форме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IRBIS</cp:lastModifiedBy>
  <cp:revision>115</cp:revision>
  <dcterms:created xsi:type="dcterms:W3CDTF">2018-02-18T07:25:45Z</dcterms:created>
  <dcterms:modified xsi:type="dcterms:W3CDTF">2022-06-07T15:16:46Z</dcterms:modified>
</cp:coreProperties>
</file>